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694" r:id="rId5"/>
    <p:sldMasterId id="2147483708" r:id="rId6"/>
    <p:sldMasterId id="2147483722" r:id="rId7"/>
    <p:sldMasterId id="2147483736" r:id="rId8"/>
    <p:sldMasterId id="2147483750" r:id="rId9"/>
    <p:sldMasterId id="2147483764" r:id="rId10"/>
    <p:sldMasterId id="2147483778" r:id="rId11"/>
    <p:sldMasterId id="2147483792" r:id="rId12"/>
    <p:sldMasterId id="2147483806" r:id="rId13"/>
    <p:sldMasterId id="2147483820" r:id="rId14"/>
  </p:sldMasterIdLst>
  <p:notesMasterIdLst>
    <p:notesMasterId r:id="rId54"/>
  </p:notesMasterIdLst>
  <p:handoutMasterIdLst>
    <p:handoutMasterId r:id="rId55"/>
  </p:handoutMasterIdLst>
  <p:sldIdLst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12" r:id="rId25"/>
    <p:sldId id="365" r:id="rId26"/>
    <p:sldId id="366" r:id="rId27"/>
    <p:sldId id="391" r:id="rId28"/>
    <p:sldId id="367" r:id="rId29"/>
    <p:sldId id="370" r:id="rId30"/>
    <p:sldId id="371" r:id="rId31"/>
    <p:sldId id="372" r:id="rId32"/>
    <p:sldId id="373" r:id="rId33"/>
    <p:sldId id="374" r:id="rId34"/>
    <p:sldId id="378" r:id="rId35"/>
    <p:sldId id="392" r:id="rId36"/>
    <p:sldId id="377" r:id="rId37"/>
    <p:sldId id="376" r:id="rId38"/>
    <p:sldId id="375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04" r:id="rId47"/>
    <p:sldId id="393" r:id="rId48"/>
    <p:sldId id="387" r:id="rId49"/>
    <p:sldId id="388" r:id="rId50"/>
    <p:sldId id="389" r:id="rId51"/>
    <p:sldId id="390" r:id="rId52"/>
    <p:sldId id="343" r:id="rId53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F6F8"/>
    <a:srgbClr val="CCCCFF"/>
    <a:srgbClr val="EFEFFF"/>
    <a:srgbClr val="16100F"/>
    <a:srgbClr val="E9EFF0"/>
    <a:srgbClr val="CFDDE0"/>
    <a:srgbClr val="91BFC7"/>
    <a:srgbClr val="A9D4DB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5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2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702184274607"/>
          <c:y val="1.6568775528533863E-2"/>
          <c:w val="0.85764912732829324"/>
          <c:h val="0.92140960766912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(план*)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1481.3</c:v>
                </c:pt>
                <c:pt idx="1">
                  <c:v>2438.4</c:v>
                </c:pt>
                <c:pt idx="2">
                  <c:v>1346</c:v>
                </c:pt>
                <c:pt idx="3">
                  <c:v>1414</c:v>
                </c:pt>
                <c:pt idx="4">
                  <c:v>1277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C-4800-977C-B7946BD332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(план*)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1740.2</c:v>
                </c:pt>
                <c:pt idx="1">
                  <c:v>2178</c:v>
                </c:pt>
                <c:pt idx="2">
                  <c:v>1356</c:v>
                </c:pt>
                <c:pt idx="3">
                  <c:v>1423</c:v>
                </c:pt>
                <c:pt idx="4">
                  <c:v>1277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C-4800-977C-B7946BD332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(план*)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259</c:v>
                </c:pt>
                <c:pt idx="1">
                  <c:v>260.39999999999998</c:v>
                </c:pt>
                <c:pt idx="2">
                  <c:v>9.6</c:v>
                </c:pt>
                <c:pt idx="3">
                  <c:v>9.6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C-4800-977C-B7946BD33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62078256"/>
        <c:axId val="-762080976"/>
      </c:barChart>
      <c:catAx>
        <c:axId val="-76207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>
            <a:outerShdw blurRad="50800" dist="50800" dir="5400000" sx="10000" sy="1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9000000" sx="6000" sy="6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2080976"/>
        <c:crosses val="autoZero"/>
        <c:auto val="1"/>
        <c:lblAlgn val="ctr"/>
        <c:lblOffset val="100"/>
        <c:noMultiLvlLbl val="0"/>
      </c:catAx>
      <c:valAx>
        <c:axId val="-76208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207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53936447862804"/>
          <c:y val="0.91506790167708618"/>
          <c:w val="0.30692115721204022"/>
          <c:h val="5.353771816416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53885795896059E-2"/>
          <c:y val="0"/>
          <c:w val="0.92144926114946246"/>
          <c:h val="0.72598338615209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год*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25270</c:v>
                </c:pt>
                <c:pt idx="1">
                  <c:v>10925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F-4A3B-B4DE-F9B102D90E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805118479811319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72B-4B2F-99F8-1BCCFB4C0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год*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524334</c:v>
                </c:pt>
                <c:pt idx="1">
                  <c:v>556722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9F-4A3B-B4DE-F9B102D90E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805118479811319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2B-4B2F-99F8-1BCCFB4C0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год*</c:v>
                </c:pt>
                <c:pt idx="1">
                  <c:v>2024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594092</c:v>
                </c:pt>
                <c:pt idx="1">
                  <c:v>287719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9F-4A3B-B4DE-F9B102D90E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год*</c:v>
                </c:pt>
                <c:pt idx="1">
                  <c:v>2024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155195</c:v>
                </c:pt>
                <c:pt idx="1">
                  <c:v>149282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9F-4A3B-B4DE-F9B102D90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629312"/>
        <c:axId val="-821615712"/>
      </c:barChart>
      <c:catAx>
        <c:axId val="-821629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821615712"/>
        <c:crosses val="autoZero"/>
        <c:auto val="1"/>
        <c:lblAlgn val="ctr"/>
        <c:lblOffset val="100"/>
        <c:noMultiLvlLbl val="0"/>
      </c:catAx>
      <c:valAx>
        <c:axId val="-8216157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821629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3785948621897"/>
          <c:y val="0.16388707270004818"/>
          <c:w val="0.8544620254541816"/>
          <c:h val="0.58503783371067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C000"/>
              </a:solidFill>
              <a:ln w="1897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19-41F2-B6C4-D0787E766EED}"/>
              </c:ext>
            </c:extLst>
          </c:dPt>
          <c:dPt>
            <c:idx val="1"/>
            <c:bubble3D val="0"/>
            <c:explosion val="8"/>
            <c:spPr>
              <a:solidFill>
                <a:srgbClr val="FF0000"/>
              </a:solidFill>
              <a:ln w="1897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9-41F2-B6C4-D0787E766EED}"/>
              </c:ext>
            </c:extLst>
          </c:dPt>
          <c:dLbls>
            <c:dLbl>
              <c:idx val="0"/>
              <c:layout>
                <c:manualLayout>
                  <c:x val="0.1178810843967066"/>
                  <c:y val="-7.6489422591960829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662C309E-EE4E-4BCC-B2B9-C94B287659CF}" type="VALUE">
                      <a:rPr lang="en-US" sz="1800" b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800" b="0" baseline="0" dirty="0">
                        <a:latin typeface="Bahnschrift Light" panose="020B0502040204020203" pitchFamily="34" charset="0"/>
                      </a:rPr>
                      <a:t>;</a:t>
                    </a:r>
                  </a:p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D58D08C4-80F8-4978-8D42-B629C84DFE06}" type="PERCENTAGE">
                      <a:rPr lang="en-US" sz="1800" b="0" baseline="0" smtClean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 w="6350" cap="flat" cmpd="sng" algn="ctr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19-41F2-B6C4-D0787E766EED}"/>
                </c:ext>
                <c:ext xmlns:c15="http://schemas.microsoft.com/office/drawing/2012/chart" uri="{CE6537A1-D6FC-4f65-9D91-7224C49458BB}">
                  <c15:layout>
                    <c:manualLayout>
                      <c:w val="0.2659752578527112"/>
                      <c:h val="0.127387543612091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740616380614593"/>
                  <c:y val="9.5962658415550805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8ABE9CDB-7569-47D6-B0EB-1C585673E6A6}" type="VALUE">
                      <a:rPr lang="en-US" sz="1800" b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800" b="0" baseline="0" dirty="0">
                        <a:latin typeface="Bahnschrift Light" panose="020B0502040204020203" pitchFamily="34" charset="0"/>
                      </a:rPr>
                      <a:t>;</a:t>
                    </a:r>
                  </a:p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fld id="{D40ED45A-7D9C-4833-B156-B78987D9677E}" type="PERCENTAGE">
                      <a:rPr lang="en-US" sz="1800" b="0" baseline="0" smtClean="0">
                        <a:latin typeface="Bahnschrift Light" panose="020B0502040204020203" pitchFamily="34" charset="0"/>
                      </a:rPr>
                      <a:pPr>
                        <a:defRPr sz="1800" b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 w="6350" cap="flat" cmpd="sng" algn="ctr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19-41F2-B6C4-D0787E766EED}"/>
                </c:ext>
                <c:ext xmlns:c15="http://schemas.microsoft.com/office/drawing/2012/chart" uri="{CE6537A1-D6FC-4f65-9D91-7224C49458BB}">
                  <c15:layout>
                    <c:manualLayout>
                      <c:w val="0.29640077326274034"/>
                      <c:h val="0.13168216584212186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6350" cap="flat" cmpd="sng" algn="ctr">
                <a:solidFill>
                  <a:schemeClr val="bg2">
                    <a:lumMod val="9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>
                    <a:solidFill>
                      <a:schemeClr val="dk1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238025</c:v>
                </c:pt>
                <c:pt idx="1">
                  <c:v>1108718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19-41F2-B6C4-D0787E766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1.4596994077696468E-2"/>
          <c:y val="0.84536700040087698"/>
          <c:w val="0.97860154018772272"/>
          <c:h val="0.15463299959912302"/>
        </c:manualLayout>
      </c:layout>
      <c:overlay val="0"/>
      <c:spPr>
        <a:noFill/>
        <a:ln w="2529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97437870608068E-2"/>
          <c:y val="1.7233362342072744E-2"/>
          <c:w val="0.92651847111447594"/>
          <c:h val="0.86015985865928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dLbls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#,##0.0\ _₽</c:formatCode>
                <c:ptCount val="1"/>
                <c:pt idx="0">
                  <c:v>1595794.5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34-45D8-AA65-81BEDA663A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  <a:ln w="25374">
              <a:noFill/>
            </a:ln>
          </c:spPr>
          <c:invertIfNegative val="0"/>
          <c:dLbls>
            <c:dLbl>
              <c:idx val="0"/>
              <c:layout>
                <c:manualLayout>
                  <c:x val="-7.328605132735754E-3"/>
                  <c:y val="-2.459983966289444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#,##0.0\ _₽</c:formatCode>
                <c:ptCount val="1"/>
                <c:pt idx="0">
                  <c:v>1346743.4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34-45D8-AA65-81BEDA663A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  <a:ln w="25374">
              <a:noFill/>
            </a:ln>
          </c:spPr>
          <c:invertIfNegative val="0"/>
          <c:dLbls>
            <c:dLbl>
              <c:idx val="0"/>
              <c:layout>
                <c:manualLayout>
                  <c:x val="-5.4964538495518153E-3"/>
                  <c:y val="2.6836498737099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#,##0.0\ _₽</c:formatCode>
                <c:ptCount val="1"/>
                <c:pt idx="0">
                  <c:v>1414250.2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34-45D8-AA65-81BEDA663A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A5A5A5"/>
            </a:solidFill>
            <a:ln w="2537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9D33D"/>
              </a:solidFill>
              <a:ln w="25374">
                <a:noFill/>
              </a:ln>
            </c:spPr>
          </c:dPt>
          <c:dLbls>
            <c:dLbl>
              <c:idx val="0"/>
              <c:layout>
                <c:manualLayout>
                  <c:x val="8.2446807743277225E-3"/>
                  <c:y val="-1.610189924225986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defRPr>
                    </a:pPr>
                    <a:fld id="{10914A9D-C08A-4CC7-A9C4-65EB8F8FA1A7}" type="VALUE">
                      <a:rPr lang="en-US" sz="180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</a:rPr>
                      <a:pPr>
                        <a:defRPr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8074406116097"/>
                      <c:h val="7.283425757248865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#,##0.0\ _₽</c:formatCode>
                <c:ptCount val="1"/>
                <c:pt idx="0">
                  <c:v>1277497.7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21617344"/>
        <c:axId val="-821630400"/>
      </c:barChart>
      <c:catAx>
        <c:axId val="-82161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21630400"/>
        <c:crosses val="autoZero"/>
        <c:auto val="1"/>
        <c:lblAlgn val="ctr"/>
        <c:lblOffset val="100"/>
        <c:noMultiLvlLbl val="0"/>
      </c:catAx>
      <c:valAx>
        <c:axId val="-821630400"/>
        <c:scaling>
          <c:orientation val="minMax"/>
        </c:scaling>
        <c:delete val="1"/>
        <c:axPos val="l"/>
        <c:majorGridlines>
          <c:spPr>
            <a:ln w="9494" cap="flat" cmpd="sng" algn="ctr">
              <a:solidFill>
                <a:schemeClr val="tx1">
                  <a:lumMod val="75000"/>
                </a:schemeClr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#,##0.0\ _₽" sourceLinked="1"/>
        <c:majorTickMark val="out"/>
        <c:minorTickMark val="none"/>
        <c:tickLblPos val="nextTo"/>
        <c:crossAx val="-821617344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9492614271893052"/>
          <c:y val="0.87669551860208039"/>
          <c:w val="0.7463372122043781"/>
          <c:h val="7.3502211686724661E-2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537893445993188"/>
          <c:y val="0"/>
          <c:w val="0.6297183770230238"/>
          <c:h val="0.90202227251987976"/>
        </c:manualLayout>
      </c:layout>
      <c:bar3DChart>
        <c:barDir val="bar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chemeClr val="bg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9C-44A1-948A-12403F1CB3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C9C-44A1-948A-12403F1CB3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9C-44A1-948A-12403F1CB3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9C-44A1-948A-12403F1CB3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9C-44A1-948A-12403F1CB3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C9C-44A1-948A-12403F1CB3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C9C-44A1-948A-12403F1CB3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9C-44A1-948A-12403F1CB3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0F-4A51-A710-DC4ADDABFF9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0F-4A51-A710-DC4ADDABFF9F}"/>
              </c:ext>
            </c:extLst>
          </c:dPt>
          <c:dLbls>
            <c:dLbl>
              <c:idx val="0"/>
              <c:layout>
                <c:manualLayout>
                  <c:x val="0.10634180965011451"/>
                  <c:y val="-1.265291638929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349882556496182E-2"/>
                  <c:y val="-1.054409699108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C9C-44A1-948A-12403F1CB371}"/>
                </c:ext>
                <c:ext xmlns:c15="http://schemas.microsoft.com/office/drawing/2012/chart" uri="{CE6537A1-D6FC-4f65-9D91-7224C49458BB}">
                  <c15:layout>
                    <c:manualLayout>
                      <c:w val="5.6541465699951693E-2"/>
                      <c:h val="4.09683831515625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390538202597334E-2"/>
                  <c:y val="-4.217638796432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7076286851030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29308109763175"/>
                  <c:y val="8.435277592864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925248561208495E-2"/>
                  <c:y val="4.2123467199169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697599061512597"/>
                  <c:y val="-1.054409699108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7479992179271641E-2"/>
                  <c:y val="-6.3264581946480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C9C-44A1-948A-12403F1CB3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3587319318549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0F-4A51-A710-DC4ADDABFF9F}"/>
                </c:ext>
                <c:ext xmlns:c15="http://schemas.microsoft.com/office/drawing/2012/chart" uri="{CE6537A1-D6FC-4f65-9D91-7224C49458BB}">
                  <c15:layout>
                    <c:manualLayout>
                      <c:w val="0.10740111598929376"/>
                      <c:h val="4.096838315156251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.12761017158013735"/>
                  <c:y val="-1.265291638929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0F-4A51-A710-DC4ADDABFF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3175">
                <a:solidFill>
                  <a:schemeClr val="tx1">
                    <a:lumMod val="65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</c:v>
                </c:pt>
                <c:pt idx="1">
                  <c:v>Обслуживание мун.долга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</c:v>
                </c:pt>
                <c:pt idx="5">
                  <c:v>Образование</c:v>
                </c:pt>
                <c:pt idx="6">
                  <c:v>ЖКХ</c:v>
                </c:pt>
                <c:pt idx="7">
                  <c:v>Национальная экономика</c:v>
                </c:pt>
                <c:pt idx="8">
                  <c:v>Нац.безопасность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76507</c:v>
                </c:pt>
                <c:pt idx="1">
                  <c:v>50</c:v>
                </c:pt>
                <c:pt idx="2">
                  <c:v>58285</c:v>
                </c:pt>
                <c:pt idx="3">
                  <c:v>37381</c:v>
                </c:pt>
                <c:pt idx="4">
                  <c:v>183729</c:v>
                </c:pt>
                <c:pt idx="5">
                  <c:v>736408</c:v>
                </c:pt>
                <c:pt idx="6">
                  <c:v>30246</c:v>
                </c:pt>
                <c:pt idx="7">
                  <c:v>55013</c:v>
                </c:pt>
                <c:pt idx="8">
                  <c:v>1954</c:v>
                </c:pt>
                <c:pt idx="9">
                  <c:v>167170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0F-4A51-A710-DC4ADDABF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gapDepth val="0"/>
        <c:shape val="box"/>
        <c:axId val="-894022608"/>
        <c:axId val="-641649216"/>
        <c:axId val="0"/>
      </c:bar3DChart>
      <c:catAx>
        <c:axId val="-89402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vert="horz" wrap="square" anchor="ctr" anchorCtr="0"/>
          <a:lstStyle/>
          <a:p>
            <a:pPr algn="just">
              <a:defRPr sz="1800" b="0" i="0" u="none" strike="noStrike" kern="1000" baseline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641649216"/>
        <c:crosses val="autoZero"/>
        <c:auto val="1"/>
        <c:lblAlgn val="l"/>
        <c:lblOffset val="100"/>
        <c:tickLblSkip val="1"/>
        <c:noMultiLvlLbl val="0"/>
      </c:catAx>
      <c:valAx>
        <c:axId val="-64164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94022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992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2023 году</a:t>
            </a:r>
          </a:p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8862642169728788E-2"/>
          <c:y val="0.110033208214564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71191970566644"/>
          <c:y val="0.36021725036688113"/>
          <c:w val="0.59016831582300278"/>
          <c:h val="0.633290112510214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E1A-47CB-B31F-67117FD8AC1B}"/>
              </c:ext>
            </c:extLst>
          </c:dPt>
          <c:dPt>
            <c:idx val="1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2E1A-47CB-B31F-67117FD8AC1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E1A-47CB-B31F-67117FD8AC1B}"/>
              </c:ext>
            </c:extLst>
          </c:dPt>
          <c:dPt>
            <c:idx val="3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1A-47CB-B31F-67117FD8AC1B}"/>
              </c:ext>
            </c:extLst>
          </c:dPt>
          <c:dLbls>
            <c:dLbl>
              <c:idx val="0"/>
              <c:layout>
                <c:manualLayout>
                  <c:x val="-0.38250389775187738"/>
                  <c:y val="-0.11970322931506536"/>
                </c:manualLayout>
              </c:layout>
              <c:tx>
                <c:rich>
                  <a:bodyPr/>
                  <a:lstStyle/>
                  <a:p>
                    <a:fld id="{1BFDB268-2BE6-4754-A140-0ADF01AE08B9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A0E5E55B-2AFB-4483-B7C8-234A28DABA8C}" type="PERCENTAGE">
                      <a:rPr lang="en-US" b="1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1A-47CB-B31F-67117FD8AC1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9305677886431954E-4"/>
                  <c:y val="2.6349883864218267E-2"/>
                </c:manualLayout>
              </c:layout>
              <c:tx>
                <c:rich>
                  <a:bodyPr/>
                  <a:lstStyle/>
                  <a:p>
                    <a:fld id="{ACE936E6-5BF6-4952-AA1E-68FB97311ECD}" type="VALUE">
                      <a:rPr lang="en-US" dirty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C09C3D11-D7A8-4432-8052-E8F197D5ACE7}" type="PERCENTAGE">
                      <a:rPr lang="en-US" b="1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1A-47CB-B31F-67117FD8AC1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9352625002095527E-2"/>
                  <c:y val="1.8351321636957459E-2"/>
                </c:manualLayout>
              </c:layout>
              <c:tx>
                <c:rich>
                  <a:bodyPr/>
                  <a:lstStyle/>
                  <a:p>
                    <a:fld id="{86625548-813C-4FD2-9BE6-3CDD47E39015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47C0E297-7DC3-4B86-9517-FCE87ACEF75E}" type="PERCENTAGE">
                      <a:rPr lang="en-US" b="1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1A-47CB-B31F-67117FD8AC1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4014848854918514E-2"/>
                  <c:y val="3.3782297129090269E-2"/>
                </c:manualLayout>
              </c:layout>
              <c:tx>
                <c:rich>
                  <a:bodyPr/>
                  <a:lstStyle/>
                  <a:p>
                    <a:fld id="{40B0640F-727C-436C-B59A-F1B625D527E4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F5F5C10A-8A5D-4B22-BB2D-20D1A9C908E6}" type="PERCENTAGE">
                      <a:rPr lang="en-US" sz="1600" b="1" baseline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1A-47CB-B31F-67117FD8AC1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vertOverflow="overflow" horzOverflow="overflow" lIns="36000" tIns="36000" rIns="36000" bIns="36000">
                <a:spAutoFit/>
              </a:bodyPr>
              <a:lstStyle/>
              <a:p>
                <a:pPr>
                  <a:defRPr sz="1600" b="0">
                    <a:solidFill>
                      <a:schemeClr val="dk1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Другие отрасли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1015803</c:v>
                </c:pt>
                <c:pt idx="1">
                  <c:v>30246</c:v>
                </c:pt>
                <c:pt idx="2">
                  <c:v>55013</c:v>
                </c:pt>
                <c:pt idx="3">
                  <c:v>245681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1A-47CB-B31F-67117FD8A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4">
          <a:noFill/>
        </a:ln>
      </c:spPr>
    </c:plotArea>
    <c:legend>
      <c:legendPos val="t"/>
      <c:layout>
        <c:manualLayout>
          <c:xMode val="edge"/>
          <c:yMode val="edge"/>
          <c:x val="2.0189967850800885E-3"/>
          <c:y val="0.12255974748337878"/>
          <c:w val="0.56191654619851517"/>
          <c:h val="0.3036078893454674"/>
        </c:manualLayout>
      </c:layout>
      <c:overlay val="0"/>
      <c:txPr>
        <a:bodyPr/>
        <a:lstStyle/>
        <a:p>
          <a:pPr>
            <a:defRPr sz="1394" b="0" baseline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114"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40000"/>
        <a:lumOff val="60000"/>
      </a:schemeClr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2400">
          <a:latin typeface="Bahnschrift Light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29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29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5"/>
            <c:spPr>
              <a:solidFill>
                <a:schemeClr val="accent3"/>
              </a:solidFill>
              <a:ln w="19029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29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417845200298559"/>
                  <c:y val="-2.3730199913306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211189367065635E-2"/>
                  <c:y val="-0.160149372497666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019044180276269E-2"/>
                  <c:y val="-9.9914434985265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877287108944076"/>
                  <c:y val="3.5786116628341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21.4</c:v>
                </c:pt>
                <c:pt idx="1">
                  <c:v>7.3</c:v>
                </c:pt>
                <c:pt idx="2">
                  <c:v>4.3</c:v>
                </c:pt>
                <c:pt idx="3">
                  <c:v>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6"/>
      </c:pieChart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72059845727227"/>
          <c:y val="0"/>
          <c:w val="0.82891996211653007"/>
          <c:h val="0.894227169783926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из РФФПП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contourW="19050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год*</c:v>
                </c:pt>
                <c:pt idx="1">
                  <c:v>2023 год*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72930</c:v>
                </c:pt>
                <c:pt idx="1">
                  <c:v>73991</c:v>
                </c:pt>
                <c:pt idx="2">
                  <c:v>76507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7-418A-A233-491000F67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gapDepth val="80"/>
        <c:shape val="box"/>
        <c:axId val="-641651936"/>
        <c:axId val="-641650848"/>
        <c:axId val="0"/>
      </c:bar3DChart>
      <c:catAx>
        <c:axId val="-64165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41650848"/>
        <c:crosses val="autoZero"/>
        <c:auto val="1"/>
        <c:lblAlgn val="ctr"/>
        <c:lblOffset val="100"/>
        <c:noMultiLvlLbl val="0"/>
      </c:catAx>
      <c:valAx>
        <c:axId val="-641650848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out"/>
        <c:minorTickMark val="none"/>
        <c:tickLblPos val="nextTo"/>
        <c:crossAx val="-641651936"/>
        <c:crosses val="autoZero"/>
        <c:crossBetween val="between"/>
        <c:majorUnit val="5000"/>
      </c:valAx>
      <c:dTable>
        <c:showHorzBorder val="0"/>
        <c:showVertBorder val="0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8.2219938335045244E-3"/>
                  <c:y val="-4.920824740089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9D-4D13-B04A-CA71FA5735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0" anchor="ctr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01.01.2022г</c:v>
                </c:pt>
                <c:pt idx="1">
                  <c:v>на 01.01.2023г</c:v>
                </c:pt>
                <c:pt idx="2">
                  <c:v>на 01.01.2024г</c:v>
                </c:pt>
                <c:pt idx="3">
                  <c:v>на 01.01.2025г</c:v>
                </c:pt>
                <c:pt idx="4">
                  <c:v>на 01.01.2026г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42675</c:v>
                </c:pt>
                <c:pt idx="1">
                  <c:v>35655</c:v>
                </c:pt>
                <c:pt idx="2">
                  <c:v>19164</c:v>
                </c:pt>
                <c:pt idx="3">
                  <c:v>9582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84-4758-BDBA-D4057374B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gapDepth val="0"/>
        <c:shape val="box"/>
        <c:axId val="-641648672"/>
        <c:axId val="-641648128"/>
        <c:axId val="0"/>
      </c:bar3DChart>
      <c:catAx>
        <c:axId val="-6416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641648128"/>
        <c:crosses val="autoZero"/>
        <c:auto val="1"/>
        <c:lblAlgn val="ctr"/>
        <c:lblOffset val="100"/>
        <c:noMultiLvlLbl val="0"/>
      </c:catAx>
      <c:valAx>
        <c:axId val="-641648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64164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2495946396609E-3"/>
          <c:y val="0.17154453102488493"/>
          <c:w val="0.47389177865946697"/>
          <c:h val="0.418415855285226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5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8D-4EFC-ADB4-0E2254F320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D-4EFC-ADB4-0E2254F3205D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8D-4EFC-ADB4-0E2254F3205D}"/>
              </c:ext>
            </c:extLst>
          </c:dPt>
          <c:dLbls>
            <c:dLbl>
              <c:idx val="0"/>
              <c:layout>
                <c:manualLayout>
                  <c:x val="-9.3782318188744204E-2"/>
                  <c:y val="-3.66141748174048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FC-ADB4-0E2254F3205D}"/>
                </c:ext>
                <c:ext xmlns:c15="http://schemas.microsoft.com/office/drawing/2012/chart" uri="{CE6537A1-D6FC-4f65-9D91-7224C49458BB}">
                  <c15:layout>
                    <c:manualLayout>
                      <c:w val="0.12575992207793141"/>
                      <c:h val="8.153986341855691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4.14960647930587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FC-ADB4-0E2254F3205D}"/>
                </c:ext>
                <c:ext xmlns:c15="http://schemas.microsoft.com/office/drawing/2012/chart" uri="{CE6537A1-D6FC-4f65-9D91-7224C49458BB}">
                  <c15:layout>
                    <c:manualLayout>
                      <c:w val="9.9592342802348757E-2"/>
                      <c:h val="8.398080840638390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09958802020239"/>
                  <c:y val="3.78346473113182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FC-ADB4-0E2254F3205D}"/>
                </c:ext>
                <c:ext xmlns:c15="http://schemas.microsoft.com/office/drawing/2012/chart" uri="{CE6537A1-D6FC-4f65-9D91-7224C49458BB}">
                  <c15:layout>
                    <c:manualLayout>
                      <c:w val="0.11985849248606052"/>
                      <c:h val="8.8862698382037877E-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329123</c:v>
                </c:pt>
                <c:pt idx="1">
                  <c:v>22553</c:v>
                </c:pt>
                <c:pt idx="2">
                  <c:v>881505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8D-4EFC-ADB4-0E2254F32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111">
          <a:noFill/>
        </a:ln>
        <a:effectLst/>
      </c:spPr>
    </c:plotArea>
    <c:legend>
      <c:legendPos val="r"/>
      <c:layout>
        <c:manualLayout>
          <c:xMode val="edge"/>
          <c:yMode val="edge"/>
          <c:x val="0.56711455822920576"/>
          <c:y val="1.2845905449323194E-2"/>
          <c:w val="0.42364790347620973"/>
          <c:h val="0.44922940135535872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76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745734599904892E-2"/>
          <c:y val="5.5386543417815454E-3"/>
          <c:w val="0.96975425494521716"/>
          <c:h val="0.848470575177618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F81BD"/>
            </a:solidFill>
            <a:ln w="25318">
              <a:noFill/>
            </a:ln>
          </c:spPr>
          <c:invertIfNegative val="0"/>
          <c:dLbls>
            <c:dLbl>
              <c:idx val="0"/>
              <c:layout>
                <c:manualLayout>
                  <c:x val="2.4430826576969863E-2"/>
                  <c:y val="4.452386123188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40329669960895E-3"/>
                  <c:y val="-1.60502015423447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740329669960895E-3"/>
                  <c:y val="0.26702007389841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329123</c:v>
                </c:pt>
                <c:pt idx="1">
                  <c:v>22553</c:v>
                </c:pt>
                <c:pt idx="2">
                  <c:v>1004649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8C-44D9-A793-E7FB477456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000"/>
            </a:solidFill>
            <a:ln w="25318">
              <a:noFill/>
            </a:ln>
          </c:spPr>
          <c:invertIfNegative val="0"/>
          <c:dLbls>
            <c:dLbl>
              <c:idx val="0"/>
              <c:layout>
                <c:manualLayout>
                  <c:x val="1.8583861014181233E-2"/>
                  <c:y val="4.014663764981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236461537945253E-3"/>
                  <c:y val="-2.1886891303148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29377913788444E-2"/>
                  <c:y val="0.26983521927780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347811</c:v>
                </c:pt>
                <c:pt idx="1">
                  <c:v>18209</c:v>
                </c:pt>
                <c:pt idx="2">
                  <c:v>1057812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E8C-44D9-A793-E7FB477456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36206238909435E-2"/>
                  <c:y val="4.254082945361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48839560395408E-3"/>
                  <c:y val="-2.1886891303149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674925835273831E-2"/>
                  <c:y val="6.37292383981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E8C-44D9-A793-E7FB477456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370714</c:v>
                </c:pt>
                <c:pt idx="1">
                  <c:v>18265</c:v>
                </c:pt>
                <c:pt idx="2">
                  <c:v>888519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8C-44D9-A793-E7FB47745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60934624"/>
        <c:axId val="-760937344"/>
        <c:axId val="-761632224"/>
      </c:bar3DChart>
      <c:catAx>
        <c:axId val="-76093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defRPr>
            </a:pPr>
            <a:endParaRPr lang="ru-RU"/>
          </a:p>
        </c:txPr>
        <c:crossAx val="-760937344"/>
        <c:crosses val="autoZero"/>
        <c:auto val="1"/>
        <c:lblAlgn val="ctr"/>
        <c:lblOffset val="100"/>
        <c:noMultiLvlLbl val="0"/>
      </c:catAx>
      <c:valAx>
        <c:axId val="-7609373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760934624"/>
        <c:crosses val="autoZero"/>
        <c:crossBetween val="between"/>
      </c:valAx>
      <c:serAx>
        <c:axId val="-76163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-760937344"/>
        <c:crosses val="autoZero"/>
      </c:ser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87862181660178E-2"/>
          <c:y val="4.6540850250278376E-2"/>
          <c:w val="0.93805711470615527"/>
          <c:h val="0.607054293298500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19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190" cap="rnd">
                <a:solidFill>
                  <a:srgbClr val="C0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2D-4B53-A7A6-14FAFC31D4C5}"/>
              </c:ext>
            </c:extLst>
          </c:dPt>
          <c:dPt>
            <c:idx val="2"/>
            <c:bubble3D val="0"/>
            <c:spPr>
              <a:ln w="28190" cap="rnd">
                <a:solidFill>
                  <a:srgbClr val="C0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2D-4B53-A7A6-14FAFC31D4C5}"/>
              </c:ext>
            </c:extLst>
          </c:dPt>
          <c:dLbls>
            <c:dLbl>
              <c:idx val="0"/>
              <c:layout>
                <c:manualLayout>
                  <c:x val="-3.0137557780461417E-2"/>
                  <c:y val="0.134870635288889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2D-4B53-A7A6-14FAFC31D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75656779253781E-2"/>
                  <c:y val="0.103746642529914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2D-4B53-A7A6-14FAFC31D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20633667069323E-3"/>
                  <c:y val="-4.1498657011966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2D-4B53-A7A6-14FAFC31D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2022* год</c:v>
                </c:pt>
                <c:pt idx="1">
                  <c:v>2023*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133.6</c:v>
                </c:pt>
                <c:pt idx="1">
                  <c:v>155.19999999999999</c:v>
                </c:pt>
                <c:pt idx="2">
                  <c:v>149.30000000000001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B2D-4B53-A7A6-14FAFC31D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60935712"/>
        <c:axId val="-760936800"/>
      </c:lineChart>
      <c:catAx>
        <c:axId val="-76093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760936800"/>
        <c:crosses val="autoZero"/>
        <c:auto val="1"/>
        <c:lblAlgn val="ctr"/>
        <c:lblOffset val="100"/>
        <c:noMultiLvlLbl val="0"/>
      </c:catAx>
      <c:valAx>
        <c:axId val="-760936800"/>
        <c:scaling>
          <c:orientation val="minMax"/>
        </c:scaling>
        <c:delete val="1"/>
        <c:axPos val="l"/>
        <c:majorGridlines>
          <c:spPr>
            <a:ln w="939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760935712"/>
        <c:crosses val="autoZero"/>
        <c:crossBetween val="between"/>
        <c:majorUnit val="2"/>
      </c:valAx>
      <c:spPr>
        <a:noFill/>
        <a:ln w="2522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2024 год</a:t>
            </a:r>
          </a:p>
        </c:rich>
      </c:tx>
      <c:layout>
        <c:manualLayout>
          <c:xMode val="edge"/>
          <c:yMode val="edge"/>
          <c:x val="0.6161994268151969"/>
          <c:y val="0.89646166458215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989708024758999E-2"/>
          <c:y val="0.11455236362436419"/>
          <c:w val="0.82642136908009545"/>
          <c:h val="0.826984431112462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BF8-44F1-8EB7-4D31263A7C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F8-44F1-8EB7-4D31263A7C0D}"/>
              </c:ext>
            </c:extLst>
          </c:dPt>
          <c:dLbls>
            <c:dLbl>
              <c:idx val="0"/>
              <c:layout>
                <c:manualLayout>
                  <c:x val="-1.9881978394537956E-2"/>
                  <c:y val="-7.603047265543149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532352147364"/>
                      <c:h val="0.11458017780704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7834832373250587E-2"/>
                  <c:y val="-7.603047265543288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0608919344905"/>
                      <c:h val="0.114580177807046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149282</c:v>
                </c:pt>
                <c:pt idx="1">
                  <c:v>351677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F8-44F1-8EB7-4D31263A7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427931800832987E-2"/>
          <c:y val="2.2809590804322447E-2"/>
          <c:w val="0.95471356204150304"/>
          <c:h val="6.9065954638058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2026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66486616458232572"/>
          <c:y val="0.90578607216424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00999944137199"/>
          <c:y val="0.18963040223310196"/>
          <c:w val="0.85585521172743662"/>
          <c:h val="0.728825662628199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63F-415C-AC29-AE3C4F754F0B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3F-415C-AC29-AE3C4F754F0B}"/>
              </c:ext>
            </c:extLst>
          </c:dPt>
          <c:dLbls>
            <c:dLbl>
              <c:idx val="1"/>
              <c:layout>
                <c:manualLayout>
                  <c:x val="-3.5133751909351002E-2"/>
                  <c:y val="-5.51231267179813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116622</c:v>
                </c:pt>
                <c:pt idx="1">
                  <c:v>388979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3F-415C-AC29-AE3C4F754F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943719074438031E-2"/>
          <c:y val="3.3634988863375737E-2"/>
          <c:w val="0.88340812741684205"/>
          <c:h val="8.11397758903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2025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62305476009621086"/>
          <c:y val="0.8948501461476289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01715812590684"/>
          <c:y val="0.15534531517730532"/>
          <c:w val="0.98463826349118388"/>
          <c:h val="0.750790446447807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63D-4375-81B3-261C3D7949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3D-4375-81B3-261C3D7949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120076</c:v>
                </c:pt>
                <c:pt idx="1">
                  <c:v>366020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3D-4375-81B3-261C3D7949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9991983741607522E-2"/>
          <c:w val="0.99203743978217951"/>
          <c:h val="0.10071574075377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388888888888889E-2"/>
          <c:y val="0.14450304881215786"/>
          <c:w val="0.96944444444444444"/>
          <c:h val="0.7365992824643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351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2537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30.4</c:v>
                </c:pt>
                <c:pt idx="1">
                  <c:v>20</c:v>
                </c:pt>
                <c:pt idx="2">
                  <c:v>22.5</c:v>
                </c:pt>
                <c:pt idx="3">
                  <c:v>18.2</c:v>
                </c:pt>
                <c:pt idx="4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 доходы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351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2537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300.10000000000002</c:v>
                </c:pt>
                <c:pt idx="1">
                  <c:v>322.89999999999998</c:v>
                </c:pt>
                <c:pt idx="2">
                  <c:v>329.1</c:v>
                </c:pt>
                <c:pt idx="3">
                  <c:v>347.8</c:v>
                </c:pt>
                <c:pt idx="4">
                  <c:v>370.7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60936256"/>
        <c:axId val="-760935168"/>
      </c:barChart>
      <c:catAx>
        <c:axId val="-7609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0935168"/>
        <c:crosses val="autoZero"/>
        <c:auto val="1"/>
        <c:lblAlgn val="ctr"/>
        <c:lblOffset val="100"/>
        <c:noMultiLvlLbl val="0"/>
      </c:catAx>
      <c:valAx>
        <c:axId val="-760935168"/>
        <c:scaling>
          <c:orientation val="minMax"/>
        </c:scaling>
        <c:delete val="1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760936256"/>
        <c:crosses val="autoZero"/>
        <c:crossBetween val="between"/>
      </c:valAx>
      <c:spPr>
        <a:pattFill prst="pct5">
          <a:fgClr>
            <a:srgbClr val="4F81BD"/>
          </a:fgClr>
          <a:bgClr>
            <a:srgbClr val="FFFFFF"/>
          </a:bgClr>
        </a:pattFill>
        <a:ln w="25375">
          <a:noFill/>
        </a:ln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917924321959756"/>
          <c:y val="6.802369971018106E-2"/>
          <c:w val="0.65664151356080491"/>
          <c:h val="5.8640941340230818E-2"/>
        </c:manualLayout>
      </c:layout>
      <c:overlay val="0"/>
      <c:spPr>
        <a:noFill/>
        <a:ln w="2537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2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98044191450629E-2"/>
          <c:y val="6.0379868450225409E-2"/>
          <c:w val="0.8412599083193657"/>
          <c:h val="0.81385691492236856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2E-4C83-885D-DEE529BEF50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2E-4C83-885D-DEE529BEF501}"/>
              </c:ext>
            </c:extLst>
          </c:dPt>
          <c:dPt>
            <c:idx val="3"/>
            <c:bubble3D val="0"/>
            <c:spPr>
              <a:solidFill>
                <a:srgbClr val="4495A2">
                  <a:lumMod val="75000"/>
                </a:srgbClr>
              </a:solidFill>
            </c:spPr>
          </c:dPt>
          <c:dPt>
            <c:idx val="4"/>
            <c:bubble3D val="0"/>
            <c:spPr>
              <a:solidFill>
                <a:srgbClr val="F9D448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0.15351742794855114"/>
                  <c:y val="-2.651499321994331E-4"/>
                </c:manualLayout>
              </c:layout>
              <c:tx>
                <c:rich>
                  <a:bodyPr/>
                  <a:lstStyle/>
                  <a:p>
                    <a:fld id="{A5EB3689-9DEB-4E80-BE6E-ADBAF1463321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latin typeface="Bahnschrift SemiLight" panose="020B0502040204020203" pitchFamily="34" charset="0"/>
                      </a:rPr>
                      <a:t>; 80,8%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536333332354879E-2"/>
                  <c:y val="-0.22539864612962415"/>
                </c:manualLayout>
              </c:layout>
              <c:tx>
                <c:rich>
                  <a:bodyPr/>
                  <a:lstStyle/>
                  <a:p>
                    <a:fld id="{9F48EFEF-3A58-4A26-84BE-74394FD864C2}" type="CATEGORYNAME">
                      <a:rPr lang="ru-RU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;5,3%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6697734068195309E-2"/>
                  <c:y val="-2.216013075971808E-2"/>
                </c:manualLayout>
              </c:layout>
              <c:tx>
                <c:rich>
                  <a:bodyPr/>
                  <a:lstStyle/>
                  <a:p>
                    <a:fld id="{EE5718CB-71A9-4612-A968-E9F245C76D9F}" type="CATEGORYNAME">
                      <a:rPr lang="ru-RU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 6,7%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3804584446606583E-2"/>
                  <c:y val="8.640038175002660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Государственная пошлина ;  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2E-4C83-885D-DEE529BEF5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836202347520983E-5"/>
                  <c:y val="5.4658558733077296E-2"/>
                </c:manualLayout>
              </c:layout>
              <c:tx>
                <c:rich>
                  <a:bodyPr/>
                  <a:lstStyle/>
                  <a:p>
                    <a:fld id="{FC679490-AFE0-49B8-AA65-FE8E773B1EFC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latin typeface="Bahnschrift SemiLight" panose="020B0502040204020203" pitchFamily="34" charset="0"/>
                      </a:rPr>
                      <a:t>; 3,9%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5.8563046019458748E-2"/>
                  <c:y val="-2.2624617894861972E-2"/>
                </c:manualLayout>
              </c:layout>
              <c:tx>
                <c:rich>
                  <a:bodyPr/>
                  <a:lstStyle/>
                  <a:p>
                    <a:fld id="{85173E53-2D2E-4837-87EB-157A762B3F29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/>
                      <a:t>; </a:t>
                    </a:r>
                    <a:fld id="{2C343884-15D2-4040-A25A-7A0E50585FD5}" type="VALUE">
                      <a:rPr lang="ru-RU" sz="1600" baseline="0"/>
                      <a:pPr/>
                      <a:t>[ЗНАЧЕНИЕ]</a:t>
                    </a:fld>
                    <a:endParaRPr lang="ru-RU" sz="16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22E-4C83-885D-DEE529BEF5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'17'!$A$12:$A$17</c:f>
              <c:strCache>
                <c:ptCount val="6"/>
                <c:pt idx="0">
                  <c:v>НДФЛ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 </c:v>
                </c:pt>
                <c:pt idx="4">
                  <c:v>Доходы от использования имущества</c:v>
                </c:pt>
                <c:pt idx="5">
                  <c:v>Прочие неналоговые   доходы</c:v>
                </c:pt>
              </c:strCache>
            </c:strRef>
          </c:cat>
          <c:val>
            <c:numRef>
              <c:f>'17'!$B$12:$B$17</c:f>
              <c:numCache>
                <c:formatCode>0.0%</c:formatCode>
                <c:ptCount val="6"/>
                <c:pt idx="0">
                  <c:v>0.76094562890176964</c:v>
                </c:pt>
                <c:pt idx="1">
                  <c:v>6.3132067014712745E-2</c:v>
                </c:pt>
                <c:pt idx="2">
                  <c:v>8.0178907682345785E-2</c:v>
                </c:pt>
                <c:pt idx="3">
                  <c:v>9.4494251286152287E-3</c:v>
                </c:pt>
                <c:pt idx="4">
                  <c:v>6.1905663700860113E-2</c:v>
                </c:pt>
                <c:pt idx="5">
                  <c:v>2.4388307571696643E-2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2E-4C83-885D-DEE529BEF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0.82646</cdr:x>
      <cdr:y>0.83068</cdr:y>
    </cdr:from>
    <cdr:to>
      <cdr:x>0.98277</cdr:x>
      <cdr:y>0.89241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60408" y="4032448"/>
          <a:ext cx="1373180" cy="29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258,9</a:t>
          </a:r>
          <a:r>
            <a:rPr lang="en-US" sz="1400" b="1" dirty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профицит</a:t>
          </a:r>
        </a:p>
      </cdr:txBody>
    </cdr:sp>
  </cdr:relSizeAnchor>
  <cdr:relSizeAnchor xmlns:cdr="http://schemas.openxmlformats.org/drawingml/2006/chartDrawing">
    <cdr:from>
      <cdr:x>0.82934</cdr:x>
      <cdr:y>0.59287</cdr:y>
    </cdr:from>
    <cdr:to>
      <cdr:x>1</cdr:x>
      <cdr:y>0.65459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85732" y="2878024"/>
          <a:ext cx="1499244" cy="299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-260,4</a:t>
          </a:r>
          <a:r>
            <a:rPr lang="en-US" sz="1400" b="1" dirty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дефицит</a:t>
          </a:r>
        </a:p>
      </cdr:txBody>
    </cdr:sp>
  </cdr:relSizeAnchor>
  <cdr:relSizeAnchor xmlns:cdr="http://schemas.openxmlformats.org/drawingml/2006/chartDrawing">
    <cdr:from>
      <cdr:x>0.60656</cdr:x>
      <cdr:y>0.31151</cdr:y>
    </cdr:from>
    <cdr:to>
      <cdr:x>0.67656</cdr:x>
      <cdr:y>0.31151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35E9B3E1-9264-1DFA-20A8-CA56FD763578}"/>
            </a:ext>
          </a:extLst>
        </cdr:cNvPr>
        <cdr:cNvCxnSpPr/>
      </cdr:nvCxnSpPr>
      <cdr:spPr>
        <a:xfrm xmlns:a="http://schemas.openxmlformats.org/drawingml/2006/main" flipH="1">
          <a:off x="5328593" y="1512168"/>
          <a:ext cx="6149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0.72699</cdr:x>
      <cdr:y>0.86035</cdr:y>
    </cdr:from>
    <cdr:to>
      <cdr:x>0.80574</cdr:x>
      <cdr:y>0.86035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AB0607E4-2C00-AECF-BE7B-F1140CB0FA3C}"/>
            </a:ext>
          </a:extLst>
        </cdr:cNvPr>
        <cdr:cNvCxnSpPr/>
      </cdr:nvCxnSpPr>
      <cdr:spPr>
        <a:xfrm xmlns:a="http://schemas.openxmlformats.org/drawingml/2006/main" flipH="1">
          <a:off x="6386573" y="4176464"/>
          <a:ext cx="69181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0.87705</cdr:x>
      <cdr:y>0.68235</cdr:y>
    </cdr:from>
    <cdr:to>
      <cdr:x>0.9558</cdr:x>
      <cdr:y>0.68235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8D8A5962-23C4-E047-15E9-8B54CA668297}"/>
            </a:ext>
          </a:extLst>
        </cdr:cNvPr>
        <cdr:cNvCxnSpPr/>
      </cdr:nvCxnSpPr>
      <cdr:spPr>
        <a:xfrm xmlns:a="http://schemas.openxmlformats.org/drawingml/2006/main" flipH="1">
          <a:off x="7704857" y="3312368"/>
          <a:ext cx="69181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0.73979</cdr:x>
      <cdr:y>0.26701</cdr:y>
    </cdr:from>
    <cdr:to>
      <cdr:x>0.89333</cdr:x>
      <cdr:y>0.34417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499013" y="1296144"/>
          <a:ext cx="1348845" cy="37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9,6</a:t>
          </a:r>
          <a:r>
            <a:rPr lang="en-US" sz="1400" b="1" dirty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профицит</a:t>
          </a:r>
        </a:p>
      </cdr:txBody>
    </cdr:sp>
  </cdr:relSizeAnchor>
  <cdr:relSizeAnchor xmlns:cdr="http://schemas.openxmlformats.org/drawingml/2006/chartDrawing">
    <cdr:from>
      <cdr:x>0.73979</cdr:x>
      <cdr:y>0.46141</cdr:y>
    </cdr:from>
    <cdr:to>
      <cdr:x>0.89333</cdr:x>
      <cdr:y>0.53859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499013" y="2239880"/>
          <a:ext cx="1348845" cy="374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9,6</a:t>
          </a:r>
          <a:r>
            <a:rPr lang="en-US" sz="1400" b="1" dirty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профицит</a:t>
          </a:r>
        </a:p>
      </cdr:txBody>
    </cdr:sp>
  </cdr:relSizeAnchor>
  <cdr:relSizeAnchor xmlns:cdr="http://schemas.openxmlformats.org/drawingml/2006/chartDrawing">
    <cdr:from>
      <cdr:x>0.60656</cdr:x>
      <cdr:y>0.11867</cdr:y>
    </cdr:from>
    <cdr:to>
      <cdr:x>0.67656</cdr:x>
      <cdr:y>0.11867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xmlns="" id="{62C13463-08D1-A6F7-500B-F3F906A177E2}"/>
            </a:ext>
          </a:extLst>
        </cdr:cNvPr>
        <cdr:cNvCxnSpPr/>
      </cdr:nvCxnSpPr>
      <cdr:spPr>
        <a:xfrm xmlns:a="http://schemas.openxmlformats.org/drawingml/2006/main" flipH="1">
          <a:off x="5328593" y="576064"/>
          <a:ext cx="6149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0.69672</cdr:x>
      <cdr:y>0.08877</cdr:y>
    </cdr:from>
    <cdr:to>
      <cdr:x>0.85026</cdr:x>
      <cdr:y>0.16594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120681" y="430931"/>
          <a:ext cx="1348845" cy="374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Сбалансированный бюджет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0.14435</cdr:x>
      <cdr:y>0.72563</cdr:y>
    </cdr:from>
    <cdr:to>
      <cdr:x>0.28108</cdr:x>
      <cdr:y>0.96541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6354" y="984907"/>
          <a:ext cx="1152148" cy="3254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2022* </a:t>
          </a:r>
          <a:r>
            <a:rPr lang="ru-RU" sz="1600" b="1" dirty="0"/>
            <a:t>год</a:t>
          </a:r>
        </a:p>
      </cdr:txBody>
    </cdr:sp>
  </cdr:relSizeAnchor>
  <cdr:relSizeAnchor xmlns:cdr="http://schemas.openxmlformats.org/drawingml/2006/chartDrawing">
    <cdr:from>
      <cdr:x>0.47129</cdr:x>
      <cdr:y>0.74277</cdr:y>
    </cdr:from>
    <cdr:to>
      <cdr:x>0.62477</cdr:x>
      <cdr:y>0.98982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71296" y="1008168"/>
          <a:ext cx="1293263" cy="335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2023* </a:t>
          </a:r>
          <a:r>
            <a:rPr lang="ru-RU" sz="1600" b="1" dirty="0"/>
            <a:t>год</a:t>
          </a:r>
        </a:p>
      </cdr:txBody>
    </cdr:sp>
  </cdr:relSizeAnchor>
  <cdr:relSizeAnchor xmlns:cdr="http://schemas.openxmlformats.org/drawingml/2006/chartDrawing">
    <cdr:from>
      <cdr:x>0.8137</cdr:x>
      <cdr:y>0.74979</cdr:y>
    </cdr:from>
    <cdr:to>
      <cdr:x>0.94749</cdr:x>
      <cdr:y>0.98982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6625" y="1017696"/>
          <a:ext cx="1127387" cy="3257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2024 </a:t>
          </a:r>
          <a:r>
            <a:rPr lang="ru-RU" sz="1600" b="1" dirty="0"/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0.26308</cdr:x>
      <cdr:y>0.25761</cdr:y>
    </cdr:from>
    <cdr:to>
      <cdr:x>0.36849</cdr:x>
      <cdr:y>0.31166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5578" y="1587172"/>
          <a:ext cx="963869" cy="333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342,9</a:t>
          </a:r>
        </a:p>
      </cdr:txBody>
    </cdr:sp>
  </cdr:relSizeAnchor>
  <cdr:relSizeAnchor xmlns:cdr="http://schemas.openxmlformats.org/drawingml/2006/chartDrawing">
    <cdr:from>
      <cdr:x>0.65483</cdr:x>
      <cdr:y>0.21251</cdr:y>
    </cdr:from>
    <cdr:to>
      <cdr:x>0.73967</cdr:x>
      <cdr:y>0.27154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87775" y="1309274"/>
          <a:ext cx="775777" cy="363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366,0</a:t>
          </a:r>
        </a:p>
      </cdr:txBody>
    </cdr:sp>
  </cdr:relSizeAnchor>
  <cdr:relSizeAnchor xmlns:cdr="http://schemas.openxmlformats.org/drawingml/2006/chartDrawing">
    <cdr:from>
      <cdr:x>0.84531</cdr:x>
      <cdr:y>0.10353</cdr:y>
    </cdr:from>
    <cdr:to>
      <cdr:x>0.93194</cdr:x>
      <cdr:y>0.16241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37566" y="629147"/>
          <a:ext cx="792970" cy="3577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389,0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0.11463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6198A4C4-BC04-B5D2-BE7A-A7D2D05118C4}"/>
            </a:ext>
          </a:extLst>
        </cdr:cNvPr>
        <cdr:cNvSpPr/>
      </cdr:nvSpPr>
      <cdr:spPr>
        <a:xfrm xmlns:a="http://schemas.openxmlformats.org/drawingml/2006/main">
          <a:off x="0" y="0"/>
          <a:ext cx="6204732" cy="6551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Социальная сфера = </a:t>
          </a:r>
          <a:r>
            <a: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Образование + Социальная политика + Культура + Физическая культура и спорт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2335213" cy="685960"/>
        </a:xfrm>
        <a:prstGeom xmlns:a="http://schemas.openxmlformats.org/drawingml/2006/main" prst="rect">
          <a:avLst/>
        </a:prstGeom>
        <a:solidFill xmlns:a="http://schemas.openxmlformats.org/drawingml/2006/main">
          <a:srgbClr val="E9EFF0"/>
        </a:solidFill>
        <a:ln xmlns:a="http://schemas.openxmlformats.org/drawingml/2006/main">
          <a:solidFill>
            <a:srgbClr val="16100F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Расходы на </a:t>
          </a:r>
          <a:r>
            <a:rPr lang="ru-RU" sz="1600" b="1" dirty="0" smtClean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2024 </a:t>
          </a:r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год</a:t>
          </a:r>
          <a:r>
            <a:rPr lang="ru-RU" sz="1600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 всего </a:t>
          </a:r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1 </a:t>
          </a:r>
          <a:r>
            <a:rPr lang="ru-RU" sz="1600" b="1" dirty="0" smtClean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346 743 тыс</a:t>
          </a:r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0.66008</cdr:x>
      <cdr:y>0.5711</cdr:y>
    </cdr:from>
    <cdr:to>
      <cdr:x>0.75942</cdr:x>
      <cdr:y>0.65252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6753" y="3115319"/>
          <a:ext cx="1081599" cy="444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+2 </a:t>
          </a: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516</a:t>
          </a:r>
          <a:r>
            <a:rPr lang="en-US" sz="2400" b="1" dirty="0" smtClean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 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Bahnschrift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0.42089</cdr:x>
      <cdr:y>0.57569</cdr:y>
    </cdr:from>
    <cdr:to>
      <cdr:x>0.52063</cdr:x>
      <cdr:y>0.64438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82569" y="3140330"/>
          <a:ext cx="1085909" cy="3746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+ </a:t>
          </a: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1 061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Bahnschrift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0.44774</cdr:x>
      <cdr:y>0.71995</cdr:y>
    </cdr:from>
    <cdr:to>
      <cdr:x>0.51556</cdr:x>
      <cdr:y>0.74801</cdr:y>
    </cdr:to>
    <cdr:sp macro="" textlink="">
      <cdr:nvSpPr>
        <cdr:cNvPr id="4" name="Стрелка: вправо 3"/>
        <cdr:cNvSpPr/>
      </cdr:nvSpPr>
      <cdr:spPr>
        <a:xfrm xmlns:a="http://schemas.openxmlformats.org/drawingml/2006/main" rot="20690613">
          <a:off x="4874829" y="3927265"/>
          <a:ext cx="738406" cy="15306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0.67642</cdr:x>
      <cdr:y>0.70305</cdr:y>
    </cdr:from>
    <cdr:to>
      <cdr:x>0.74425</cdr:x>
      <cdr:y>0.73111</cdr:y>
    </cdr:to>
    <cdr:sp macro="" textlink="">
      <cdr:nvSpPr>
        <cdr:cNvPr id="5" name="Стрелка: вправо 4"/>
        <cdr:cNvSpPr/>
      </cdr:nvSpPr>
      <cdr:spPr>
        <a:xfrm xmlns:a="http://schemas.openxmlformats.org/drawingml/2006/main" rot="20449939">
          <a:off x="7364718" y="3835046"/>
          <a:ext cx="738514" cy="15306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26.12.2023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693D0-6325-4399-A1C4-D8AB1037C47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31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1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3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1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1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2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6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01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14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1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71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1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8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23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6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5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93D0-6325-4399-A1C4-D8AB1037C47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9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3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8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0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86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06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14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26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6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2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8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386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4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26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67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05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26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34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4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31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2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5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9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1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506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25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2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19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2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26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272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416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1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85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94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5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4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5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8" y="2173680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027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88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83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662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753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719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7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040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344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668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6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1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04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79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647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0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9146415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08970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5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58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4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9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7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9410844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193641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0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4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3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22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31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73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08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4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97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9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597601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04458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59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74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0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11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05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25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5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5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84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5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62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1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9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26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29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1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43363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208771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89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8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28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59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53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1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26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75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9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02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1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75756374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748931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7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375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58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585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62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197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55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36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8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99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2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67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67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67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67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26 декабря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419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723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874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1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4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883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73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507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708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30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30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708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8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605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9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26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0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165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7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0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146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759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5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21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6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44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42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26 декабря 2023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42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42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99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08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90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26 декабря 2023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3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950" y="-11868"/>
            <a:ext cx="6528732" cy="2387579"/>
          </a:xfrm>
        </p:spPr>
        <p:txBody>
          <a:bodyPr>
            <a:normAutofit/>
          </a:bodyPr>
          <a:lstStyle/>
          <a:p>
            <a:pPr algn="l"/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БЮДЖЕТ </a:t>
            </a:r>
            <a:b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ГРАЖДАН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" y="3275632"/>
            <a:ext cx="6284247" cy="338437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ПО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РЕШЕНИЮ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СОВЕТА МУНИЦИПАЛЬНОГО 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«О БЮДЖЕТЕ  МУНИЦИПАЛЬНОГО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2024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ГОД И ПЛАНОВЫЙ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ПЕРИОД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2025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2026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ГОДОВ»</a:t>
            </a:r>
          </a:p>
        </p:txBody>
      </p:sp>
      <p:pic>
        <p:nvPicPr>
          <p:cNvPr id="12" name="Рисунок 11" descr="Изображение выглядит как зима, снег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3F51711-8295-452B-39EE-05A102104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1" y="-99385"/>
            <a:ext cx="6883884" cy="73030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A742F9D-E787-9BC8-E741-BB45BA643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323" y="2255836"/>
            <a:ext cx="5440095" cy="576064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CC0D57EF-3D28-DA91-135B-8A266061F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49" y="116653"/>
            <a:ext cx="1691291" cy="147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5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077" y="883861"/>
            <a:ext cx="5460968" cy="1286845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>
                <a:lumMod val="85000"/>
              </a:schemeClr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txBody>
          <a:bodyPr wrap="square" lIns="72000" tIns="180000" rIns="72000" bIns="18000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ИСПОЛНЕНИЕ СОЦИАЛЬНЫХ ОБЯЗАТЕЛЬСТВ, ЗАТРАГИВАЮЩИХ ИНТЕРЕСЫ НАСЕЛЕНИЯ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2355" y="980728"/>
            <a:ext cx="444364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8981" y="2902699"/>
            <a:ext cx="408059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5039" y="4725157"/>
            <a:ext cx="698996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4963" y="2496400"/>
            <a:ext cx="5346708" cy="1594622"/>
          </a:xfrm>
          <a:prstGeom prst="rect">
            <a:avLst/>
          </a:prstGeom>
          <a:solidFill>
            <a:srgbClr val="00923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rgbClr val="00A804">
                <a:alpha val="40000"/>
              </a:srgbClr>
            </a:glow>
          </a:effectLst>
        </p:spPr>
        <p:txBody>
          <a:bodyPr wrap="square" tIns="180000" bIns="18000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РЕАЛИЗАЦИЯ  ПРОЕКТОВ В РАМКАХ ПОСТАВЛЕННЫХ ПРЕЗИДЕНТОМ РОССИИ НАЦИОНАЛЬНЫХ ЦЕЛЕЙ РАЗВИТИЯ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7301" y="4558458"/>
            <a:ext cx="5604984" cy="152191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144000" bIns="144000">
            <a:spAutoFit/>
          </a:bodyPr>
          <a:lstStyle/>
          <a:p>
            <a:pPr algn="ctr"/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КОНСОЛИДАЦИЯ БЮДЖЕТНЫХ СРЕДСТВ РАСХОДОВ ДЛЯ РЕАЛИЗАЦИИ ПРИОРИТЕТНЫХ НАПРАВЛЕНИЙ РАСХОДОВ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62D836F5-E41E-4DFB-3D2A-48BFBC63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61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5830F8DC-7F91-338D-CB9E-05AE98971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68" y="44624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871" y="1"/>
            <a:ext cx="6672273" cy="617095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ПРИОРИТЕТЫ ПРИ ФОРМИРОВАНИИ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9703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756621"/>
              </p:ext>
            </p:extLst>
          </p:nvPr>
        </p:nvGraphicFramePr>
        <p:xfrm>
          <a:off x="239348" y="717846"/>
          <a:ext cx="11713301" cy="468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7440152" y="2975866"/>
            <a:ext cx="864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746" y="6175134"/>
            <a:ext cx="1113723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</a:rPr>
              <a:t>*–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 в соответствии с Решением Совета МО МР «Корткеросский» «О бюджете муниципального образования муниципального района «Корткеросский» на 2023 год и плановый период 2024 и 2025 годов» от 21 декабря 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202</a:t>
            </a:r>
            <a:r>
              <a:rPr lang="en-US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года № 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20/11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  в редакции  Решения Совета от 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15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 сентября 2023 № 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20/11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 </a:t>
            </a:r>
            <a:endParaRPr lang="ru-RU" sz="105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744" y="5436206"/>
            <a:ext cx="11202525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Профицит  бюджета  в полном объеме будет направлен на погашение бюджетных кредитов:</a:t>
            </a:r>
            <a:endParaRPr lang="en-US" sz="1401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algn="ctr"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в 20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24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г. 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– 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9,6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млн. рублей;           в 20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25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г. – 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9,6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млн. рублей;           в 202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6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г. – 0,0 млн. рублей.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6938B1D7-3094-C4CC-C96E-9F8DFA14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9400" y="6637"/>
            <a:ext cx="12158216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EEE1E258-9C80-4B9B-5E3F-2145BCD49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3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800" y="-21437"/>
            <a:ext cx="7289131" cy="593255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ОСНОВНЫЕ  ПАРАМЕТРЫ  БЮДЖЕТА  МУНИЦИПАЛЬНОГО РАЙОНА «КОРТКЕРОССКИЙ» , МЛН. РУБЛЕЙ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8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5661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0411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27959"/>
            <a:ext cx="10887728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СТРУКТУРА ДОХОДОВ БЮДЖЕТА  МУНИЦИПАЛЬНОГО РАЙОНА «КОРТКЕРОССКИЙ» </a:t>
            </a:r>
            <a:b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НА 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2024-2026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56067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 dirty="0"/>
          </a:p>
        </p:txBody>
      </p:sp>
      <p:graphicFrame>
        <p:nvGraphicFramePr>
          <p:cNvPr id="12" name="Диаграмма 4">
            <a:extLst>
              <a:ext uri="{FF2B5EF4-FFF2-40B4-BE49-F238E27FC236}">
                <a16:creationId xmlns:a16="http://schemas.microsoft.com/office/drawing/2014/main" xmlns="" id="{598C88C7-A39E-1A8A-3F77-130F76C33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431404"/>
              </p:ext>
            </p:extLst>
          </p:nvPr>
        </p:nvGraphicFramePr>
        <p:xfrm>
          <a:off x="0" y="943377"/>
          <a:ext cx="5551047" cy="55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1">
            <a:extLst>
              <a:ext uri="{FF2B5EF4-FFF2-40B4-BE49-F238E27FC236}">
                <a16:creationId xmlns:a16="http://schemas.microsoft.com/office/drawing/2014/main" xmlns="" id="{01F51A5E-706A-A6D8-0D4D-27FC27646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57905"/>
              </p:ext>
            </p:extLst>
          </p:nvPr>
        </p:nvGraphicFramePr>
        <p:xfrm>
          <a:off x="3423738" y="154304"/>
          <a:ext cx="8621700" cy="649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281" y="506265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2024</a:t>
            </a:r>
            <a:endParaRPr lang="ru-RU" altLang="ru-RU" sz="20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833" y="4469478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</a:t>
            </a:r>
            <a:endParaRPr lang="ru-RU" altLang="ru-RU" sz="20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155" y="3962013"/>
            <a:ext cx="79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2026</a:t>
            </a:r>
            <a:endParaRPr lang="ru-RU" altLang="ru-RU" sz="20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4304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63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5661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0411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1316" y="285229"/>
            <a:ext cx="7169383" cy="479967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2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УРОВЕНЬ ДОТАЦИОННОСТИ РАЙОННОГО БЮДЖЕТА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56067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19617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87806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54406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4304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Диаграмма 10">
            <a:extLst>
              <a:ext uri="{FF2B5EF4-FFF2-40B4-BE49-F238E27FC236}">
                <a16:creationId xmlns:a16="http://schemas.microsoft.com/office/drawing/2014/main" xmlns="" id="{D3882716-1DD7-0D48-3E8E-4D342D89F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88386"/>
              </p:ext>
            </p:extLst>
          </p:nvPr>
        </p:nvGraphicFramePr>
        <p:xfrm>
          <a:off x="1612541" y="983690"/>
          <a:ext cx="8426451" cy="13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3">
            <a:extLst>
              <a:ext uri="{FF2B5EF4-FFF2-40B4-BE49-F238E27FC236}">
                <a16:creationId xmlns:a16="http://schemas.microsoft.com/office/drawing/2014/main" xmlns="" id="{0A3EEF4E-DC10-DB41-97EB-881A107DE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869509"/>
              </p:ext>
            </p:extLst>
          </p:nvPr>
        </p:nvGraphicFramePr>
        <p:xfrm>
          <a:off x="1362447" y="2492788"/>
          <a:ext cx="3193823" cy="334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5">
            <a:extLst>
              <a:ext uri="{FF2B5EF4-FFF2-40B4-BE49-F238E27FC236}">
                <a16:creationId xmlns:a16="http://schemas.microsoft.com/office/drawing/2014/main" xmlns="" id="{56490457-A6A0-4B5E-7384-F4E2ED5E8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954737"/>
              </p:ext>
            </p:extLst>
          </p:nvPr>
        </p:nvGraphicFramePr>
        <p:xfrm>
          <a:off x="7635761" y="2435248"/>
          <a:ext cx="3544399" cy="339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4">
            <a:extLst>
              <a:ext uri="{FF2B5EF4-FFF2-40B4-BE49-F238E27FC236}">
                <a16:creationId xmlns:a16="http://schemas.microsoft.com/office/drawing/2014/main" xmlns="" id="{A8542807-D815-2EC1-96B2-08C0A4244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724647"/>
              </p:ext>
            </p:extLst>
          </p:nvPr>
        </p:nvGraphicFramePr>
        <p:xfrm>
          <a:off x="4360724" y="2431166"/>
          <a:ext cx="3544399" cy="343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xmlns="" id="{5DDB8220-37A5-EDBE-5145-27B5C0FBB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909" y="6565218"/>
            <a:ext cx="4384179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Первоначальный объем, утвержденный решением о бюджете</a:t>
            </a:r>
            <a:endParaRPr lang="ru-RU" altLang="ru-R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64823EB1-F0A9-0BDE-0204-584378FD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090" y="6365152"/>
            <a:ext cx="1317025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1580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948625"/>
              </p:ext>
            </p:extLst>
          </p:nvPr>
        </p:nvGraphicFramePr>
        <p:xfrm>
          <a:off x="2383841" y="750634"/>
          <a:ext cx="9144000" cy="616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137409"/>
            <a:ext cx="12192000" cy="9893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87337"/>
            <a:ext cx="6203576" cy="609600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1108717" y="29701"/>
            <a:ext cx="10887728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НАЛОГОВЫЕ И НЕНАЛОГОВЕ ДОХОДЫ, МЛН. РУБЛЕЙ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5" y="41967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1"/>
          <p:cNvSpPr txBox="1"/>
          <p:nvPr/>
        </p:nvSpPr>
        <p:spPr>
          <a:xfrm>
            <a:off x="3038644" y="2423619"/>
            <a:ext cx="963869" cy="3330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330,5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601526" y="2226433"/>
            <a:ext cx="775777" cy="3636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351,6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0137514" y="1886207"/>
            <a:ext cx="775777" cy="3636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389,0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mingosim.pnzreg.ru/upload/iblock/efe/ro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068049"/>
            <a:ext cx="2629289" cy="23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1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297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0411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5" y="179170"/>
            <a:ext cx="10887728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СТРУКТУРА НАЛОГОВЫХ И НЕНАЛОГОВЫХ ДОХОДОВ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В 2024 ГОДУ,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56067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19617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87806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54406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4304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62557" y="949017"/>
            <a:ext cx="106645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 структуре налоговых и неналоговых доходов  бюджета муниципального района «Корткеросский» в  2024 году  наибольший удельный вес приходится на налог на доходы физических лиц – 80,8% (284,3 млн. рублей), налога на совокупный доход – 6,7% (23,6 млн. рублей), акцизы – 5,3 % (18,5  млн. рублей), доходы от использования имущества – 3,9%  (13,9 млн. рублей)</a:t>
            </a:r>
            <a:endParaRPr lang="ru-RU" sz="1300" dirty="0">
              <a:solidFill>
                <a:schemeClr val="bg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559532"/>
              </p:ext>
            </p:extLst>
          </p:nvPr>
        </p:nvGraphicFramePr>
        <p:xfrm>
          <a:off x="2090120" y="2098406"/>
          <a:ext cx="8857515" cy="485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02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БЕЗВОЗМЕЗДНЫЕ ПОСТУПЛЕНИЯ В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2023-2024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Диаграмма 15">
            <a:extLst>
              <a:ext uri="{FF2B5EF4-FFF2-40B4-BE49-F238E27FC236}">
                <a16:creationId xmlns:a16="http://schemas.microsoft.com/office/drawing/2014/main" xmlns="" id="{A365EA8F-D191-4924-EB8F-EE51B97C6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832845"/>
              </p:ext>
            </p:extLst>
          </p:nvPr>
        </p:nvGraphicFramePr>
        <p:xfrm>
          <a:off x="917981" y="738232"/>
          <a:ext cx="11318595" cy="572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-5400000">
            <a:off x="-886311" y="2362117"/>
            <a:ext cx="3332238" cy="1407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16245" y="2788708"/>
            <a:ext cx="1127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294,2</a:t>
            </a:r>
            <a:r>
              <a:rPr lang="ru-RU" alt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BE6ED-1E17-FF2D-26F4-98536C8EE089}"/>
              </a:ext>
            </a:extLst>
          </p:cNvPr>
          <p:cNvSpPr txBox="1"/>
          <p:nvPr/>
        </p:nvSpPr>
        <p:spPr>
          <a:xfrm>
            <a:off x="3102728" y="6510473"/>
            <a:ext cx="6480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*Первоначальный объем, утвержденный решением о бюджете на </a:t>
            </a:r>
            <a:r>
              <a:rPr lang="ru-RU" altLang="ru-RU" sz="14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2023-2025гг</a:t>
            </a:r>
            <a:endParaRPr lang="ru-RU" altLang="ru-RU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5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6" y="233618"/>
            <a:ext cx="11229445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ИЗМЕНЕНИЯ В НАЛОГОВЫХ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ДОХОДАХ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805" y="6579892"/>
            <a:ext cx="271493" cy="236327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17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98" y="909325"/>
            <a:ext cx="11611896" cy="58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5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584" y="230971"/>
            <a:ext cx="11523407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ОСНОВНЫЕ  ХАРАКТЕРИСТИКИ БЮДЖЕТА НА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2024-2026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081" y="6574230"/>
            <a:ext cx="282432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CFA2B8CB-8C63-BEC8-5ABB-9D81FD459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58" y="847900"/>
            <a:ext cx="3101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</a:t>
            </a:r>
            <a:endParaRPr lang="ru-RU" altLang="ru-RU" sz="4800" i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997CEF2-ECED-30B9-15FA-392D63480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946961"/>
              </p:ext>
            </p:extLst>
          </p:nvPr>
        </p:nvGraphicFramePr>
        <p:xfrm>
          <a:off x="7052389" y="1276578"/>
          <a:ext cx="3893115" cy="529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6">
            <a:extLst>
              <a:ext uri="{FF2B5EF4-FFF2-40B4-BE49-F238E27FC236}">
                <a16:creationId xmlns:a16="http://schemas.microsoft.com/office/drawing/2014/main" xmlns="" id="{8CD4A7EC-B7CF-CE16-3271-39F8DAC5D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1818"/>
              </p:ext>
            </p:extLst>
          </p:nvPr>
        </p:nvGraphicFramePr>
        <p:xfrm>
          <a:off x="232300" y="1846640"/>
          <a:ext cx="6931743" cy="473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BE6ED-1E17-FF2D-26F4-98536C8EE089}"/>
              </a:ext>
            </a:extLst>
          </p:cNvPr>
          <p:cNvSpPr txBox="1"/>
          <p:nvPr/>
        </p:nvSpPr>
        <p:spPr>
          <a:xfrm>
            <a:off x="402020" y="6425123"/>
            <a:ext cx="6480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*Первоначальный объем, утвержденный решением о бюджете на </a:t>
            </a:r>
            <a:r>
              <a:rPr lang="ru-RU" alt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2023-2025гг</a:t>
            </a:r>
            <a:endParaRPr lang="ru-RU" alt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2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6320" y="233618"/>
            <a:ext cx="11155680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ЗАПЛАНИРОВАНО ДОСТИЖЕНИЕ ЦЕЛЕВЫХ ПОКАЗАТЕЛЕЙ ЗАРАБОТНОЙ ПЛАТЫ «УКАЗНЫХ» КАТЕГОРИЙ РАБОТНИКОВ  МУНИЦИПАЛЬНОГО РАЙОНА «КОРТКЕРОССКИЙ» НА  </a:t>
            </a:r>
            <a:r>
              <a:rPr lang="ru-RU" sz="20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2024 </a:t>
            </a:r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5793" y="6461729"/>
            <a:ext cx="212816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19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3E592E-EDBE-2753-FF3A-DFC3174FFCA3}"/>
              </a:ext>
            </a:extLst>
          </p:cNvPr>
          <p:cNvSpPr txBox="1"/>
          <p:nvPr/>
        </p:nvSpPr>
        <p:spPr>
          <a:xfrm>
            <a:off x="1510944" y="1122383"/>
            <a:ext cx="91701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Работники муниципальных учреждений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культуры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42 914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39 013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3 901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рубля.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учреждений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55 476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рублей, 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54 927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549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общеобразовательных учреждений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55 061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рублей, 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50 982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%,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4 079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дошкольных образовательных</a:t>
            </a: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учреждений 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44 099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42 481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3,8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1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618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8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16000" r="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11977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F09415B4-F5FA-CEB7-A195-649166A2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592" y="1"/>
            <a:ext cx="12192015" cy="47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4632" y="692696"/>
            <a:ext cx="12192015" cy="601911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en-US" sz="115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финансов представляет брошюру </a:t>
            </a: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Решению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Совета муниципального района «Корткеросский» «О бюджете  муниципального образования муниципального района «Корткеросский»  на 2024 год и плановый период 2025 и 2026 годов».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Главные показатели бюджета на 2024 год и плановый период, а также основная информация, отражающая финансовое положение и ожидаемое исполнение муниципальных программ  в предстоящем году, изложены в доступной форме. Понимание основ финансового планирования позволит эффективно управлять не только собственными, но и общественными финансами, реализуя тем самым принципы местного самоуправления.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один из основных проектов, реализуемых в рамках открытости бюджетных данных.  Он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представляет собой упрощённую версию главного финансового документа района, представленную в доступном для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обычных граждан формате, в целях реализации принципа прозрачности (открытости) бюджетной системы Российской Федерации.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Бюджет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муниципального образования муниципального района «Корткеросский» на 2024 год и плановый период 2025-2026 годов сформирован в установленном законодательством порядке.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Ожидается, что в 2024 году расходы составят 1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346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млн. рублей, при этом в  бюджет района поступит 1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355,5млн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рублей, что повлечет за собой профицит  в размере 9,5 млн. рублей, который направляется на погашение муниципального долга.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Главным инструментом повышения эффективности и вовлечения общества в бюджетный процесс остается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инициативное бюджетирование, когда граждане населенных пунктов Корткеросского района  принимают непосредственное участие в отборе приоритетных, социально значимых и экономически выгодных проектов, касающихся вопросов местного значения.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Жители муниципальных образований сельских поселений имеют возможность участия в проекте не только в части распределения бюджетных средств, но и своими силами и средствами, а кроме того могут контролировать процесс реализации проектов, отобранных при их непосредственном участии.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878" y="35481"/>
            <a:ext cx="8400257" cy="405119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УВАЖАЕМЫЕ ЖИТЕЛИ КОРТКЕРОССКОГО РАЙОНА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DFF0E8D-7FEF-CEBA-83F4-32EC2EEBA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7" y="233618"/>
            <a:ext cx="11133651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ДИНАМИКА И СТРУКТУРА ПО РАЗДЕЛАМ РАСХОДОВ БЮДЖЕТА НА </a:t>
            </a:r>
            <a:r>
              <a:rPr lang="ru-RU" sz="20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2024 </a:t>
            </a:r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1" y="6461729"/>
            <a:ext cx="400419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20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Диаграмма 25">
            <a:extLst>
              <a:ext uri="{FF2B5EF4-FFF2-40B4-BE49-F238E27FC236}">
                <a16:creationId xmlns:a16="http://schemas.microsoft.com/office/drawing/2014/main" xmlns="" id="{4CF999F7-6887-DF70-7F48-7F1AF6A6A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315553"/>
              </p:ext>
            </p:extLst>
          </p:nvPr>
        </p:nvGraphicFramePr>
        <p:xfrm>
          <a:off x="228920" y="1122371"/>
          <a:ext cx="6943615" cy="602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23">
            <a:extLst>
              <a:ext uri="{FF2B5EF4-FFF2-40B4-BE49-F238E27FC236}">
                <a16:creationId xmlns:a16="http://schemas.microsoft.com/office/drawing/2014/main" xmlns="" id="{9B95D79F-C689-ED74-6784-8D05BFEEC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409013"/>
              </p:ext>
            </p:extLst>
          </p:nvPr>
        </p:nvGraphicFramePr>
        <p:xfrm>
          <a:off x="5689429" y="835673"/>
          <a:ext cx="6203576" cy="578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576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РЕАЛИЗАЦИЯ ПРОЕКТОВ «НАРОДНЫЙ БЮДЖЕТ»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21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273" y="5086740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799002-F5EA-75C3-AFA3-44B4182251F0}"/>
              </a:ext>
            </a:extLst>
          </p:cNvPr>
          <p:cNvSpPr txBox="1"/>
          <p:nvPr/>
        </p:nvSpPr>
        <p:spPr>
          <a:xfrm>
            <a:off x="962555" y="938772"/>
            <a:ext cx="10454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В 202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 году будет реализовано 2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4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народных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проектов, в т.ч.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14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проектов «Народного бюджета» за счет средств муниципального района и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0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itchFamily="18" charset="0"/>
              </a:rPr>
              <a:t>проектов за счет средств сельских поселений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Bahnschrift Semi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A119ED6-2CFF-5EF4-3877-A27633A367F7}"/>
              </a:ext>
            </a:extLst>
          </p:cNvPr>
          <p:cNvSpPr/>
          <p:nvPr/>
        </p:nvSpPr>
        <p:spPr>
          <a:xfrm>
            <a:off x="1796827" y="1930072"/>
            <a:ext cx="9552764" cy="3631763"/>
          </a:xfrm>
          <a:prstGeom prst="rect">
            <a:avLst/>
          </a:prstGeom>
          <a:solidFill>
            <a:srgbClr val="F0F4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</a:rPr>
              <a:t>За счет средств муниципального района «Корткеросский»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</a:rPr>
              <a:t>будет реализовано: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Bahnschrift SemiLight" panose="020B0502040204020203" pitchFamily="34" charset="0"/>
            </a:endParaRPr>
          </a:p>
          <a:p>
            <a:pPr algn="ctr" eaLnBrk="1" hangingPunct="1">
              <a:defRPr/>
            </a:pPr>
            <a:endParaRPr lang="en-US" sz="1200" dirty="0" smtClean="0">
              <a:solidFill>
                <a:schemeClr val="bg1">
                  <a:lumMod val="95000"/>
                  <a:lumOff val="5000"/>
                </a:schemeClr>
              </a:solidFill>
              <a:latin typeface="Bahnschrift SemiLight" panose="020B0502040204020203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 сфере культуры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–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2 проекта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сумму </a:t>
            </a:r>
            <a:r>
              <a:rPr lang="en-US" b="1" dirty="0" smtClean="0">
                <a:solidFill>
                  <a:srgbClr val="002060"/>
                </a:solidFill>
              </a:rPr>
              <a:t>289,1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тыс. руб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.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школьные проекты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4 проекта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сумму </a:t>
            </a:r>
            <a:r>
              <a:rPr lang="ru-RU" b="1" dirty="0" smtClean="0">
                <a:solidFill>
                  <a:srgbClr val="002060"/>
                </a:solidFill>
              </a:rPr>
              <a:t>62,9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тыс. руб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.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в области этнокультурного развития народов, проживающих на территории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РК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проект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сумму </a:t>
            </a:r>
            <a:r>
              <a:rPr lang="ru-RU" b="1" dirty="0" smtClean="0">
                <a:solidFill>
                  <a:srgbClr val="002060"/>
                </a:solidFill>
                <a:latin typeface="Bahnschrift Light" panose="020B0502040204020203" pitchFamily="34" charset="0"/>
                <a:cs typeface="Times New Roman" pitchFamily="18" charset="0"/>
              </a:rPr>
              <a:t>344,0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тыс. руб.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сфере образования –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проектов на сумму </a:t>
            </a:r>
            <a:r>
              <a:rPr lang="ru-RU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177,8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в сфере дорожной деятельности –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проекта на сумму </a:t>
            </a:r>
            <a:r>
              <a:rPr lang="en-US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00,0</a:t>
            </a:r>
            <a:r>
              <a:rPr lang="ru-RU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в сфере малого и среднего предпринимательства –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 на сумму </a:t>
            </a:r>
            <a:r>
              <a:rPr lang="ru-RU" b="1" dirty="0" smtClean="0">
                <a:solidFill>
                  <a:srgbClr val="002060"/>
                </a:solidFill>
              </a:rPr>
              <a:t>144</a:t>
            </a:r>
            <a:r>
              <a:rPr lang="ru-RU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,0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в сфере агропромышленного комплекса –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 проект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сумму </a:t>
            </a:r>
            <a:r>
              <a:rPr lang="ru-RU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218,0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сфере торговли – 1 проект на сумму  </a:t>
            </a:r>
            <a:r>
              <a:rPr lang="ru-RU" b="1" dirty="0" smtClean="0">
                <a:solidFill>
                  <a:srgbClr val="002060"/>
                </a:solidFill>
              </a:rPr>
              <a:t>368,4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тыс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рублей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Всего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сумму </a:t>
            </a:r>
            <a:r>
              <a:rPr lang="en-US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2 104,2</a:t>
            </a:r>
            <a:r>
              <a:rPr lang="ru-RU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 (средства </a:t>
            </a:r>
            <a:r>
              <a:rPr lang="ru-RU" b="1" dirty="0">
                <a:solidFill>
                  <a:srgbClr val="002060"/>
                </a:solidFill>
              </a:rPr>
              <a:t>местного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бюджета)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4E8D6F-FDED-7258-B84C-A85EC44C3B4B}"/>
              </a:ext>
            </a:extLst>
          </p:cNvPr>
          <p:cNvSpPr txBox="1"/>
          <p:nvPr/>
        </p:nvSpPr>
        <p:spPr>
          <a:xfrm>
            <a:off x="4561604" y="5625279"/>
            <a:ext cx="3458271" cy="1110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Объем Дорожного фонда МР «Корткеросский»</a:t>
            </a:r>
            <a:b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32 473,9 тыс</a:t>
            </a:r>
            <a:r>
              <a:rPr lang="ru-RU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. рублей</a:t>
            </a:r>
          </a:p>
        </p:txBody>
      </p:sp>
      <p:pic>
        <p:nvPicPr>
          <p:cNvPr id="17" name="Рисунок 16" descr="Изображение выглядит как колесо, Масштабная модель, транспортное средство, машина">
            <a:extLst>
              <a:ext uri="{FF2B5EF4-FFF2-40B4-BE49-F238E27FC236}">
                <a16:creationId xmlns:a16="http://schemas.microsoft.com/office/drawing/2014/main" xmlns="" id="{3670DD5A-C893-9537-009F-4D4D6C0C2E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59" y="5025510"/>
            <a:ext cx="2258924" cy="153765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7B12EF15-B162-0D70-6A22-237D9A493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2611" y="2734353"/>
            <a:ext cx="3073550" cy="16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5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22</a:t>
            </a:fld>
            <a:endParaRPr lang="ru-RU" noProof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1060132" y="233618"/>
            <a:ext cx="10887728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БЮДЖЕТНЫЕ ИНВЕСТИЦИИ (СТРОИТЕЛЬСТВО, РЕКОНСТРУКЦИЯ), ТЫС. РУБЛЕЙ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7" name="Таблица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26176"/>
              </p:ext>
            </p:extLst>
          </p:nvPr>
        </p:nvGraphicFramePr>
        <p:xfrm>
          <a:off x="283212" y="1061746"/>
          <a:ext cx="11427101" cy="451125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913876">
                  <a:extLst>
                    <a:ext uri="{9D8B030D-6E8A-4147-A177-3AD203B41FA5}"/>
                  </a:extLst>
                </a:gridCol>
                <a:gridCol w="1569409">
                  <a:extLst>
                    <a:ext uri="{9D8B030D-6E8A-4147-A177-3AD203B41FA5}"/>
                  </a:extLst>
                </a:gridCol>
                <a:gridCol w="1503425">
                  <a:extLst>
                    <a:ext uri="{9D8B030D-6E8A-4147-A177-3AD203B41FA5}"/>
                  </a:extLst>
                </a:gridCol>
                <a:gridCol w="1440391">
                  <a:extLst>
                    <a:ext uri="{9D8B030D-6E8A-4147-A177-3AD203B41FA5}"/>
                  </a:extLst>
                </a:gridCol>
              </a:tblGrid>
              <a:tr h="34399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2024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2025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2026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34399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ВСЕГО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73 159,4</a:t>
                      </a:r>
                      <a:endParaRPr lang="ru-RU" sz="18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171 954,8</a:t>
                      </a:r>
                      <a:endParaRPr lang="ru-RU" sz="18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59397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Строительство, модернизация, реконструкция систем коммунальной инфраструктуры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000,0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59397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Переселение граждан из аварийного жилищного фонда 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22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773,4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84855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Реализация проектов комплексного развития сельских территорий (сельских агломераций) (лыжная база в с. Нившера)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63 130,4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84855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Капитальный ремонт сельских учреждений культуры в рамках национального проекта «Культура» ( ДК п. </a:t>
                      </a:r>
                      <a:r>
                        <a:rPr lang="ru-RU" sz="18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Визябож</a:t>
                      </a:r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23 274,5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84855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Мероприятия по модернизации школьной системы образования</a:t>
                      </a:r>
                      <a:r>
                        <a:rPr lang="en-US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(МОУ «ООШ с. </a:t>
                      </a:r>
                      <a:r>
                        <a:rPr lang="ru-RU" sz="18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Небдино</a:t>
                      </a:r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, МОУ «СОШ </a:t>
                      </a:r>
                      <a:r>
                        <a:rPr lang="ru-RU" sz="1800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п.Аджером</a:t>
                      </a:r>
                      <a:r>
                        <a:rPr lang="ru-RU" sz="18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26 111,5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108 824,4</a:t>
                      </a:r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ru-RU" sz="180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0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 4">
            <a:extLst>
              <a:ext uri="{FF2B5EF4-FFF2-40B4-BE49-F238E27FC236}">
                <a16:creationId xmlns:a16="http://schemas.microsoft.com/office/drawing/2014/main" xmlns="" id="{B6A4A06E-DD8F-5AF8-D8D4-2AEE1069D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84065"/>
              </p:ext>
            </p:extLst>
          </p:nvPr>
        </p:nvGraphicFramePr>
        <p:xfrm>
          <a:off x="160021" y="1739207"/>
          <a:ext cx="11871962" cy="4761773"/>
        </p:xfrm>
        <a:graphic>
          <a:graphicData uri="http://schemas.openxmlformats.org/drawingml/2006/table">
            <a:tbl>
              <a:tblPr firstCol="1" lastCol="1" bandCol="1">
                <a:tableStyleId>{0505E3EF-67EA-436B-97B2-0124C06EBD24}</a:tableStyleId>
              </a:tblPr>
              <a:tblGrid>
                <a:gridCol w="5768831">
                  <a:extLst>
                    <a:ext uri="{9D8B030D-6E8A-4147-A177-3AD203B41FA5}">
                      <a16:colId xmlns:a16="http://schemas.microsoft.com/office/drawing/2014/main" xmlns="" val="1689330750"/>
                    </a:ext>
                  </a:extLst>
                </a:gridCol>
                <a:gridCol w="1759975">
                  <a:extLst>
                    <a:ext uri="{9D8B030D-6E8A-4147-A177-3AD203B41FA5}">
                      <a16:colId xmlns:a16="http://schemas.microsoft.com/office/drawing/2014/main" xmlns="" val="2660631934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390971768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xmlns="" val="1603189107"/>
                    </a:ext>
                  </a:extLst>
                </a:gridCol>
                <a:gridCol w="1462304">
                  <a:extLst>
                    <a:ext uri="{9D8B030D-6E8A-4147-A177-3AD203B41FA5}">
                      <a16:colId xmlns:a16="http://schemas.microsoft.com/office/drawing/2014/main" xmlns="" val="2755691855"/>
                    </a:ext>
                  </a:extLst>
                </a:gridCol>
              </a:tblGrid>
              <a:tr h="4337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НАИМЕНОВАНИЕ МУНИЦИПАЛЬНОЙ ПРОГРАММЫ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Сумма, тыс. руб.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992871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5939" marR="5939" marT="5938" marB="0" anchor="ctr"/>
                </a:tc>
                <a:extLst>
                  <a:ext uri="{0D108BD9-81ED-4DB2-BD59-A6C34878D82A}">
                    <a16:rowId xmlns:a16="http://schemas.microsoft.com/office/drawing/2014/main" xmlns="" val="1370810546"/>
                  </a:ext>
                </a:extLst>
              </a:tr>
              <a:tr h="295488">
                <a:tc>
                  <a:txBody>
                    <a:bodyPr/>
                    <a:lstStyle/>
                    <a:p>
                      <a:pPr marL="85725" indent="0" algn="l" defTabSz="896938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«Безопасность жизнедеятельности населения»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939" marR="5939" marT="59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350,0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350,0</a:t>
                      </a: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43930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экономики»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924113307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defTabSz="896938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транспортной системы муниципального района «Корткеросский»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34 127</a:t>
                      </a:r>
                    </a:p>
                  </a:txBody>
                  <a:tcPr marL="5939" marR="5939" marT="59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43 011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42 044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42 273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072451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жилищно-коммунального хозяйства муниципального района «Корткеросский»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148 275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14 263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14 725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229121194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образования»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965 512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735 807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829 984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729 139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833560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культуры и туризма»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153 954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200 370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168 193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175 199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3764458138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физической культуры и спорта в Корткеросском районе» 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47 666</a:t>
                      </a:r>
                    </a:p>
                  </a:txBody>
                  <a:tcPr marL="5939" marR="5939" marT="59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58 896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123 474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67 47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83975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системы муниципального управления»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12 976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29 539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11 84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12 95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760208656"/>
                  </a:ext>
                </a:extLst>
              </a:tr>
              <a:tr h="75808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</a:t>
                      </a:r>
                    </a:p>
                  </a:txBody>
                  <a:tcPr marL="5939" marR="5939" marT="59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243071"/>
                  </a:ext>
                </a:extLst>
              </a:tr>
              <a:tr h="430518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ВСЕГО ПРОГРАММНОЕ ОБЕСПЕЧЕНИЕ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1 363 760</a:t>
                      </a:r>
                      <a:endParaRPr lang="ru-RU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1 108 718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191 020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1 042 987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415808797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РАСХОДЫ В РАЗРЕЗЕ МУНИЦИПАЛЬНЫХ ПРОГРАММ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13" y="6711625"/>
            <a:ext cx="308611" cy="146376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23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Диаграмма 5">
            <a:extLst>
              <a:ext uri="{FF2B5EF4-FFF2-40B4-BE49-F238E27FC236}">
                <a16:creationId xmlns:a16="http://schemas.microsoft.com/office/drawing/2014/main" xmlns="" id="{6D67F81C-2188-2C5C-41AD-2708AAF8B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456339"/>
              </p:ext>
            </p:extLst>
          </p:nvPr>
        </p:nvGraphicFramePr>
        <p:xfrm>
          <a:off x="1206697" y="927450"/>
          <a:ext cx="2706683" cy="68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DA4BFA5-B060-0B49-E081-12450AFFC17D}"/>
              </a:ext>
            </a:extLst>
          </p:cNvPr>
          <p:cNvSpPr/>
          <p:nvPr/>
        </p:nvSpPr>
        <p:spPr>
          <a:xfrm>
            <a:off x="5645339" y="964154"/>
            <a:ext cx="1712912" cy="616576"/>
          </a:xfrm>
          <a:prstGeom prst="roundRect">
            <a:avLst>
              <a:gd name="adj" fmla="val 0"/>
            </a:avLst>
          </a:prstGeom>
          <a:solidFill>
            <a:srgbClr val="EEF6F8"/>
          </a:solidFill>
          <a:ln>
            <a:solidFill>
              <a:srgbClr val="16100F"/>
            </a:solidFill>
          </a:ln>
          <a:effectLst>
            <a:glow rad="12700">
              <a:schemeClr val="accent1">
                <a:alpha val="39000"/>
              </a:schemeClr>
            </a:glow>
            <a:outerShdw blurRad="50800" dist="12700" dir="5400000" algn="ctr" rotWithShape="0">
              <a:srgbClr val="000000">
                <a:alpha val="43137"/>
              </a:srgbClr>
            </a:outerShdw>
            <a:reflection stA="47000" endPos="20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Программные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расходы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80% </a:t>
            </a:r>
            <a:endPara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E13853B-CA5D-0172-C6D2-D3A20D32CE09}"/>
              </a:ext>
            </a:extLst>
          </p:cNvPr>
          <p:cNvSpPr/>
          <p:nvPr/>
        </p:nvSpPr>
        <p:spPr>
          <a:xfrm>
            <a:off x="9090211" y="961465"/>
            <a:ext cx="1712912" cy="619266"/>
          </a:xfrm>
          <a:prstGeom prst="roundRect">
            <a:avLst>
              <a:gd name="adj" fmla="val 0"/>
            </a:avLst>
          </a:prstGeom>
          <a:solidFill>
            <a:srgbClr val="CFDDE0"/>
          </a:solidFill>
          <a:ln>
            <a:solidFill>
              <a:srgbClr val="16100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ctr" hangingPunct="1">
              <a:defRPr/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Непрограммные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расходы -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</a:t>
            </a: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%</a:t>
            </a:r>
            <a:endParaRPr lang="ru-RU" sz="1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Равно 8">
            <a:extLst>
              <a:ext uri="{FF2B5EF4-FFF2-40B4-BE49-F238E27FC236}">
                <a16:creationId xmlns:a16="http://schemas.microsoft.com/office/drawing/2014/main" xmlns="" id="{43500E61-D2F9-855B-2CDE-D94CF825D4E3}"/>
              </a:ext>
            </a:extLst>
          </p:cNvPr>
          <p:cNvSpPr/>
          <p:nvPr/>
        </p:nvSpPr>
        <p:spPr>
          <a:xfrm>
            <a:off x="4480203" y="1068554"/>
            <a:ext cx="584200" cy="408980"/>
          </a:xfrm>
          <a:prstGeom prst="mathEqual">
            <a:avLst/>
          </a:prstGeom>
          <a:ln>
            <a:solidFill>
              <a:srgbClr val="1610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xmlns="" id="{7F91B8F5-0ACB-9244-B95B-347626C6A787}"/>
              </a:ext>
            </a:extLst>
          </p:cNvPr>
          <p:cNvSpPr/>
          <p:nvPr/>
        </p:nvSpPr>
        <p:spPr>
          <a:xfrm>
            <a:off x="7939199" y="997054"/>
            <a:ext cx="471487" cy="510799"/>
          </a:xfrm>
          <a:prstGeom prst="mathPlus">
            <a:avLst/>
          </a:prstGeom>
          <a:ln>
            <a:solidFill>
              <a:srgbClr val="1610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BE6ED-1E17-FF2D-26F4-98536C8EE089}"/>
              </a:ext>
            </a:extLst>
          </p:cNvPr>
          <p:cNvSpPr txBox="1"/>
          <p:nvPr/>
        </p:nvSpPr>
        <p:spPr>
          <a:xfrm>
            <a:off x="5467207" y="6500985"/>
            <a:ext cx="6480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*Первоначальный объем, утвержденный решением о бюджете на </a:t>
            </a:r>
            <a:r>
              <a:rPr lang="ru-RU" altLang="ru-RU" sz="14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2023-2025гг</a:t>
            </a:r>
            <a:endParaRPr lang="ru-RU" altLang="ru-RU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01_МП_«БЕЗОПАСНОСТЬ ЖИЗНЕДЕЯТЕЛЬНОСТИ НАСЕЛЕНИЯ»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1" y="6461729"/>
            <a:ext cx="32176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24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FCAFC9-182C-9951-DC6D-B8A28F83C34C}"/>
              </a:ext>
            </a:extLst>
          </p:cNvPr>
          <p:cNvSpPr txBox="1"/>
          <p:nvPr/>
        </p:nvSpPr>
        <p:spPr>
          <a:xfrm>
            <a:off x="715424" y="1406701"/>
            <a:ext cx="10807991" cy="707886"/>
          </a:xfrm>
          <a:prstGeom prst="rect">
            <a:avLst/>
          </a:prstGeom>
          <a:solidFill>
            <a:srgbClr val="EFEFFF"/>
          </a:solidFill>
          <a:ln>
            <a:solidFill>
              <a:srgbClr val="CCCCFF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муниципальной программы</a:t>
            </a:r>
            <a:r>
              <a:rPr lang="ru-RU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повышение безопасности жизнедеятельности населения муниципального района «Корткеросский»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8BF28C1-076C-DB84-BECB-EB24E6F2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25773"/>
              </p:ext>
            </p:extLst>
          </p:nvPr>
        </p:nvGraphicFramePr>
        <p:xfrm>
          <a:off x="715418" y="2399071"/>
          <a:ext cx="8871036" cy="3528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0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6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подпрограмм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</a:t>
                      </a:r>
                    </a:p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6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568">
                <a:tc>
                  <a:txBody>
                    <a:bodyPr/>
                    <a:lstStyle/>
                    <a:p>
                      <a:pPr marL="85725" indent="0" algn="l" defTabSz="898525" rtl="0" fontAlgn="ctr">
                        <a:tabLst>
                          <a:tab pos="4217988" algn="l"/>
                        </a:tabLs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Защита населения и территорий муниципального образования МР «Корткеросский» от чрезвычайных ситуаций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63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мероприятий гражданской обороны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850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Рисунок 11" descr="Изображение выглядит как Графика, графическая вставка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46F44E2-FE9A-FBA6-434C-A0B47A3C3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4" y="2536724"/>
            <a:ext cx="2326029" cy="37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02_МП_«РАЗВИТИЕ ЭКОНОМИКИ»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4" y="6461729"/>
            <a:ext cx="252935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25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46E50F-9263-9E7A-7842-8245A92FC0A6}"/>
              </a:ext>
            </a:extLst>
          </p:cNvPr>
          <p:cNvSpPr/>
          <p:nvPr/>
        </p:nvSpPr>
        <p:spPr>
          <a:xfrm>
            <a:off x="324472" y="1149317"/>
            <a:ext cx="11543071" cy="660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муниципальной программы 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обеспечение  стабильной экономики с привлекательным инвестиционным климатом.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B5C03A0-C99F-492D-EFA6-50F097627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01602"/>
              </p:ext>
            </p:extLst>
          </p:nvPr>
        </p:nvGraphicFramePr>
        <p:xfrm>
          <a:off x="324472" y="1977533"/>
          <a:ext cx="11543072" cy="26698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8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4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3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0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Наименование подпрограмм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</a:t>
                      </a:r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4</a:t>
                      </a:r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</a:t>
                      </a:r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</a:t>
                      </a:r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6</a:t>
                      </a:r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5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Малое и среднее предпринимательство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00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Развитие сельского хозяйства и регулирования рынков сельскохозяйственной продукции, сырья и продовольствия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568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BE32EE-941E-F443-F3FD-A46DE13BDB7C}"/>
              </a:ext>
            </a:extLst>
          </p:cNvPr>
          <p:cNvSpPr/>
          <p:nvPr/>
        </p:nvSpPr>
        <p:spPr>
          <a:xfrm>
            <a:off x="324472" y="5071004"/>
            <a:ext cx="11543071" cy="1273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целях реализации Муниципальной программы планируется осуществить реализацию народных проектов на </a:t>
            </a:r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202</a:t>
            </a:r>
            <a:r>
              <a:rPr lang="en-US" alt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год в сфере агропромышленного комплекса и в сфере малого и среднего предпринимательства, прошедших отбор в рамках проекта «Народный бюджет».</a:t>
            </a:r>
            <a:endParaRPr lang="ru-RU" altLang="ru-RU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446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DA2CB1E7-6FC7-6A6A-C4D6-0A0DDDB8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700"/>
            <a:ext cx="121920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03_МП_«РАЗВИТИЕ ТРАНСПОРТНОЙ СИСТЕМЫ»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6" y="6461717"/>
            <a:ext cx="243103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288E97-B6FD-4D5D-8E3E-F5FCD0ECE4AF}"/>
              </a:ext>
            </a:extLst>
          </p:cNvPr>
          <p:cNvSpPr/>
          <p:nvPr/>
        </p:nvSpPr>
        <p:spPr>
          <a:xfrm>
            <a:off x="281575" y="1149327"/>
            <a:ext cx="11543071" cy="628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- инфраструктурная обеспеченность территории.</a:t>
            </a:r>
            <a:endParaRPr lang="ru-RU" i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C37EB8C-D666-1D62-8D9B-584D19304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72985"/>
              </p:ext>
            </p:extLst>
          </p:nvPr>
        </p:nvGraphicFramePr>
        <p:xfrm>
          <a:off x="281572" y="1941322"/>
          <a:ext cx="6483024" cy="4204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8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2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226">
                <a:tc>
                  <a:txBody>
                    <a:bodyPr/>
                    <a:lstStyle/>
                    <a:p>
                      <a:pPr marL="85725" indent="0"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Основные направления расходов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 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7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и ремонт автомобильных дорог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31 424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32 225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32 738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осуществления перевозок пассажиров и багажа автомобильным транспортом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10 537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8 769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8 485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7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и устройство наплавных мостов, катеров, паромных переправ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17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системы организации движения транспорта и пешеходов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43 011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42 044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37 459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xmlns="" id="{5721DA5D-8471-E1FC-6285-7E107AD1B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37" y="1861529"/>
            <a:ext cx="482031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Ежегодно в целях софинансирования привлекается субсидия из республиканского бюджета Республики Коми на содержание автомобильных дорог общего пользования местного значения на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2024-2026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годы по </a:t>
            </a:r>
            <a:r>
              <a:rPr lang="ru-RU" altLang="ru-RU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14 072,3 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тыс. рублей.</a:t>
            </a:r>
          </a:p>
          <a:p>
            <a:pPr algn="just"/>
            <a:endParaRPr lang="ru-RU" altLang="ru-RU" sz="1600" dirty="0">
              <a:solidFill>
                <a:srgbClr val="000000">
                  <a:lumMod val="85000"/>
                  <a:lumOff val="15000"/>
                </a:srgbClr>
              </a:solidFill>
              <a:latin typeface="Franklin Gothic Book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Планируется осуществить реализацию народных проектов в сфере дорожной деятельности, прошедших отбор в рамках проекта «Народный бюджет» на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2024-2026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год за счет средств дорожного фонда муниципального района «Корткеросский» запланировано по 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3 000,0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тыс. рублей ежегодно.</a:t>
            </a:r>
          </a:p>
          <a:p>
            <a:pPr algn="just"/>
            <a:r>
              <a:rPr lang="ru-RU" altLang="ru-RU" sz="1600" i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0000">
                  <a:lumMod val="85000"/>
                  <a:lumOff val="15000"/>
                </a:srgbClr>
              </a:solidFill>
              <a:latin typeface="Franklin Gothic Boo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49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6" y="233618"/>
            <a:ext cx="11229445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04_МП_«РАЗВИТИЕ ЖИЛИЩНО-КОММУНАЛЬНОГО ХОЗЯЙСТВА </a:t>
            </a:r>
            <a:b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МР «КОРТКЕРОССКИЙ»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435" y="6637338"/>
            <a:ext cx="282432" cy="396293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27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2756028-B5DE-D73B-F585-255FE1BE8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68058"/>
              </p:ext>
            </p:extLst>
          </p:nvPr>
        </p:nvGraphicFramePr>
        <p:xfrm>
          <a:off x="319723" y="1880576"/>
          <a:ext cx="11562408" cy="19821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4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подпрограмм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2024 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2025 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2026 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8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Комплексное развитие систем коммунальной инфраструктуры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1 000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51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Создание условий для обеспечения доступным и комфортным жильем населения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36 210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13 086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13 536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2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Отходы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1 201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1 177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1 189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38 411</a:t>
                      </a:r>
                      <a:endParaRPr lang="ru-RU" sz="1800" b="1" i="0" u="none" strike="noStrike" kern="1200" baseline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5937" marR="5937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14 263</a:t>
                      </a:r>
                      <a:endParaRPr lang="ru-RU" sz="1800" b="1" i="0" u="none" strike="noStrike" kern="1200" baseline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5937" marR="5937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14 725</a:t>
                      </a:r>
                      <a:endParaRPr lang="ru-RU" sz="1800" b="1" i="0" u="none" strike="noStrike" kern="1200" baseline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5937" marR="5937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653F9C-AB4D-CA41-B137-00B2EB476A90}"/>
              </a:ext>
            </a:extLst>
          </p:cNvPr>
          <p:cNvSpPr/>
          <p:nvPr/>
        </p:nvSpPr>
        <p:spPr>
          <a:xfrm>
            <a:off x="319724" y="1084182"/>
            <a:ext cx="11557647" cy="655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- сбалансированно развитое пространство жизнедеятельности, комфортная жилая среда, инфраструктурная обеспеченность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0854A1-A540-DD20-0663-7D03E98C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8" y="4004001"/>
            <a:ext cx="11535423" cy="2577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В </a:t>
            </a:r>
            <a:r>
              <a:rPr lang="ru-RU" alt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2024</a:t>
            </a:r>
            <a:r>
              <a:rPr lang="ru-RU" altLang="ru-RU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 году </a:t>
            </a:r>
            <a:r>
              <a:rPr lang="ru-RU" altLang="ru-RU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в рамках республиканской адресной программы </a:t>
            </a:r>
            <a:r>
              <a:rPr lang="ru-RU" alt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«</a:t>
            </a:r>
            <a:r>
              <a:rPr lang="ru-RU" alt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Переселение граждан из аварийного жилищного фонда в 2019-2025 годах</a:t>
            </a:r>
            <a:r>
              <a:rPr lang="ru-RU" altLang="ru-RU" dirty="0">
                <a:solidFill>
                  <a:srgbClr val="000000"/>
                </a:solidFill>
                <a:latin typeface="Franklin Gothic Book"/>
                <a:cs typeface="Calibri" panose="020F0502020204030204" pitchFamily="34" charset="0"/>
              </a:rPr>
              <a:t>» планируемое количество переселяемых жителей составит </a:t>
            </a:r>
            <a:r>
              <a:rPr lang="ru-RU" altLang="ru-RU" b="1" dirty="0">
                <a:solidFill>
                  <a:srgbClr val="000000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211 чел. </a:t>
            </a:r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Корткеросского района, размер расселяемой площади составит </a:t>
            </a:r>
            <a:r>
              <a:rPr lang="ru-RU" altLang="ru-RU" b="1" dirty="0">
                <a:solidFill>
                  <a:srgbClr val="000000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3 723,80 </a:t>
            </a:r>
            <a:r>
              <a:rPr lang="ru-RU" altLang="ru-RU" b="1" dirty="0" err="1">
                <a:solidFill>
                  <a:srgbClr val="000000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altLang="ru-RU" b="1" dirty="0">
                <a:solidFill>
                  <a:srgbClr val="000000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Franklin Gothic Book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Стоимость</a:t>
            </a:r>
            <a:r>
              <a:rPr lang="ru-RU" altLang="ru-RU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 переселения граждан составляет </a:t>
            </a:r>
            <a:r>
              <a:rPr lang="ru-RU" alt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22 773,4 </a:t>
            </a:r>
            <a:r>
              <a:rPr lang="ru-RU" altLang="ru-RU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тыс.рублей</a:t>
            </a:r>
            <a:r>
              <a:rPr lang="ru-RU" alt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, </a:t>
            </a:r>
            <a:r>
              <a:rPr lang="ru-RU" altLang="ru-RU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из них за счет средств: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местного бюджета – </a:t>
            </a:r>
            <a:r>
              <a:rPr lang="ru-RU" alt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297,5 тыс. рублей</a:t>
            </a:r>
            <a:r>
              <a:rPr lang="ru-RU" alt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республиканского бюджета – </a:t>
            </a:r>
            <a:r>
              <a:rPr lang="ru-RU" alt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908,1 </a:t>
            </a:r>
            <a:r>
              <a:rPr lang="ru-RU" altLang="ru-RU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тыс.рублей</a:t>
            </a:r>
            <a:r>
              <a:rPr lang="ru-RU" alt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Calibri" panose="020F0502020204030204" pitchFamily="34" charset="0"/>
              </a:rPr>
              <a:t>Фонда – </a:t>
            </a:r>
            <a:r>
              <a:rPr lang="ru-RU" alt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21 567,8 </a:t>
            </a:r>
            <a:r>
              <a:rPr lang="ru-RU" altLang="ru-RU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тыс.рублей</a:t>
            </a:r>
            <a:r>
              <a:rPr lang="ru-RU" alt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Franklin Gothic Book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Рисунок 15" descr="Изображение выглядит как символ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3DBA847F-F847-E999-B8A0-7222EE8E4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19" y="4621171"/>
            <a:ext cx="3325007" cy="2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05_МП_«РАЗВИТИЕ ОБРАЗОВАНИЯ»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0" y="6461717"/>
            <a:ext cx="272599" cy="312719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56BD183-2A99-6A61-560F-829DCAC0E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23789"/>
              </p:ext>
            </p:extLst>
          </p:nvPr>
        </p:nvGraphicFramePr>
        <p:xfrm>
          <a:off x="296317" y="2396348"/>
          <a:ext cx="8678074" cy="36118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04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9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1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подпрограмм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2024 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2025 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2026 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378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системы дошкольного, общего и дополнительного образования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669 635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679 088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687 067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716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Дети и молодежь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40 956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123 334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14 510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378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216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71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735 807</a:t>
                      </a:r>
                      <a:endParaRPr lang="ru-RU" sz="1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829 984</a:t>
                      </a:r>
                      <a:endParaRPr lang="ru-RU" sz="1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729 139</a:t>
                      </a:r>
                      <a:endParaRPr lang="ru-RU" sz="1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A94F7B-3545-DC3E-CCAB-A7F4A4100C9B}"/>
              </a:ext>
            </a:extLst>
          </p:cNvPr>
          <p:cNvSpPr/>
          <p:nvPr/>
        </p:nvSpPr>
        <p:spPr>
          <a:xfrm>
            <a:off x="296324" y="1305248"/>
            <a:ext cx="11507767" cy="6376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– повышение доступности, качества и эффективности муниципальной системы образования с учетом потребностей граждан, общества, государства.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6" name="Рисунок 5" descr="Изображение выглядит как Красочность, круг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8970B4-7F43-EDC1-2A1D-F413EA324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42" y="2716971"/>
            <a:ext cx="4182601" cy="3300757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C74B703-5790-00B1-FB0D-F1A38BA0D447}"/>
              </a:ext>
            </a:extLst>
          </p:cNvPr>
          <p:cNvCxnSpPr>
            <a:cxnSpLocks/>
          </p:cNvCxnSpPr>
          <p:nvPr/>
        </p:nvCxnSpPr>
        <p:spPr>
          <a:xfrm>
            <a:off x="0" y="6008199"/>
            <a:ext cx="12192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13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06_МП_«РАЗВИТИЕ КУЛЬТУРЫ И ТУРИЗМА»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288" y="6654295"/>
            <a:ext cx="263327" cy="197852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50D70AA-2736-9D8A-79FB-CC6ABF0EA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29542"/>
              </p:ext>
            </p:extLst>
          </p:nvPr>
        </p:nvGraphicFramePr>
        <p:xfrm>
          <a:off x="45290" y="1859912"/>
          <a:ext cx="12101434" cy="45820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8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2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818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Основные направления расходов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2024 год, тыс.руб.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2025 год, тыс.руб.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2026 год, </a:t>
                      </a:r>
                      <a:r>
                        <a:rPr lang="ru-RU" sz="1200" b="1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объектов культуры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30 311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Реализация народных проектов в области культуры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модельной библиотеки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8 400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Оказание муниципальных услуг (выполнение работ) учреждениями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129 187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135 286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138 683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5942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Организация мероприятий учреждениями культуры и образовательными организациями доп. образования детей сферы культуры Корткеросского р-на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ОМСУ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3 078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3 025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078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5942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Организация взаимодействия с ОМСУ</a:t>
                      </a:r>
                      <a:r>
                        <a:rPr lang="ru-RU" sz="1400" i="0" kern="12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МО МР «Корткеросский» и органами исполнительной власти РК по реализации </a:t>
                      </a:r>
                      <a:r>
                        <a:rPr lang="ru-RU" sz="1400" i="0" kern="12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 программы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25 777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28 565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30 621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6578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Осуществление гос. полномочия РК</a:t>
                      </a:r>
                      <a:r>
                        <a:rPr lang="ru-RU" sz="1400" i="0" kern="12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по предоставлению мер соц. поддержки отдельным категориям граждан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317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317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317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200 370</a:t>
                      </a:r>
                      <a:endParaRPr lang="ru-RU" sz="1400" b="0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168 193</a:t>
                      </a:r>
                      <a:endParaRPr lang="ru-RU" sz="1400" b="0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175 199</a:t>
                      </a:r>
                      <a:endParaRPr lang="ru-RU" sz="1400" b="0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1C3A266-D3BF-E9DE-F2C8-BE92A4151604}"/>
              </a:ext>
            </a:extLst>
          </p:cNvPr>
          <p:cNvSpPr/>
          <p:nvPr/>
        </p:nvSpPr>
        <p:spPr>
          <a:xfrm>
            <a:off x="0" y="1041526"/>
            <a:ext cx="12192000" cy="492443"/>
          </a:xfrm>
          <a:prstGeom prst="rect">
            <a:avLst/>
          </a:prstGeom>
          <a:solidFill>
            <a:srgbClr val="EE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0" rIns="72000" bIns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600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600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развитие культурного, туристического потенциала, а также повышение уровня межнационального и межконфессионального согласия, этнокультурного развития народов РФ на территории Корткеросского района. 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511CA48C-BFE9-4FA9-5A49-0408ACE1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12192000" cy="4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12268"/>
              </p:ext>
            </p:extLst>
          </p:nvPr>
        </p:nvGraphicFramePr>
        <p:xfrm>
          <a:off x="143341" y="620690"/>
          <a:ext cx="11905323" cy="614743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913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Бюджет для граждан на основе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решения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Совета муниципального района «Корткеросский»  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«О бюджете  муниципального района «Корткеросский» на 2024 год и плановый период 2025 и 2026 годов»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слайд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1000" u="none" strike="noStrike" dirty="0">
                          <a:effectLst/>
                        </a:rPr>
                        <a:t>Краткий словарь используемых терминов и понятий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4-5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370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Нормативная основа   бюджетного процесса в Корткеросском районе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этапы бюджетного процесса в </a:t>
                      </a:r>
                      <a:r>
                        <a:rPr lang="ru-RU" sz="10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Корткеросском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районе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91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Административно-территориальное деление Корткеросского района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91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Задачи и основные направления бюджетной политики муниципального района «Корткеросский на 2024 год и плановый период 2025 и 2026 годов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82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Приоритеты при формировании расходов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параметры бюджета муниципального района «Корткеросский»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доходов бюджета МР «Корткеросский» на 2024-2026 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дотационности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районного бюджета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96997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Структура налоговых и неналоговых доходов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154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 в 2023-2024 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в налоговых и неналоговых доходах на 2023-2025 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8137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бюджета МО МР «Корткеросский»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73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Достижение целевых показателей заработной платы «указных» категорий работников на 2024 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88451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Динамика и структура по разделам расходов бюджета  на 2024 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проектов «Народный бюджет»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7946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Бюджетные инвестиции ( строительство, реконструкция)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91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в разрезе муниципальных программ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программы Корткеросского района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24-32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в расходах на 2024 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межбюджетных трансфертов бюджетам сельских поселений ( 2021-2024)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229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объема финансовой помощи поселениям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и структура муниципального долга МО МР «Корткеросский» на 01.01.2024 года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на обслуживание муниципального долга за 2021-2026 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5241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Контактная информация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83A31BB-3392-31AE-4322-9C8C8FDD390C}"/>
              </a:ext>
            </a:extLst>
          </p:cNvPr>
          <p:cNvSpPr txBox="1">
            <a:spLocks/>
          </p:cNvSpPr>
          <p:nvPr/>
        </p:nvSpPr>
        <p:spPr>
          <a:xfrm>
            <a:off x="4721933" y="-19207"/>
            <a:ext cx="2748139" cy="48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vert="horz" lIns="91440" tIns="45723" rIns="91440" bIns="457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514F9264-C9B0-93A4-21E3-2324A2DD5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996" y="-25175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7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3048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1563" y="220914"/>
            <a:ext cx="10048876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07_МП_«РАЗВИТИЕ ФИЗИЧЕСКОЙ КУЛЬТУРЫ И СПОРТА В КОРТКЕРОССКОМ РАЙОНЕ»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0481" y="6621683"/>
            <a:ext cx="278131" cy="236327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92E8E59-27BC-9FE2-AA27-471261A9F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33138"/>
              </p:ext>
            </p:extLst>
          </p:nvPr>
        </p:nvGraphicFramePr>
        <p:xfrm>
          <a:off x="308609" y="1822343"/>
          <a:ext cx="11540493" cy="41946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4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7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892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Основные направления расходов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год, тыс.руб.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 год, тыс.руб.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2026 год, </a:t>
                      </a:r>
                      <a:r>
                        <a:rPr lang="ru-RU" sz="1600" b="1" i="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02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+mn-lt"/>
                        </a:rPr>
                        <a:t>Строительство и реконструкция спортивных объектов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63 130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081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Укрепление материально-технической</a:t>
                      </a:r>
                      <a:r>
                        <a:rPr lang="ru-RU" sz="1600" b="0" i="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базы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 услуг (выполнение работ) учреждениями в сфере спорта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47 331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49 539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55 065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268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Содействие подросткам в трудоустройстве и проявлении своей активности в общественной жизни в период каникул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944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ОМСУ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2 547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2 795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2 795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Выполнение других обязательств ОМСУ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7 906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7 398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9 007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937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Осуществление гос. полномочий РК по предоставлению мер соц. поддержки отдельных категорий граждан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ru-RU" sz="1600" b="1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896</a:t>
                      </a:r>
                      <a:endParaRPr lang="ru-RU" sz="1600" b="1" i="0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123 474</a:t>
                      </a:r>
                      <a:endParaRPr lang="ru-RU" sz="1600" b="1" i="0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67 479</a:t>
                      </a:r>
                      <a:endParaRPr lang="ru-RU" sz="1600" b="1" i="0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34570D-4BA7-55D8-E5C9-5B83F82C04AB}"/>
              </a:ext>
            </a:extLst>
          </p:cNvPr>
          <p:cNvSpPr/>
          <p:nvPr/>
        </p:nvSpPr>
        <p:spPr>
          <a:xfrm>
            <a:off x="308609" y="1061756"/>
            <a:ext cx="115404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– повышение мотивации граждан к регулярным занятиям физической культурой и спортом и ведению здорового образа жизни.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221280"/>
            <a:ext cx="10887728" cy="58618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08_МП_«РАЗВИТИЕ СИСТЕМЫ МУНИЦИПАЛЬНОГО УПРАВЛЕНИЯ»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0" y="6461717"/>
            <a:ext cx="201931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C6541B6-1B57-DFAF-B389-A4E4877A1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96695"/>
              </p:ext>
            </p:extLst>
          </p:nvPr>
        </p:nvGraphicFramePr>
        <p:xfrm>
          <a:off x="329284" y="2465945"/>
          <a:ext cx="11521442" cy="3809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22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6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65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2024 год, тыс.руб.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2025 год, тыс.руб.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2026 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878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кадрового потенциала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41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25 567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6 358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6 333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392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района "Корткеросский"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2 072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3 969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690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информационного общества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1 350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1 350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1 850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174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69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29 539</a:t>
                      </a:r>
                      <a:endParaRPr lang="ru-RU" sz="1800" b="0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11 844</a:t>
                      </a:r>
                      <a:endParaRPr lang="ru-RU" sz="1800" b="0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12 952</a:t>
                      </a:r>
                      <a:endParaRPr lang="ru-RU" sz="1800" b="0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3AFB515-47B8-D556-157E-552EA6681B0D}"/>
              </a:ext>
            </a:extLst>
          </p:cNvPr>
          <p:cNvSpPr txBox="1">
            <a:spLocks/>
          </p:cNvSpPr>
          <p:nvPr/>
        </p:nvSpPr>
        <p:spPr>
          <a:xfrm>
            <a:off x="329280" y="1424474"/>
            <a:ext cx="11549832" cy="601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800" b="1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повышение качества и эффективности муниципального управления на территории муниципального района «Корткеросский». </a:t>
            </a:r>
          </a:p>
        </p:txBody>
      </p:sp>
    </p:spTree>
    <p:extLst>
      <p:ext uri="{BB962C8B-B14F-4D97-AF65-F5344CB8AC3E}">
        <p14:creationId xmlns:p14="http://schemas.microsoft.com/office/powerpoint/2010/main" val="183016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18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09_МП_«ПРОФИЛАКТИКА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6" y="6461717"/>
            <a:ext cx="230505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32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6235A9C3-2455-779F-0B85-443F07B5CE4B}"/>
              </a:ext>
            </a:extLst>
          </p:cNvPr>
          <p:cNvSpPr txBox="1">
            <a:spLocks/>
          </p:cNvSpPr>
          <p:nvPr/>
        </p:nvSpPr>
        <p:spPr>
          <a:xfrm>
            <a:off x="851799" y="1295399"/>
            <a:ext cx="10488415" cy="687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18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800" b="1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обеспечение правопорядка и общественной безопасности на территории муниципального образования муниципального района «Корткеросский» Республики Коми.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07D51A6-5E8E-BB32-D293-8C675343D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97948"/>
              </p:ext>
            </p:extLst>
          </p:nvPr>
        </p:nvGraphicFramePr>
        <p:xfrm>
          <a:off x="851792" y="2347042"/>
          <a:ext cx="10488416" cy="36974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6666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922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2024 год, тыс.руб.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2025 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2026 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32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Профилактика преступлений и иных правонарушений, из</a:t>
                      </a:r>
                      <a:r>
                        <a:rPr lang="ru-RU" sz="1600" i="0" kern="12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них в разрезе основных мероприятий: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1 104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870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870</a:t>
                      </a:r>
                      <a:endParaRPr lang="ru-RU" sz="1800" b="0" i="0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875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организация общественного порядка добровольными народными дружинами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установка и обслуживание систем (камер) видеонаблюдения в общественных местах в рамках реализации аппаратно-программного комплекса «Безопасный город»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870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89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1 104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870</a:t>
                      </a: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870</a:t>
                      </a:r>
                      <a:endParaRPr lang="ru-RU" sz="1600" b="1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633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ИЗМЕНЕНИЯ В РАСХОДАХ НА 2024 ГОД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527" y="6698044"/>
            <a:ext cx="283245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33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9">
            <a:extLst>
              <a:ext uri="{FF2B5EF4-FFF2-40B4-BE49-F238E27FC236}">
                <a16:creationId xmlns:a16="http://schemas.microsoft.com/office/drawing/2014/main" xmlns="" id="{AB997E08-67FE-555D-F34B-19F07DC26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177920"/>
              </p:ext>
            </p:extLst>
          </p:nvPr>
        </p:nvGraphicFramePr>
        <p:xfrm>
          <a:off x="151151" y="1069291"/>
          <a:ext cx="11888455" cy="52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5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3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Раздел/Подраздел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Изменение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7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Увеличение расходов в 2 раза,</a:t>
                      </a:r>
                      <a:r>
                        <a:rPr lang="ru-RU" sz="14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т.к. на 2024г. запланированы расходы на установку громкоговорящего оборудования системы оповещения населения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Транспорт</a:t>
                      </a:r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Увеличение расходов в 2 раза, т.к.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 2024г. </a:t>
                      </a: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запланированы расходы на организацию перевозок пассажиров</a:t>
                      </a:r>
                      <a:r>
                        <a:rPr lang="ru-RU" sz="14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и багажа автомобильным транспортом </a:t>
                      </a: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(по факту 2023г)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Жилищно-коммунальное хозяйство (</a:t>
                      </a: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Жилищное хозяйство</a:t>
                      </a:r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Уменьшение</a:t>
                      </a:r>
                      <a:r>
                        <a:rPr lang="ru-RU" sz="14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р</a:t>
                      </a: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асходов в 5 раз, за счет уменьшения</a:t>
                      </a:r>
                      <a:r>
                        <a:rPr lang="ru-RU" sz="14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в 2024г. субсидия на обеспечение мероприятий по расселению непригодного для проживания жилищного фонда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9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Образование (</a:t>
                      </a: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Общее образование</a:t>
                      </a:r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Уменьшение расходов на 33%, т.к. субсидии на укрепление материально-технической базы и создание безопасных условий в организациях в сфере образования - не доведены Министерством. Перевод учреждений ДО спорта с КФСР 0703 «Дополнительное образование» на 1103 «Спорт высших достижений».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0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Культура и кинематография (</a:t>
                      </a: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Культура</a:t>
                      </a:r>
                      <a:r>
                        <a:rPr lang="ru-RU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Увеличение расходов на 20% связано с выделением в 2024 году субсидии на строительство и реконструкцию объектов муниципальной собственности в сфере культуры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810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Физическая культура  и спорт (</a:t>
                      </a: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Физическая культура</a:t>
                      </a:r>
                      <a:r>
                        <a:rPr lang="ru-RU" sz="16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Увеличение расходов в 2,3 раза связано с переводом учреждений ДО спорта с КФСР 0703 «Дополнительное образование» на 1103 «Спорт высших достижений».</a:t>
                      </a:r>
                    </a:p>
                    <a:p>
                      <a:pPr algn="just"/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7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34</a:t>
            </a:fld>
            <a:endParaRPr lang="ru-RU" noProof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1417741" y="269126"/>
            <a:ext cx="10603403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ОБЪЕМ МЕЖБЮДЖЕТНЫХ ТРАНСФЕРТОВ БЮДЖЕТАМ СЕЛЬСКИХ ПОСЕЛЕНИЙ (2021-2024 ГГ.), ТЫС. РУБЛЕЙ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826136"/>
              </p:ext>
            </p:extLst>
          </p:nvPr>
        </p:nvGraphicFramePr>
        <p:xfrm>
          <a:off x="4946623" y="3718333"/>
          <a:ext cx="6882033" cy="292059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94725">
                  <a:extLst>
                    <a:ext uri="{9D8B030D-6E8A-4147-A177-3AD203B41FA5}"/>
                  </a:extLst>
                </a:gridCol>
                <a:gridCol w="1384989">
                  <a:extLst>
                    <a:ext uri="{9D8B030D-6E8A-4147-A177-3AD203B41FA5}"/>
                  </a:extLst>
                </a:gridCol>
                <a:gridCol w="1264557">
                  <a:extLst>
                    <a:ext uri="{9D8B030D-6E8A-4147-A177-3AD203B41FA5}"/>
                  </a:extLst>
                </a:gridCol>
                <a:gridCol w="1384989">
                  <a:extLst>
                    <a:ext uri="{9D8B030D-6E8A-4147-A177-3AD203B41FA5}"/>
                  </a:extLst>
                </a:gridCol>
                <a:gridCol w="1152773">
                  <a:extLst>
                    <a:ext uri="{9D8B030D-6E8A-4147-A177-3AD203B41FA5}"/>
                  </a:extLst>
                </a:gridCol>
              </a:tblGrid>
              <a:tr h="76454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2021 год, исполнение 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2022 год, исполнение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2023 год, первоначальный план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2024 год, </a:t>
                      </a: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первоначальный план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58825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Общий объём 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МБТ</a:t>
                      </a:r>
                      <a:endParaRPr lang="ru-RU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104 520,2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112 495,6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84 050,8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91 456,6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3405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Дотации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18 340,0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16 497,0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18 345,1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21 354,6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3405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Субсидии 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20 365,2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23 322,3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5 950,7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7 308,2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3405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Субвенции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3 362,6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3 635,7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4 109,4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4 343,2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54607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Иные </a:t>
                      </a:r>
                      <a:r>
                        <a:rPr lang="ru-RU" sz="16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МБТ</a:t>
                      </a:r>
                      <a:endParaRPr lang="ru-RU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62 186,1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68 486,8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55 645,6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58 450,5</a:t>
                      </a: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38096"/>
              </p:ext>
            </p:extLst>
          </p:nvPr>
        </p:nvGraphicFramePr>
        <p:xfrm>
          <a:off x="191847" y="1266224"/>
          <a:ext cx="431958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Выноска-облако 9"/>
          <p:cNvSpPr/>
          <p:nvPr/>
        </p:nvSpPr>
        <p:spPr>
          <a:xfrm>
            <a:off x="5332580" y="1032403"/>
            <a:ext cx="5699125" cy="21463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734217" y="1366572"/>
            <a:ext cx="48958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Из бюджета муниципального района запланировано направить в 2024 году в бюджеты поселений 91 456,6 тыс. руб. или 7,8 % от общих расходов бюджета муниципального  района</a:t>
            </a:r>
          </a:p>
        </p:txBody>
      </p:sp>
      <p:pic>
        <p:nvPicPr>
          <p:cNvPr id="12" name="Рисунок 11" descr="ÐÐ°ÑÑÐ¸Ð½ÐºÐ¸ Ð¿Ð¾ Ð·Ð°Ð¿ÑÐ¾ÑÑ ÐºÐ°ÑÑÐ¸Ð½ÐºÐ¸ Ð´Ð»Ñ Ð¿ÑÐµÐ·ÐµÐ½ÑÐ°ÑÐ¸Ð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0448" y="4261801"/>
            <a:ext cx="2451787" cy="208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63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3413" y="269126"/>
            <a:ext cx="10887728" cy="566548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ИЗМЕНЕНИЕ ОБЪЁМА ФИНАНСОВОЙ ПОМОЩИ ПОСЕЛЕНИЯМ,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" y="6610371"/>
            <a:ext cx="32766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35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xmlns="" id="{A4BB06FE-4D70-1D0D-AA24-44BB45181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180242"/>
              </p:ext>
            </p:extLst>
          </p:nvPr>
        </p:nvGraphicFramePr>
        <p:xfrm>
          <a:off x="1071611" y="878726"/>
          <a:ext cx="10887728" cy="529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49207365-07F2-9D45-F629-C71EC78A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680" y="6323963"/>
            <a:ext cx="5344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*</a:t>
            </a:r>
            <a:r>
              <a:rPr lang="en-US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первоначальный объем, утвержденный решением о бюджете</a:t>
            </a:r>
          </a:p>
        </p:txBody>
      </p:sp>
      <p:pic>
        <p:nvPicPr>
          <p:cNvPr id="6" name="Рисунок 5" descr="Изображение выглядит как Графика, графический дизайн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26B5DB4-3023-3839-FFAD-9FCAF5B1E3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636693"/>
            <a:ext cx="2828055" cy="21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11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6084" y="257379"/>
            <a:ext cx="9476440" cy="655135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ОБЪЕМ И СТРУКТУРА МУНИЦИПАЛЬНОГО ДОЛГА МО МР «КОРТКЕРОССКИЙ» НА 01.01.2024 Г.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79" y="6574230"/>
            <a:ext cx="466125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36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4E91532-1A1D-B509-83CB-B42088818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836547"/>
              </p:ext>
            </p:extLst>
          </p:nvPr>
        </p:nvGraphicFramePr>
        <p:xfrm>
          <a:off x="3102335" y="4051883"/>
          <a:ext cx="8373183" cy="292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34555"/>
              </p:ext>
            </p:extLst>
          </p:nvPr>
        </p:nvGraphicFramePr>
        <p:xfrm>
          <a:off x="2412407" y="912512"/>
          <a:ext cx="8928100" cy="33238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05669">
                  <a:extLst>
                    <a:ext uri="{9D8B030D-6E8A-4147-A177-3AD203B41FA5}"/>
                  </a:extLst>
                </a:gridCol>
                <a:gridCol w="3816040">
                  <a:extLst>
                    <a:ext uri="{9D8B030D-6E8A-4147-A177-3AD203B41FA5}"/>
                  </a:extLst>
                </a:gridCol>
                <a:gridCol w="1152012">
                  <a:extLst>
                    <a:ext uri="{9D8B030D-6E8A-4147-A177-3AD203B41FA5}"/>
                  </a:extLst>
                </a:gridCol>
                <a:gridCol w="1224013">
                  <a:extLst>
                    <a:ext uri="{9D8B030D-6E8A-4147-A177-3AD203B41FA5}"/>
                  </a:extLst>
                </a:gridCol>
                <a:gridCol w="1080011">
                  <a:extLst>
                    <a:ext uri="{9D8B030D-6E8A-4147-A177-3AD203B41FA5}"/>
                  </a:extLst>
                </a:gridCol>
                <a:gridCol w="1250355">
                  <a:extLst>
                    <a:ext uri="{9D8B030D-6E8A-4147-A177-3AD203B41FA5}"/>
                  </a:extLst>
                </a:gridCol>
              </a:tblGrid>
              <a:tr h="651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номер и дата соглашения (договора, гарантии и т.п.),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наименование кредитора (принципала, бенефициара)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Сроки погашения обязательств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01.01.2023 г. 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Погашено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01.01.2024 г. 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0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Бюджетные кредиты, привлеченные в бюджет МО МР "Корткеросский" от других бюджетов бюджетной РФ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35 655,00</a:t>
                      </a:r>
                      <a:endParaRPr lang="ru-RU" sz="1200" b="1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16 491,00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19 164,00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extLst>
                  <a:ext uri="{0D108BD9-81ED-4DB2-BD59-A6C34878D82A}"/>
                </a:extLst>
              </a:tr>
              <a:tr h="437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1.1</a:t>
                      </a:r>
                      <a:endParaRPr lang="ru-RU" sz="11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Соглашение № 4 от 29.04.2015 г. с Министерством финансов Республики Коми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25.12.2023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2 260,00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2 260,00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1.2</a:t>
                      </a:r>
                      <a:endParaRPr lang="ru-RU" sz="11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Соглашение № 10 от 13.07.2015 г. с Министерством финансов Республики Коми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25.12.2023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3 045,00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3 045,00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extLst>
                  <a:ext uri="{0D108BD9-81ED-4DB2-BD59-A6C34878D82A}"/>
                </a:extLst>
              </a:tr>
              <a:tr h="437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1.3</a:t>
                      </a:r>
                      <a:endParaRPr lang="ru-RU" sz="11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Соглашение № 3 от 19.04.2016 г. с Министерством финансов Республики Коми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25.12.2025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14 250,00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5 250,00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9 000,00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7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1.4</a:t>
                      </a:r>
                      <a:endParaRPr lang="ru-RU" sz="11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Соглашение № 3 от 20.07.2017 г. с Министерством финансов Республики Коми</a:t>
                      </a:r>
                      <a:endParaRPr lang="ru-RU" sz="12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25.12.2025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16 100,00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5 936,00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10 164,00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extLst>
                  <a:ext uri="{0D108BD9-81ED-4DB2-BD59-A6C34878D82A}"/>
                </a:extLst>
              </a:tr>
              <a:tr h="2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МУНИЦИПАЛЬНЫЙ ДОЛГ ВСЕГО 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35 655,00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16 491,00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19 164,00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896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Расходы на обслуживание муниципального долга МО МР "Корткеросский"</a:t>
                      </a:r>
                      <a:endParaRPr lang="ru-RU" sz="12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26,69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8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5649" y="1189380"/>
            <a:ext cx="2021747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5E1F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5E1F"/>
                </a:solidFill>
                <a:latin typeface="Bahnschrift SemiLight SemiConde" panose="020B0502040204020203" pitchFamily="34" charset="0"/>
              </a:rPr>
              <a:t>Структуру муниципального долга муниципального района «Корткеросский» составляют бюджетные кредиты, привлеченные из республиканского бюджета Республики Коми</a:t>
            </a:r>
            <a:endParaRPr lang="ru-RU" sz="1200" dirty="0">
              <a:solidFill>
                <a:srgbClr val="005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26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РАСХОДЫ НА ОБСЛУЖИВАНИЕ </a:t>
            </a:r>
            <a:b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МУНИЦИПАЛЬНОГО ДОЛГА ЗА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2021-2026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37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01A7B10-73D4-B73B-BF55-D2176B45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3" y="6461718"/>
            <a:ext cx="5851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* первоначальный объем, утвержденный решением о бюджете</a:t>
            </a:r>
          </a:p>
        </p:txBody>
      </p:sp>
      <p:graphicFrame>
        <p:nvGraphicFramePr>
          <p:cNvPr id="11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6107"/>
              </p:ext>
            </p:extLst>
          </p:nvPr>
        </p:nvGraphicFramePr>
        <p:xfrm>
          <a:off x="2460729" y="1215424"/>
          <a:ext cx="9241915" cy="506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Диаграмма" r:id="rId7" imgW="8821677" imgH="4858933" progId="Excel.Chart.8">
                  <p:embed/>
                </p:oleObj>
              </mc:Choice>
              <mc:Fallback>
                <p:oleObj name="Диаграмма" r:id="rId7" imgW="8821677" imgH="485893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729" y="1215424"/>
                        <a:ext cx="9241915" cy="5069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 descr="https://fryazino.org/static/upload/admin/4h62uS55PMQ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0077"/>
            <a:ext cx="2619043" cy="18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05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256D19-5B11-DBF2-6C6F-47DABC80B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txBody>
          <a:bodyPr wrap="square" lIns="720000" tIns="0" rIns="720000" bIns="36000" anchor="ctr">
            <a:noAutofit/>
          </a:bodyPr>
          <a:lstStyle/>
          <a:p>
            <a:pPr indent="450215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Подводя итоги, можем  сказать, что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бюджет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района на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2024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год является напряженным, необходима мобилизация всех возможных ресурсов и поиск новых возможностей для увеличения доходной части  бюджета района в целом. Важнейшим общим условием является обеспечение долгосрочной устойчивости бюджета. </a:t>
            </a:r>
          </a:p>
          <a:p>
            <a:pPr indent="450215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Наша задача сейчас – максимально эффективно использовать имеющийся потенциал, исходя из приоритетов социально-экономического развития района.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24003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38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849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929" y="121936"/>
            <a:ext cx="5020147" cy="479149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200" dirty="0">
                <a:latin typeface="+mn-lt"/>
              </a:rPr>
              <a:t>КОНТАКТНАЯ ИНФОРМАЦИЯ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5AAFA6-FAAD-92AA-0F96-DC1295C2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7" y="733341"/>
            <a:ext cx="8998091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19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Управление финансов администрации муниципального района «Корткеросский»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Адрес: с. Корткерос, </a:t>
            </a:r>
            <a:r>
              <a:rPr lang="ru-RU" altLang="ru-RU" sz="1800" dirty="0" err="1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ул.Советская</a:t>
            </a: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 225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Эл. адрес: </a:t>
            </a:r>
            <a:r>
              <a:rPr lang="en-US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fo@kortkeros.rkomi.ru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Bahnschrift SemiLight SemiConde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77B3934-A7C9-BE51-40CC-F805B6103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46159"/>
              </p:ext>
            </p:extLst>
          </p:nvPr>
        </p:nvGraphicFramePr>
        <p:xfrm>
          <a:off x="1095377" y="2065929"/>
          <a:ext cx="10029826" cy="1996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3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8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7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27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ФИО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Должность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Телефон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</a:rPr>
                        <a:t>Карпова Валентина Анатольевна</a:t>
                      </a:r>
                      <a:endParaRPr lang="ru-RU" sz="1600" b="0" u="non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Начальник управления</a:t>
                      </a:r>
                      <a:endParaRPr lang="ru-RU" sz="1600" b="0" u="non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u="non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9-23-30</a:t>
                      </a:r>
                      <a:endParaRPr lang="ru-RU" sz="1800" b="0" u="non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47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Любименко Людмила Анатольевна</a:t>
                      </a:r>
                      <a:endParaRPr lang="ru-RU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Заместитель начальника управления – заведующий бюджетным отделом</a:t>
                      </a:r>
                      <a:endParaRPr lang="ru-RU" sz="1600" b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9-23-</a:t>
                      </a:r>
                      <a:r>
                        <a:rPr kumimoji="0" lang="en-US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5</a:t>
                      </a:r>
                      <a:r>
                        <a:rPr kumimoji="0" lang="ru-RU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0</a:t>
                      </a:r>
                      <a:endParaRPr kumimoji="0" lang="ru-RU" sz="1800" b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F7D63D7-9220-338C-37F1-F3EF4B28357D}"/>
              </a:ext>
            </a:extLst>
          </p:cNvPr>
          <p:cNvSpPr/>
          <p:nvPr/>
        </p:nvSpPr>
        <p:spPr>
          <a:xfrm>
            <a:off x="669479" y="4417341"/>
            <a:ext cx="526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Запись на прием по личным вопросам проводится по четвергам в приемной Управления финансов по телефону с 10 до 17 часов</a:t>
            </a:r>
          </a:p>
          <a:p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Телефон приемной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: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8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2136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)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9-96-32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B583351-1BBF-5800-A71E-1B188168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77359"/>
              </p:ext>
            </p:extLst>
          </p:nvPr>
        </p:nvGraphicFramePr>
        <p:xfrm>
          <a:off x="6257928" y="4417352"/>
          <a:ext cx="5264597" cy="45466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8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6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661">
                <a:tc>
                  <a:txBody>
                    <a:bodyPr/>
                    <a:lstStyle/>
                    <a:p>
                      <a:pPr algn="l" fontAlgn="b">
                        <a:tabLst>
                          <a:tab pos="2159000" algn="l"/>
                          <a:tab pos="2247900" algn="l"/>
                        </a:tabLst>
                      </a:pPr>
                      <a:r>
                        <a:rPr lang="ru-RU" sz="18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  О</a:t>
                      </a: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фициальный сайт: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http://kortfo.ucoz.org/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5640C9FC-4ED4-A5D9-7E8F-8689AEC71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55605"/>
              </p:ext>
            </p:extLst>
          </p:nvPr>
        </p:nvGraphicFramePr>
        <p:xfrm>
          <a:off x="6257934" y="4998292"/>
          <a:ext cx="5264598" cy="58674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8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6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399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Страница </a:t>
                      </a:r>
                      <a:r>
                        <a:rPr lang="ru-RU" sz="2000" b="0" u="none" strike="noStrike" dirty="0">
                          <a:solidFill>
                            <a:srgbClr val="0070C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ВКОНТАКТЕ</a:t>
                      </a:r>
                      <a:r>
                        <a:rPr lang="ru-RU" sz="1800" b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1" marR="7621" marT="7621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https://vk.com/ufkort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7621" marR="7621" marT="76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van\Desktop\znak-voprosa-58d5ae043cb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615" y="5484378"/>
            <a:ext cx="2214388" cy="13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764704"/>
            <a:ext cx="12192000" cy="609329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</a:t>
            </a:r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 </a:t>
            </a:r>
            <a:r>
              <a:rPr lang="ru-RU" sz="1400" dirty="0"/>
              <a:t>– это план доходов и расходов на определенный период.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Бюджетная система</a:t>
            </a:r>
            <a:r>
              <a:rPr lang="ru-RU" sz="1600" dirty="0"/>
              <a:t> </a:t>
            </a:r>
            <a:r>
              <a:rPr lang="ru-RU" sz="1400" dirty="0"/>
              <a:t>– совокупность всех бюджетов в Российской Федерации: федерального, региональных, местных, государственных внебюджетных фондов. Бюджетная система Корткеросского района включает в себя бюджет муниципального района «Корткеросский» и бюджеты 18 муниципальных образований сельских поселений Корткеросского района.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Публично-правовое образование </a:t>
            </a:r>
            <a:r>
              <a:rPr lang="ru-RU" sz="1400" dirty="0"/>
              <a:t>– Российская Федерация в целом; Субъекты РФ – республики, края, области, города федерального значения, автономные области, автономные округа; Муниципальные образования.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процесс</a:t>
            </a:r>
            <a:r>
              <a:rPr lang="ru-RU" sz="1600" dirty="0"/>
              <a:t> </a:t>
            </a:r>
            <a:r>
              <a:rPr lang="ru-RU" sz="1400" dirty="0"/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  <a:endParaRPr lang="ru-RU" sz="1600" dirty="0"/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Бюджетные ассигнования</a:t>
            </a:r>
            <a:r>
              <a:rPr lang="ru-RU" sz="1600" dirty="0"/>
              <a:t> </a:t>
            </a:r>
            <a:r>
              <a:rPr lang="ru-RU" sz="1400" dirty="0"/>
              <a:t>– предельные объемы денежных средств, предусмотренные в соответствующем финансовом году для исполнения бюджетных обязательств.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кредит </a:t>
            </a:r>
            <a:r>
              <a:rPr lang="ru-RU" sz="1400" dirty="0"/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Доходы бюджет</a:t>
            </a:r>
            <a:r>
              <a:rPr lang="ru-RU" sz="1600" dirty="0">
                <a:solidFill>
                  <a:srgbClr val="FF0000"/>
                </a:solidFill>
              </a:rPr>
              <a:t>а</a:t>
            </a:r>
            <a:r>
              <a:rPr lang="ru-RU" sz="1600" dirty="0"/>
              <a:t> </a:t>
            </a:r>
            <a:r>
              <a:rPr lang="ru-RU" sz="1400" dirty="0"/>
              <a:t>– поступающие от населения, организаций, учреждений в бюджет денежные средства в виде: </a:t>
            </a:r>
            <a:endParaRPr lang="ru-RU" sz="1600" dirty="0"/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налогов;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неналоговых поступлений (пошлины, доходы от продажи имущества, штрафы и т.п.);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 	безвозмездных поступлений;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доходов от предпринимательской деятельности бюджетных организаций. Кредиты, доходы от выпуска ценных бумаг ,  полученные органами местного самоуправления, не включаются в состав доходов.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Источники финансирования дефицита бюджета</a:t>
            </a:r>
            <a:r>
              <a:rPr lang="ru-RU" sz="1600" dirty="0"/>
              <a:t> </a:t>
            </a:r>
            <a:r>
              <a:rPr lang="ru-RU" sz="1400" dirty="0"/>
              <a:t>– средства, привлекаемые в бюджет для покрытия дефицита (кредиты банков, кредиты от других уровней бюджетов, иные источники). </a:t>
            </a:r>
          </a:p>
          <a:p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11711977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376F3C01-D783-1047-4913-C02E9CFB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12192000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8" y="71058"/>
            <a:ext cx="9985109" cy="361941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txBody>
          <a:bodyPr vert="horz" lIns="91440" tIns="45723" rIns="91440" bIns="45723" rtlCol="0" anchor="ctr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73A4C741-3D4E-7A38-8071-977099682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8" y="476677"/>
            <a:ext cx="12191999" cy="6381327"/>
          </a:xfrm>
          <a:prstGeom prst="rect">
            <a:avLst/>
          </a:prstGeom>
        </p:spPr>
        <p:txBody>
          <a:bodyPr vert="horz" lIns="91440" tIns="45723" rIns="91440" bIns="45723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Расходы бюджета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выплачиваемые из бюджета денежные средства.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Расходное обязательство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обязанность выплатить денежные средства из соответствующего бюджета.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Дефицит бюджета </a:t>
            </a:r>
            <a:r>
              <a:rPr lang="ru-RU" sz="1300" dirty="0">
                <a:solidFill>
                  <a:prstClr val="black"/>
                </a:solidFill>
              </a:rPr>
              <a:t>– превышение расходов бюджета над его доходами.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Профицит бюджета </a:t>
            </a:r>
            <a:r>
              <a:rPr lang="ru-RU" sz="1300" dirty="0">
                <a:solidFill>
                  <a:prstClr val="black"/>
                </a:solidFill>
              </a:rPr>
              <a:t>– превышение доходов бюджета над его расходами.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Межбюджетные трансферты</a:t>
            </a:r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денежные средства, перечисляемые из одного бюджета бюджетной системы Российской Федерации другому бюджету.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Дотации </a:t>
            </a:r>
            <a:r>
              <a:rPr lang="ru-RU" sz="1300" dirty="0">
                <a:solidFill>
                  <a:prstClr val="black"/>
                </a:solidFill>
              </a:rPr>
              <a:t>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Субвенции</a:t>
            </a:r>
            <a:r>
              <a:rPr lang="ru-RU" sz="1300" dirty="0">
                <a:solidFill>
                  <a:prstClr val="black"/>
                </a:solidFill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Субсидии</a:t>
            </a:r>
            <a:r>
              <a:rPr lang="ru-RU" sz="1300" dirty="0">
                <a:solidFill>
                  <a:prstClr val="black"/>
                </a:solidFill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300" dirty="0" err="1">
                <a:solidFill>
                  <a:prstClr val="black"/>
                </a:solidFill>
              </a:rPr>
              <a:t>софинансирования</a:t>
            </a:r>
            <a:r>
              <a:rPr lang="ru-RU" sz="1300" dirty="0">
                <a:solidFill>
                  <a:prstClr val="black"/>
                </a:solidFill>
              </a:rPr>
              <a:t> расходов других бюджетов.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Муниципальная программа 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300" dirty="0">
                <a:solidFill>
                  <a:prstClr val="black"/>
                </a:solidFill>
              </a:rPr>
              <a:t>комплекс мероприятий, согласованных по целям, срокам, материально-техническому обеспечению, исполнителям, направленных на достижение целей и решение задач социально-экономического развития муниципального образования. 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Муниципальное задание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документ, содержащий 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Муниципальные услуги (работы)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услуги (работы), оказываемые (выполняемые) органами местного самоуправления, муниципальными учреждениями.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Муниципальный долг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обязательства публично-правового образования по полученным кредитам, предоставленным гарантиям перед третьими лицами.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распорядитель бюджетных средств </a:t>
            </a:r>
            <a:r>
              <a:rPr lang="ru-RU" sz="1300" b="1" dirty="0">
                <a:solidFill>
                  <a:prstClr val="black"/>
                </a:solidFill>
              </a:rPr>
              <a:t>–</a:t>
            </a:r>
            <a:r>
              <a:rPr lang="ru-RU" sz="1300" b="1" dirty="0">
                <a:solidFill>
                  <a:srgbClr val="FF0000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орган местного самоуправления, орган местной администрации, а также наиболее значимое учреждение образования, культуры,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доходов бюджета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1300" dirty="0">
                <a:solidFill>
                  <a:prstClr val="black"/>
                </a:solidFill>
              </a:rPr>
              <a:t> определенный решением о бюджете орган государственной власти (государственный орган), орган местного самоуправления, орган местной администрации, иная организация, имеющие в своем ведении администраторов доходов бюджета и (или) являющиеся администраторами доходов бюджета.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источников финансирования бюджета</a:t>
            </a:r>
            <a:r>
              <a:rPr lang="ru-RU" sz="1300" b="1" dirty="0">
                <a:solidFill>
                  <a:prstClr val="black"/>
                </a:solidFill>
              </a:rPr>
              <a:t> – </a:t>
            </a:r>
            <a:r>
              <a:rPr lang="ru-RU" sz="1300" dirty="0">
                <a:solidFill>
                  <a:prstClr val="black"/>
                </a:solidFill>
              </a:rPr>
              <a:t>определенный решением о бюджете орган местного самоуправления, орган местной администрации, имеющие в своем ведении администраторов источников финансирования дефицита бюджета и (или) являющиеся администраторами источников финансирования дефицита бюджета.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1974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2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3D9EA869-DACA-007C-3891-F05C75D4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7481" y="862"/>
            <a:ext cx="9217035" cy="426924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3" name="Рисунок 2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2B48C7CF-FC9C-C1A7-ED0D-FBE2E5740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9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239359" y="548680"/>
            <a:ext cx="11713301" cy="5976677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800" dirty="0"/>
              <a:t>Бюджетный кодекс Российской Федерации от 31.07.1998</a:t>
            </a:r>
            <a:r>
              <a:rPr lang="en-US" sz="1800" dirty="0"/>
              <a:t> </a:t>
            </a:r>
            <a:r>
              <a:rPr lang="ru-RU" sz="1800" dirty="0"/>
              <a:t>г. №145-ФЗ.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Решение Совета МР «Корткеросский» от 23.12.2019г. №</a:t>
            </a:r>
            <a:r>
              <a:rPr lang="en-US" sz="1800" dirty="0"/>
              <a:t>VI-42</a:t>
            </a:r>
            <a:r>
              <a:rPr lang="ru-RU" sz="1800" dirty="0"/>
              <a:t>/</a:t>
            </a:r>
            <a:r>
              <a:rPr lang="en-US" sz="1800" dirty="0"/>
              <a:t>8</a:t>
            </a:r>
            <a:r>
              <a:rPr lang="ru-RU" sz="1800" dirty="0"/>
              <a:t> «Об утверждении положения о бюджетном процессе в муниципальном образовании муниципального  района «Корткеросский и установлении особенностей реализации бюджетного процесса».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18.08.2020г. №1217 «О порядке составления проекта бюджета муниципального образования муниципального района «Корткеросский» на очередной финансовый год и плановый период».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06.10.2023г. №  1273 «Об основных направлениях бюджетной и налоговой политики МО МР «Корткеросский» на 2024 год и на плановый период 2025 и 2026 годов»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16.10.2023г. № 1329 «Об основных показателях прогноза социально-экономического развития муниципального образования муниципального района «Корткеросский» на 2024 год и параметрах прогноза социально-экономического развития района до 2026 года»</a:t>
            </a:r>
            <a:r>
              <a:rPr lang="en-US" sz="1800" dirty="0"/>
              <a:t>.</a:t>
            </a: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29.06.2021г. №1058 «Об утверждении перечня муниципальных программ муниципального образования муниципального района «Корткеросский»</a:t>
            </a:r>
            <a:r>
              <a:rPr lang="en-US" sz="1800" dirty="0"/>
              <a:t>.</a:t>
            </a:r>
            <a:endParaRPr lang="ru-RU" sz="1800" dirty="0"/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1974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56B9F640-BC9C-77EF-AC48-4C787179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60" y="-32758"/>
            <a:ext cx="10849197" cy="458872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НОРМАТИВНАЯ ОСНОВА БЮДЖЕТНОГО ПРОЦЕССА В КОРТКЕРОССКОМ РАЙОНЕ</a:t>
            </a:r>
          </a:p>
        </p:txBody>
      </p:sp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6281B030-4705-61F1-285E-84BDED1F9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5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 bwMode="auto">
          <a:xfrm>
            <a:off x="175567" y="550941"/>
            <a:ext cx="5039864" cy="2425839"/>
          </a:xfrm>
          <a:prstGeom prst="flowChartAlternateProcess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НАЧАЛО РАБОТЫ ПО РАЗРАБОТКЕ ПРОГНОЗА СОЦИАЛЬНО-ЭКОНОМИЧЕСКОГО РАЗВИТИЯ МУНИЦИПАЛЬНОГО РАЙОНА, СОСТАВЛЕНИЮ ПРОЕКТА БЮДЖЕТА, СОГЛАСОВАНИЕ ПРОГНОЗНЫХ РАСЧЕТОВ И ПОДГОТОВКЕ ДОКУМЕНТОВ И МАТЕРИАЛОВ К ПРОЕКТУ РЕШЕНИЯ О БЮДЖЕТЕ – ЗА 6</a:t>
            </a:r>
            <a:r>
              <a:rPr lang="en-US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МЕСЯЦЕВ  ДО НАЧАЛА ОЧЕРЕДНОГО ФИНАНСОВОГО ГОДА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6299825" y="4743296"/>
            <a:ext cx="5701707" cy="1968219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ПРЕДСТАВЛЕНИЕ АДМИНИСТРАЦИЕЙ МУНИЦИПАЛЬНОГО РАЙОНА ПРОЕКТА РЕШЕНИЯ ОБ ИСПОЛНЕНИИ БЮДЖЕТА В  КОНТРОЛЬНО-СЧЕТНУЮ ПАЛАТУ – НЕ ПОЗДНЕЕ 1 АПРЕЛЯ ТЕКУЩЕГО ГОДА,  В СОВЕТ  РАЙОНА– НЕ ПОЗДНЕЕ 1 МАЯ  ГОДА, СЛЕДУЮЩЕГО ЗА ОТЧЕТНЫМ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11974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6CD504E3-B731-F8E6-38BD-63C8AA48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75" y="9144"/>
            <a:ext cx="10207617" cy="404664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ЭТАПЫ БЮДЖЕТНОГО ПРОЦЕССА В КОРТКЕРОССКОМ РАЙОНЕ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44000220-8C0B-3825-5F6C-D905B8647C0E}"/>
              </a:ext>
            </a:extLst>
          </p:cNvPr>
          <p:cNvGrpSpPr/>
          <p:nvPr/>
        </p:nvGrpSpPr>
        <p:grpSpPr>
          <a:xfrm>
            <a:off x="6674125" y="607648"/>
            <a:ext cx="4939689" cy="2125175"/>
            <a:chOff x="6310964" y="888937"/>
            <a:chExt cx="3607619" cy="135101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18192A99-432E-218D-5A29-C62D41D069C8}"/>
                </a:ext>
              </a:extLst>
            </p:cNvPr>
            <p:cNvSpPr/>
            <p:nvPr/>
          </p:nvSpPr>
          <p:spPr>
            <a:xfrm>
              <a:off x="6310964" y="888937"/>
              <a:ext cx="3607619" cy="13510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F11297A0-0880-FE77-2E88-0E47A23A41CD}"/>
                </a:ext>
              </a:extLst>
            </p:cNvPr>
            <p:cNvSpPr txBox="1"/>
            <p:nvPr/>
          </p:nvSpPr>
          <p:spPr>
            <a:xfrm>
              <a:off x="6391343" y="936608"/>
              <a:ext cx="3420273" cy="12552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ВНЕСЕНИЕ АДМИНИСТРАЦИЕЙ МУНИЦИПАЛЬНОГО РАЙОНА ПРОЕКТА РЕШЕНИЯ О БЮДЖЕТЕ, ДОКУМЕНТОВ И МАТЕРИАЛОВ, ПРИЛАГАЕМЫХ К НЕМУ,  В СОВЕТ МУНИЦИПАЛЬНОГО РАЙОНА – НЕ ПОЗДНЕЕ 15 НОЯБРЯ ГОДА ), ПРЕДШЕСТВУЮЩЕГО ОЧЕРЕДНОМУ ФИНАНСОВОМУ ГОДУ </a:t>
              </a:r>
            </a:p>
          </p:txBody>
        </p:sp>
      </p:grpSp>
      <p:pic>
        <p:nvPicPr>
          <p:cNvPr id="17" name="Рисунок 1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1919B-0A14-97CE-9C10-E234DFEC2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E394C36-6DE7-5B63-999E-5480627C45D8}"/>
              </a:ext>
            </a:extLst>
          </p:cNvPr>
          <p:cNvGrpSpPr/>
          <p:nvPr/>
        </p:nvGrpSpPr>
        <p:grpSpPr>
          <a:xfrm>
            <a:off x="1091920" y="3175808"/>
            <a:ext cx="4211483" cy="1371925"/>
            <a:chOff x="837858" y="2342924"/>
            <a:chExt cx="3620873" cy="2017322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7C6C0962-2278-1599-C759-C3154E4695D5}"/>
                </a:ext>
              </a:extLst>
            </p:cNvPr>
            <p:cNvSpPr/>
            <p:nvPr/>
          </p:nvSpPr>
          <p:spPr>
            <a:xfrm>
              <a:off x="837858" y="2342924"/>
              <a:ext cx="3620873" cy="2017322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7"/>
                <a:satOff val="-1705"/>
                <a:lumOff val="-654"/>
                <a:alphaOff val="0"/>
              </a:schemeClr>
            </a:fillRef>
            <a:effectRef idx="0">
              <a:schemeClr val="accent5">
                <a:hueOff val="-1225557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ECB2E517-1EF1-D379-2ED7-52A6123B9F04}"/>
                </a:ext>
              </a:extLst>
            </p:cNvPr>
            <p:cNvSpPr txBox="1"/>
            <p:nvPr/>
          </p:nvSpPr>
          <p:spPr>
            <a:xfrm>
              <a:off x="886461" y="2428902"/>
              <a:ext cx="3502703" cy="18537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ОРГАНИЗАЦИЯ ИСПОЛНЕНИЯ И ИСПОЛНЕНИЕ   УЧАСТНИКАМИ БЮДЖЕТНОГО ПРОЦЕССА РЕШЕНИЯ О БЮДЖЕТЕ –  В ТЕЧЕНИЕ ГОДА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3DE78950-8077-3D93-46D2-A691294D3559}"/>
              </a:ext>
            </a:extLst>
          </p:cNvPr>
          <p:cNvGrpSpPr/>
          <p:nvPr/>
        </p:nvGrpSpPr>
        <p:grpSpPr>
          <a:xfrm>
            <a:off x="6832655" y="2897571"/>
            <a:ext cx="4461036" cy="1745462"/>
            <a:chOff x="9079964" y="3728057"/>
            <a:chExt cx="2797155" cy="20356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35504F91-5061-C7F0-BC4C-7E3BEF1EFB1A}"/>
                </a:ext>
              </a:extLst>
            </p:cNvPr>
            <p:cNvSpPr/>
            <p:nvPr/>
          </p:nvSpPr>
          <p:spPr>
            <a:xfrm>
              <a:off x="9079964" y="3728057"/>
              <a:ext cx="2797155" cy="20356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8C3F626-51A3-127F-156B-272635AD68F5}"/>
                </a:ext>
              </a:extLst>
            </p:cNvPr>
            <p:cNvSpPr txBox="1"/>
            <p:nvPr/>
          </p:nvSpPr>
          <p:spPr>
            <a:xfrm>
              <a:off x="9159872" y="3797684"/>
              <a:ext cx="2631893" cy="18831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РАССМОТРЕНИЕ СОВЕТОМ МУНИЦИПАЛЬНОГО РАЙОНА ПРОЕКТА РЕШЕНИЯ О БЮДЖЕТЕ – НЕ ПОЗДНЕЕ 25 ДЕКАБРЯ ГОДА, ПРЕДШЕСТВУЮЩЕГО ОЧЕРЕДНОМУ ФИНАНСОВОМУ ГОДУ</a:t>
              </a:r>
              <a:endParaRPr lang="ru-RU" sz="150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B034C22-58FA-539C-EACB-74A7135F9BAD}"/>
              </a:ext>
            </a:extLst>
          </p:cNvPr>
          <p:cNvGrpSpPr/>
          <p:nvPr/>
        </p:nvGrpSpPr>
        <p:grpSpPr>
          <a:xfrm>
            <a:off x="1121450" y="4937382"/>
            <a:ext cx="3714735" cy="1515973"/>
            <a:chOff x="9054750" y="1979669"/>
            <a:chExt cx="2660289" cy="13719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="" xmlns:a16="http://schemas.microsoft.com/office/drawing/2014/main" id="{3AEA2701-2749-4600-A06E-5F058CA69762}"/>
                </a:ext>
              </a:extLst>
            </p:cNvPr>
            <p:cNvSpPr/>
            <p:nvPr/>
          </p:nvSpPr>
          <p:spPr>
            <a:xfrm>
              <a:off x="9054750" y="1979669"/>
              <a:ext cx="2660289" cy="1371925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7F7B91FC-B49D-4BA7-F1E3-DA7C7103DCC8}"/>
                </a:ext>
              </a:extLst>
            </p:cNvPr>
            <p:cNvSpPr txBox="1"/>
            <p:nvPr/>
          </p:nvSpPr>
          <p:spPr>
            <a:xfrm>
              <a:off x="9094932" y="2019851"/>
              <a:ext cx="2579925" cy="12915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КОНТРОЛЬ ЗА ИСПОЛНЕНИЕМ БЮДЖЕТА –  В ТЕЧЕНИЕ ГОДА </a:t>
              </a:r>
            </a:p>
          </p:txBody>
        </p:sp>
      </p:grpSp>
      <p:sp>
        <p:nvSpPr>
          <p:cNvPr id="31" name="Дуга 30">
            <a:extLst>
              <a:ext uri="{FF2B5EF4-FFF2-40B4-BE49-F238E27FC236}">
                <a16:creationId xmlns="" xmlns:a16="http://schemas.microsoft.com/office/drawing/2014/main" id="{F00D4BF3-A8E8-B98D-CC11-44F33011213D}"/>
              </a:ext>
            </a:extLst>
          </p:cNvPr>
          <p:cNvSpPr/>
          <p:nvPr/>
        </p:nvSpPr>
        <p:spPr>
          <a:xfrm rot="2015823">
            <a:off x="10439197" y="2306611"/>
            <a:ext cx="1572867" cy="1444871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Дуга 31">
            <a:extLst>
              <a:ext uri="{FF2B5EF4-FFF2-40B4-BE49-F238E27FC236}">
                <a16:creationId xmlns="" xmlns:a16="http://schemas.microsoft.com/office/drawing/2014/main" id="{0EF353A9-38B8-2541-797E-9CA365F31FCE}"/>
              </a:ext>
            </a:extLst>
          </p:cNvPr>
          <p:cNvSpPr/>
          <p:nvPr/>
        </p:nvSpPr>
        <p:spPr>
          <a:xfrm rot="20189088" flipH="1">
            <a:off x="196375" y="3763209"/>
            <a:ext cx="1834905" cy="1246988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Дуга 32">
            <a:extLst>
              <a:ext uri="{FF2B5EF4-FFF2-40B4-BE49-F238E27FC236}">
                <a16:creationId xmlns="" xmlns:a16="http://schemas.microsoft.com/office/drawing/2014/main" id="{7AF7F726-4445-C10D-561A-7A0DDEA2CF45}"/>
              </a:ext>
            </a:extLst>
          </p:cNvPr>
          <p:cNvSpPr/>
          <p:nvPr/>
        </p:nvSpPr>
        <p:spPr>
          <a:xfrm rot="16900831">
            <a:off x="5917431" y="1231396"/>
            <a:ext cx="489922" cy="1466289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Дуга 33">
            <a:extLst>
              <a:ext uri="{FF2B5EF4-FFF2-40B4-BE49-F238E27FC236}">
                <a16:creationId xmlns="" xmlns:a16="http://schemas.microsoft.com/office/drawing/2014/main" id="{AD9E8A54-D347-AF6C-22AC-6C2E7C3DAC7B}"/>
              </a:ext>
            </a:extLst>
          </p:cNvPr>
          <p:cNvSpPr/>
          <p:nvPr/>
        </p:nvSpPr>
        <p:spPr>
          <a:xfrm rot="4774581">
            <a:off x="5649012" y="3082430"/>
            <a:ext cx="489922" cy="1466289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Дуга 34">
            <a:extLst>
              <a:ext uri="{FF2B5EF4-FFF2-40B4-BE49-F238E27FC236}">
                <a16:creationId xmlns="" xmlns:a16="http://schemas.microsoft.com/office/drawing/2014/main" id="{8BD320AE-8586-0D5D-5B28-D703865CCA4D}"/>
              </a:ext>
            </a:extLst>
          </p:cNvPr>
          <p:cNvSpPr/>
          <p:nvPr/>
        </p:nvSpPr>
        <p:spPr>
          <a:xfrm rot="16900831">
            <a:off x="5475548" y="4992535"/>
            <a:ext cx="489922" cy="1466289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0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87359" y="531584"/>
            <a:ext cx="10705191" cy="749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       Муниципальный район "Корткеросский" – муниципальное образование, состоящее из 18 сельских поселений, объединенных общей территорией, границы которой установлены законом Республики Коми. В состав муниципального района входят территории сельских поселений: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52229"/>
              </p:ext>
            </p:extLst>
          </p:nvPr>
        </p:nvGraphicFramePr>
        <p:xfrm>
          <a:off x="143337" y="1254409"/>
          <a:ext cx="11905330" cy="548695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87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77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2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4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258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Наименование сельского поселения и его состав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Численность</a:t>
                      </a:r>
                      <a:r>
                        <a:rPr lang="ru-RU" sz="1400" b="0" u="none" strike="noStrike" baseline="0" dirty="0">
                          <a:effectLst/>
                          <a:latin typeface="Bahnschrift SemiLight SemiConde" panose="020B0502040204020203" pitchFamily="34" charset="0"/>
                        </a:rPr>
                        <a:t> населения, чел. (на 01.01.2023)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Территория (тыс.</a:t>
                      </a:r>
                      <a:r>
                        <a:rPr lang="en-US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км</a:t>
                      </a:r>
                      <a:r>
                        <a:rPr lang="ru-RU" sz="1400" b="0" u="none" strike="noStrike" baseline="30000" dirty="0">
                          <a:effectLst/>
                          <a:latin typeface="Bahnschrift SemiLight SemiConde" panose="020B0502040204020203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>
                          <a:effectLst/>
                        </a:rPr>
                        <a:t>Намск (поселок сельского типа Намск, деревня Лопыдино)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431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3,85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Подтыбок (поселок сельского типа Подтыбок)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788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0,47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Приозерный (поселок сельского типа Приозерный, деревня Важкуръя)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702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5,63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>
                        <a:tabLst>
                          <a:tab pos="3138488" algn="l"/>
                        </a:tabLs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Усть-Лэкчим (поселки сельского типа Мартиты, Усть-Лэкчим)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624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Богородск (село Богородск, деревни Лунь, Пасвомын, Сюзяыб, Троицк)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1012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4,92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Большелуг (село Большелуг, деревни Выльыб, Зулэб, Ивановская)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Вомын (село Вомын, деревня Якушевск)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561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15,43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Додзь (поселок сельского типа Визябож, село Додзь, деревня Визябож)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1131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Керес (поселок сельского типа Уръель, село Керес, деревни Лаборем, Эжол)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465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Корткерос (село Корткерос)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4753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28,66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Маджа (село Маджа, деревни Кармыльк, Куръядор)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369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Мордино (поселок сельского типа Веселовка, село Мордино, деревни Дань, Конша, Четдино)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1180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18,01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Небдино (село Небдино, деревни Аникеевка, Ануфриевка, Паркерос, Тимасикт, Трофимовская)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630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11,59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Нившера (село Нившера, деревни Алексеевка, Ивановка, Русановская)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1230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Пезмег (поселок сельского типа Аджером, село Пезмег)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1448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6,38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Подъельск (село Подъельск, деревни Наволок, Новик)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522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Позтыкерес (поселок сельского типа Собино, село Позтыкерес, деревня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Бояркерес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Сторожевск (село Сторожевск)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1411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19,61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11970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4E0179B9-66AB-98AC-3998-79DD1ACB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BAE1F010-D4C7-0FD5-4835-DD3714B97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61" y="-17869"/>
            <a:ext cx="11041227" cy="426923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АДМИНИСТРАТИВНО-ТЕРРИТОРИАЛЬНОЕ ДЕЛЕНИЕ КОРТКЕРОССКОГО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594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аньщикова\Desktop\p2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51" y="1089684"/>
            <a:ext cx="21914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31">
            <a:off x="172324" y="532771"/>
            <a:ext cx="4208277" cy="26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551881" y="879660"/>
            <a:ext cx="3293291" cy="1975521"/>
          </a:xfrm>
          <a:prstGeom prst="rect">
            <a:avLst/>
          </a:prstGeom>
          <a:noFill/>
          <a:ln w="444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СОХРАНЕНИЕ УСЛОВИЙ  РОСТА НАЛОГОВЫХ И НЕНАЛОГОВЫХ ДОХОДОВ БЮДЖЕТА                                      МУНИЦИПАЛЬНОГО    ОБРАЗОВАНИЯ МУНИЦИПАЛЬНОГО РАЙОНА «КОРТКЕРОССКИЙ»</a:t>
            </a:r>
          </a:p>
        </p:txBody>
      </p:sp>
      <p:pic>
        <p:nvPicPr>
          <p:cNvPr id="13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82">
            <a:off x="5367707" y="650458"/>
            <a:ext cx="4283047" cy="25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5">
            <a:off x="4969778" y="3592867"/>
            <a:ext cx="4175879" cy="22454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">
            <a:off x="500677" y="3279354"/>
            <a:ext cx="4270245" cy="30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7795" y="1124872"/>
            <a:ext cx="3420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СДЕРЖИВАНИЕ РОСТА РАСХОДОВ БЮДЖЕТА МО МР, НЕ ОБЕСПЕЧЕННОГО УВЕЛИЧЕНИЕМ ДОХОДОВ И (ИЛИ) ОПТИМИЗАЦИЕЙ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7644" y="3750273"/>
            <a:ext cx="33963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СОВЕРШЕНСТВОВАНИЕ СИСТЕМЫ УПРАВЛЕНИЯ ОБЩЕСТВЕННЫМИ ФИНАНСАМИ МУНИЦИПАЛЬНОГО    ОБРАЗОВАНИЯ МУНИЦИПАЛЬНОГО РАЙОНА «КОРТКЕРОССКИЙ»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83535" y="4259221"/>
            <a:ext cx="3698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СОКРАЩЕНИЕ ДОЛГОВОЙ НАГРУЗКИ И  ОБЕСПЕЧЕНИЯ ЛИКВИДНОСТИ БЮДЖЕТА МО МР</a:t>
            </a:r>
          </a:p>
        </p:txBody>
      </p:sp>
      <p:pic>
        <p:nvPicPr>
          <p:cNvPr id="1032" name="Picture 8" descr="C:\Users\Даньщикова\Desktop\01_zadachi-filosofi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75" y="3852296"/>
            <a:ext cx="2507684" cy="1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53E6A587-D93F-ED1E-FA38-82072D94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C86E524A-4E07-F7CD-CE5D-799B146EB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331" y="-30321"/>
            <a:ext cx="8991340" cy="483545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ЗАДАЧИ И ОСНОВНЫЕ НАПРАВЛЕНИЯ БЮДЖЕТНОЙ ПОЛИТИКИ МУНИЦИПАЛЬНОГО РАЙОНА «КОРТКЕРОССКИЙ» НА 2024 ГОД  И НА ПЛАНОВЫЙ ПЕРИОД 2025 И 2026 ГОДОВ </a:t>
            </a:r>
          </a:p>
        </p:txBody>
      </p:sp>
    </p:spTree>
    <p:extLst>
      <p:ext uri="{BB962C8B-B14F-4D97-AF65-F5344CB8AC3E}">
        <p14:creationId xmlns:p14="http://schemas.microsoft.com/office/powerpoint/2010/main" val="3739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10.xml><?xml version="1.0" encoding="utf-8"?>
<a:theme xmlns:a="http://schemas.openxmlformats.org/drawingml/2006/main" name="5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11.xml><?xml version="1.0" encoding="utf-8"?>
<a:theme xmlns:a="http://schemas.openxmlformats.org/drawingml/2006/main" name="4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7.xml><?xml version="1.0" encoding="utf-8"?>
<a:theme xmlns:a="http://schemas.openxmlformats.org/drawingml/2006/main" name="2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8.xml><?xml version="1.0" encoding="utf-8"?>
<a:theme xmlns:a="http://schemas.openxmlformats.org/drawingml/2006/main" name="3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9.xml><?xml version="1.0" encoding="utf-8"?>
<a:theme xmlns:a="http://schemas.openxmlformats.org/drawingml/2006/main" name="4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Override1.xml><?xml version="1.0" encoding="utf-8"?>
<a:themeOverride xmlns:a="http://schemas.openxmlformats.org/drawingml/2006/main">
  <a:clrScheme name="Другая 16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66092"/>
    </a:hlink>
    <a:folHlink>
      <a:srgbClr val="24406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4255</TotalTime>
  <Words>3775</Words>
  <Application>Microsoft Office PowerPoint</Application>
  <PresentationFormat>Широкоэкранный</PresentationFormat>
  <Paragraphs>884</Paragraphs>
  <Slides>39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67" baseType="lpstr">
      <vt:lpstr>ADLaM Display</vt:lpstr>
      <vt:lpstr>Aharoni</vt:lpstr>
      <vt:lpstr>Arial</vt:lpstr>
      <vt:lpstr>Bahnschrift</vt:lpstr>
      <vt:lpstr>Bahnschrift Light</vt:lpstr>
      <vt:lpstr>Bahnschrift SemiBold</vt:lpstr>
      <vt:lpstr>Bahnschrift SemiBold SemiConden</vt:lpstr>
      <vt:lpstr>Bahnschrift SemiCondensed</vt:lpstr>
      <vt:lpstr>Bahnschrift SemiLight</vt:lpstr>
      <vt:lpstr>Bahnschrift SemiLight SemiConde</vt:lpstr>
      <vt:lpstr>Calibri</vt:lpstr>
      <vt:lpstr>Franklin Gothic Book</vt:lpstr>
      <vt:lpstr>Franklin Gothic Demi</vt:lpstr>
      <vt:lpstr>Open Sans</vt:lpstr>
      <vt:lpstr>Times New Roman</vt:lpstr>
      <vt:lpstr>Wingdings</vt:lpstr>
      <vt:lpstr>Пользовательские</vt:lpstr>
      <vt:lpstr>Презентация1</vt:lpstr>
      <vt:lpstr>1_Презентация1</vt:lpstr>
      <vt:lpstr>2_Презентация1</vt:lpstr>
      <vt:lpstr>3_Презентация1</vt:lpstr>
      <vt:lpstr>1_Пользовательские</vt:lpstr>
      <vt:lpstr>2_Пользовательские</vt:lpstr>
      <vt:lpstr>3_Пользовательские</vt:lpstr>
      <vt:lpstr>4_Пользовательские</vt:lpstr>
      <vt:lpstr>5_Пользовательские</vt:lpstr>
      <vt:lpstr>4_Презентация1</vt:lpstr>
      <vt:lpstr>Диаграмма</vt:lpstr>
      <vt:lpstr>БЮДЖЕТ  ДЛЯ ГРАЖДАН</vt:lpstr>
      <vt:lpstr>УВАЖАЕМЫЕ ЖИТЕЛИ КОРТКЕРОССКОГО РАЙОНА</vt:lpstr>
      <vt:lpstr>Презентация PowerPoint</vt:lpstr>
      <vt:lpstr>КРАТКИЙ СЛОВАРЬ ИСПОЛЬЗУЕМЫХ ТЕРМИНОВ И ПОНЯТИЙ</vt:lpstr>
      <vt:lpstr>КРАТКИЙ СЛОВАРЬ ИСПОЛЬЗУЕМЫХ ТЕРМИНОВ И ПОНЯТИЙ</vt:lpstr>
      <vt:lpstr>НОРМАТИВНАЯ ОСНОВА БЮДЖЕТНОГО ПРОЦЕССА В КОРТКЕРОССКОМ РАЙОНЕ</vt:lpstr>
      <vt:lpstr>ОСНОВНЫЕ ЭТАПЫ БЮДЖЕТНОГО ПРОЦЕССА В КОРТКЕРОССКОМ РАЙОНЕ</vt:lpstr>
      <vt:lpstr>АДМИНИСТРАТИВНО-ТЕРРИТОРИАЛЬНОЕ ДЕЛЕНИЕ КОРТКЕРОССКОГО РАЙОНА</vt:lpstr>
      <vt:lpstr>ЗАДАЧИ И ОСНОВНЫЕ НАПРАВЛЕНИЯ БЮДЖЕТНОЙ ПОЛИТИКИ МУНИЦИПАЛЬНОГО РАЙОНА «КОРТКЕРОССКИЙ» НА 2024 ГОД  И НА ПЛАНОВЫЙ ПЕРИОД 2025 И 2026 ГОДОВ </vt:lpstr>
      <vt:lpstr>ПРИОРИТЕТЫ ПРИ ФОРМИРОВАНИИ РАСХОДОВ</vt:lpstr>
      <vt:lpstr>ОСНОВНЫЕ  ПАРАМЕТРЫ  БЮДЖЕТА  МУНИЦИПАЛЬНОГО РАЙОНА «КОРТКЕРОССКИЙ» , МЛН. РУБЛЕЙ</vt:lpstr>
      <vt:lpstr>СТРУКТУРА ДОХОДОВ БЮДЖЕТА  МУНИЦИПАЛЬНОГО РАЙОНА «КОРТКЕРОССКИЙ»  НА  2024-2026 ГОДЫ, ТЫС. РУБЛЕЙ</vt:lpstr>
      <vt:lpstr>УРОВЕНЬ ДОТАЦИОННОСТИ РАЙОННОГО БЮДЖЕТА</vt:lpstr>
      <vt:lpstr>Презентация PowerPoint</vt:lpstr>
      <vt:lpstr>СТРУКТУРА НАЛОГОВЫХ И НЕНАЛОГОВЫХ ДОХОДОВ В 2024 ГОДУ, ТЫС. РУБЛЕЙ</vt:lpstr>
      <vt:lpstr>БЕЗВОЗМЕЗДНЫЕ ПОСТУПЛЕНИЯ В 2023-2024 ГОДЫ, ТЫС. РУБЛЕЙ</vt:lpstr>
      <vt:lpstr>ИЗМЕНЕНИЯ В НАЛОГОВЫХ ДОХОДАХ</vt:lpstr>
      <vt:lpstr>ОСНОВНЫЕ  ХАРАКТЕРИСТИКИ БЮДЖЕТА НА 2024-2026 ГОДЫ, ТЫС. РУБЛЕЙ</vt:lpstr>
      <vt:lpstr>ЗАПЛАНИРОВАНО ДОСТИЖЕНИЕ ЦЕЛЕВЫХ ПОКАЗАТЕЛЕЙ ЗАРАБОТНОЙ ПЛАТЫ «УКАЗНЫХ» КАТЕГОРИЙ РАБОТНИКОВ  МУНИЦИПАЛЬНОГО РАЙОНА «КОРТКЕРОССКИЙ» НА  2024 ГОД</vt:lpstr>
      <vt:lpstr>ДИНАМИКА И СТРУКТУРА ПО РАЗДЕЛАМ РАСХОДОВ БЮДЖЕТА НА 2024 ГОД, ТЫС. РУБЛЕЙ</vt:lpstr>
      <vt:lpstr>РЕАЛИЗАЦИЯ ПРОЕКТОВ «НАРОДНЫЙ БЮДЖЕТ»</vt:lpstr>
      <vt:lpstr>Презентация PowerPoint</vt:lpstr>
      <vt:lpstr>РАСХОДЫ В РАЗРЕЗЕ МУНИЦИПАЛЬНЫХ ПРОГРАММ</vt:lpstr>
      <vt:lpstr>01_МП_«БЕЗОПАСНОСТЬ ЖИЗНЕДЕЯТЕЛЬНОСТИ НАСЕЛЕНИЯ» </vt:lpstr>
      <vt:lpstr>02_МП_«РАЗВИТИЕ ЭКОНОМИКИ» </vt:lpstr>
      <vt:lpstr>03_МП_«РАЗВИТИЕ ТРАНСПОРТНОЙ СИСТЕМЫ»</vt:lpstr>
      <vt:lpstr>04_МП_«РАЗВИТИЕ ЖИЛИЩНО-КОММУНАЛЬНОГО ХОЗЯЙСТВА  МР «КОРТКЕРОССКИЙ»</vt:lpstr>
      <vt:lpstr>05_МП_«РАЗВИТИЕ ОБРАЗОВАНИЯ»</vt:lpstr>
      <vt:lpstr>06_МП_«РАЗВИТИЕ КУЛЬТУРЫ И ТУРИЗМА»</vt:lpstr>
      <vt:lpstr>07_МП_«РАЗВИТИЕ ФИЗИЧЕСКОЙ КУЛЬТУРЫ И СПОРТА В КОРТКЕРОССКОМ РАЙОНЕ»</vt:lpstr>
      <vt:lpstr>08_МП_«РАЗВИТИЕ СИСТЕМЫ МУНИЦИПАЛЬНОГО УПРАВЛЕНИЯ»</vt:lpstr>
      <vt:lpstr>09_МП_«ПРОФИЛАКТИКА ПРАВОНАРУШЕНИЙ И ОБЕСПЕЧЕНИЕ ОБЩЕСТВЕННОЙ БЕЗОПАСНОСТИ НА ТЕРРИТОРИИ МУНИЦИПАЛЬНОГО РАЙОНА «КОРТКЕРОССКИЙ» РЕСПУБЛИКИ КОМИ»</vt:lpstr>
      <vt:lpstr>ИЗМЕНЕНИЯ В РАСХОДАХ НА 2024 ГОД</vt:lpstr>
      <vt:lpstr>Презентация PowerPoint</vt:lpstr>
      <vt:lpstr>ИЗМЕНЕНИЕ ОБЪЁМА ФИНАНСОВОЙ ПОМОЩИ ПОСЕЛЕНИЯМ, ТЫС. РУБЛЕЙ</vt:lpstr>
      <vt:lpstr>ОБЪЕМ И СТРУКТУРА МУНИЦИПАЛЬНОГО ДОЛГА МО МР «КОРТКЕРОССКИЙ» НА 01.01.2024 Г.</vt:lpstr>
      <vt:lpstr>РАСХОДЫ НА ОБСЛУЖИВАНИЕ  МУНИЦИПАЛЬНОГО ДОЛГА ЗА 2021-2026 ГОДЫ</vt:lpstr>
      <vt:lpstr>Презентация PowerPoint</vt:lpstr>
      <vt:lpstr>КОНТАКТНАЯ ИНФОРМАЦИЯ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обзор</dc:title>
  <dc:creator>Александр</dc:creator>
  <cp:lastModifiedBy>Людмила</cp:lastModifiedBy>
  <cp:revision>90</cp:revision>
  <cp:lastPrinted>2023-12-25T11:39:49Z</cp:lastPrinted>
  <dcterms:created xsi:type="dcterms:W3CDTF">2023-11-22T07:28:23Z</dcterms:created>
  <dcterms:modified xsi:type="dcterms:W3CDTF">2023-12-26T05:57:32Z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