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694" r:id="rId5"/>
    <p:sldMasterId id="2147483708" r:id="rId6"/>
    <p:sldMasterId id="2147483722" r:id="rId7"/>
    <p:sldMasterId id="2147483736" r:id="rId8"/>
    <p:sldMasterId id="2147483750" r:id="rId9"/>
    <p:sldMasterId id="2147483764" r:id="rId10"/>
    <p:sldMasterId id="2147483778" r:id="rId11"/>
    <p:sldMasterId id="2147483792" r:id="rId12"/>
    <p:sldMasterId id="2147483806" r:id="rId13"/>
    <p:sldMasterId id="2147483820" r:id="rId14"/>
  </p:sldMasterIdLst>
  <p:notesMasterIdLst>
    <p:notesMasterId r:id="rId55"/>
  </p:notesMasterIdLst>
  <p:handoutMasterIdLst>
    <p:handoutMasterId r:id="rId56"/>
  </p:handoutMasterIdLst>
  <p:sldIdLst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12" r:id="rId25"/>
    <p:sldId id="365" r:id="rId26"/>
    <p:sldId id="366" r:id="rId27"/>
    <p:sldId id="391" r:id="rId28"/>
    <p:sldId id="367" r:id="rId29"/>
    <p:sldId id="370" r:id="rId30"/>
    <p:sldId id="371" r:id="rId31"/>
    <p:sldId id="372" r:id="rId32"/>
    <p:sldId id="374" r:id="rId33"/>
    <p:sldId id="373" r:id="rId34"/>
    <p:sldId id="413" r:id="rId35"/>
    <p:sldId id="378" r:id="rId36"/>
    <p:sldId id="392" r:id="rId37"/>
    <p:sldId id="377" r:id="rId38"/>
    <p:sldId id="376" r:id="rId39"/>
    <p:sldId id="375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04" r:id="rId48"/>
    <p:sldId id="393" r:id="rId49"/>
    <p:sldId id="387" r:id="rId50"/>
    <p:sldId id="388" r:id="rId51"/>
    <p:sldId id="389" r:id="rId52"/>
    <p:sldId id="390" r:id="rId53"/>
    <p:sldId id="343" r:id="rId54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F6F8"/>
    <a:srgbClr val="CCCCFF"/>
    <a:srgbClr val="EFEFFF"/>
    <a:srgbClr val="16100F"/>
    <a:srgbClr val="E9EFF0"/>
    <a:srgbClr val="CFDDE0"/>
    <a:srgbClr val="91BFC7"/>
    <a:srgbClr val="A9D4DB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5" autoAdjust="0"/>
    <p:restoredTop sz="95668" autoAdjust="0"/>
  </p:normalViewPr>
  <p:slideViewPr>
    <p:cSldViewPr snapToGrid="0">
      <p:cViewPr varScale="1">
        <p:scale>
          <a:sx n="109" d="100"/>
          <a:sy n="109" d="100"/>
        </p:scale>
        <p:origin x="8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2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viewProps" Target="view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2722706434334"/>
          <c:y val="1.4329362322459743E-2"/>
          <c:w val="0.85764912732829324"/>
          <c:h val="0.921409607669127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2276</c:v>
                </c:pt>
                <c:pt idx="1">
                  <c:v>1769</c:v>
                </c:pt>
                <c:pt idx="2">
                  <c:v>1544.6</c:v>
                </c:pt>
                <c:pt idx="3">
                  <c:v>1485.1</c:v>
                </c:pt>
                <c:pt idx="4">
                  <c:v>1577.8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C-4800-977C-B7946BD332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2080</c:v>
                </c:pt>
                <c:pt idx="1">
                  <c:v>1713</c:v>
                </c:pt>
                <c:pt idx="2">
                  <c:v>1557</c:v>
                </c:pt>
                <c:pt idx="3">
                  <c:v>1487.9</c:v>
                </c:pt>
                <c:pt idx="4">
                  <c:v>1580.6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C-4800-977C-B7946BD332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(план*)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196</c:v>
                </c:pt>
                <c:pt idx="1">
                  <c:v>56</c:v>
                </c:pt>
                <c:pt idx="2">
                  <c:v>12.3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EC-4800-977C-B7946BD33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628096512"/>
        <c:axId val="-628094880"/>
      </c:barChart>
      <c:catAx>
        <c:axId val="-62809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>
            <a:outerShdw blurRad="50800" dist="50800" dir="5400000" sx="10000" sy="1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9000000" sx="6000" sy="6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28094880"/>
        <c:crosses val="autoZero"/>
        <c:auto val="1"/>
        <c:lblAlgn val="ctr"/>
        <c:lblOffset val="100"/>
        <c:noMultiLvlLbl val="0"/>
      </c:catAx>
      <c:valAx>
        <c:axId val="-62809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2809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53936447862804"/>
          <c:y val="0.91506790167708618"/>
          <c:w val="0.30692115721204022"/>
          <c:h val="5.3537718164162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53885795896059E-2"/>
          <c:y val="0"/>
          <c:w val="0.92144926114946246"/>
          <c:h val="0.72598338615209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год*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10925</c:v>
                </c:pt>
                <c:pt idx="1">
                  <c:v>4153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9F-4A3B-B4DE-F9B102D90E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72B-4B2F-99F8-1BCCFB4C0EC2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год*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556723</c:v>
                </c:pt>
                <c:pt idx="1">
                  <c:v>585030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9F-4A3B-B4DE-F9B102D90E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244094783848973E-3"/>
                  <c:y val="4.437861810224717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2B-4B2F-99F8-1BCCFB4C0EC2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год*</c:v>
                </c:pt>
                <c:pt idx="1">
                  <c:v>2025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287719</c:v>
                </c:pt>
                <c:pt idx="1">
                  <c:v>270205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9F-4A3B-B4DE-F9B102D90E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FFFFFF">
                  <a:lumMod val="85000"/>
                  <a:alpha val="75000"/>
                </a:srgbClr>
              </a:solidFill>
              <a:ln>
                <a:solidFill>
                  <a:srgbClr val="FFFFFF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год*</c:v>
                </c:pt>
                <c:pt idx="1">
                  <c:v>2025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149282</c:v>
                </c:pt>
                <c:pt idx="1">
                  <c:v>201895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9F-4A3B-B4DE-F9B102D90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13365968"/>
        <c:axId val="-513362160"/>
      </c:barChart>
      <c:catAx>
        <c:axId val="-513365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513362160"/>
        <c:crosses val="autoZero"/>
        <c:auto val="1"/>
        <c:lblAlgn val="ctr"/>
        <c:lblOffset val="100"/>
        <c:noMultiLvlLbl val="0"/>
      </c:catAx>
      <c:valAx>
        <c:axId val="-5133621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513365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3785948621897"/>
          <c:y val="0.16388707270004818"/>
          <c:w val="0.8544620254541816"/>
          <c:h val="0.585037833710673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C000"/>
              </a:solidFill>
              <a:ln w="1897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19-41F2-B6C4-D0787E766EED}"/>
              </c:ext>
            </c:extLst>
          </c:dPt>
          <c:dPt>
            <c:idx val="1"/>
            <c:bubble3D val="0"/>
            <c:explosion val="8"/>
            <c:spPr>
              <a:solidFill>
                <a:srgbClr val="FF0000"/>
              </a:solidFill>
              <a:ln w="1897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19-41F2-B6C4-D0787E766EED}"/>
              </c:ext>
            </c:extLst>
          </c:dPt>
          <c:dLbls>
            <c:dLbl>
              <c:idx val="0"/>
              <c:layout>
                <c:manualLayout>
                  <c:x val="5.3507024580573652E-2"/>
                  <c:y val="-7.6489328142384627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800" b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r>
                      <a:rPr lang="en-US" sz="1800" b="0" dirty="0" smtClean="0">
                        <a:latin typeface="Bahnschrift Light" panose="020B0502040204020203" pitchFamily="34" charset="0"/>
                      </a:rPr>
                      <a:t>284 526; 18%</a:t>
                    </a:r>
                    <a:endParaRPr lang="en-US" sz="1800" b="0" baseline="0" dirty="0">
                      <a:latin typeface="Bahnschrift Light" panose="020B0502040204020203" pitchFamily="34" charset="0"/>
                    </a:endParaRPr>
                  </a:p>
                </c:rich>
              </c:tx>
              <c:spPr>
                <a:solidFill>
                  <a:schemeClr val="tx1">
                    <a:lumMod val="95000"/>
                  </a:schemeClr>
                </a:solidFill>
                <a:ln w="6350" cap="flat" cmpd="sng" algn="ctr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19-41F2-B6C4-D0787E766EED}"/>
                </c:ext>
                <c:ext xmlns:c15="http://schemas.microsoft.com/office/drawing/2012/chart" uri="{CE6537A1-D6FC-4f65-9D91-7224C49458BB}">
                  <c15:layout>
                    <c:manualLayout>
                      <c:w val="0.31816989737010082"/>
                      <c:h val="0.127387543612091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826017099586077"/>
                  <c:y val="9.5962658415550805E-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800" b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defRPr>
                    </a:pPr>
                    <a:r>
                      <a:rPr lang="en-US" sz="1800" b="0" dirty="0" smtClean="0">
                        <a:latin typeface="Bahnschrift Light" panose="020B0502040204020203" pitchFamily="34" charset="0"/>
                      </a:rPr>
                      <a:t>1 260 129; 82%</a:t>
                    </a:r>
                    <a:endParaRPr lang="en-US" dirty="0"/>
                  </a:p>
                </c:rich>
              </c:tx>
              <c:spPr>
                <a:solidFill>
                  <a:schemeClr val="tx1">
                    <a:lumMod val="95000"/>
                  </a:schemeClr>
                </a:solidFill>
                <a:ln w="6350" cap="flat" cmpd="sng" algn="ctr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19-41F2-B6C4-D0787E766EED}"/>
                </c:ext>
                <c:ext xmlns:c15="http://schemas.microsoft.com/office/drawing/2012/chart" uri="{CE6537A1-D6FC-4f65-9D91-7224C49458BB}">
                  <c15:layout>
                    <c:manualLayout>
                      <c:w val="0.37469275888331066"/>
                      <c:h val="0.13168216584212186"/>
                    </c:manualLayout>
                  </c15:layout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 w="6350" cap="flat" cmpd="sng" algn="ctr">
                <a:solidFill>
                  <a:schemeClr val="bg2">
                    <a:lumMod val="9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>
                    <a:solidFill>
                      <a:schemeClr val="dk1"/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287389.3</c:v>
                </c:pt>
                <c:pt idx="1">
                  <c:v>1059948.3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19-41F2-B6C4-D0787E766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47">
          <a:noFill/>
        </a:ln>
      </c:spPr>
    </c:plotArea>
    <c:legend>
      <c:legendPos val="b"/>
      <c:layout>
        <c:manualLayout>
          <c:xMode val="edge"/>
          <c:yMode val="edge"/>
          <c:x val="1.4596994077696468E-2"/>
          <c:y val="0.84536700040087698"/>
          <c:w val="0.97860154018772272"/>
          <c:h val="0.15463299959912302"/>
        </c:manualLayout>
      </c:layout>
      <c:overlay val="0"/>
      <c:spPr>
        <a:noFill/>
        <a:ln w="2529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097437870608068E-2"/>
          <c:y val="1.7233362342072744E-2"/>
          <c:w val="0.92651847111447594"/>
          <c:h val="0.86015985865928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год*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825057132095093E-2"/>
                  <c:y val="-8.0509496211299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Bahnschrift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#,##0.0\ _₽</c:formatCode>
                <c:ptCount val="1"/>
                <c:pt idx="0">
                  <c:v>1346743.4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34-45D8-AA65-81BEDA663A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B0F0"/>
            </a:solidFill>
            <a:ln w="25374">
              <a:noFill/>
            </a:ln>
          </c:spPr>
          <c:invertIfNegative val="0"/>
          <c:dLbls>
            <c:dLbl>
              <c:idx val="0"/>
              <c:layout>
                <c:manualLayout>
                  <c:x val="4.1223397924591267E-2"/>
                  <c:y val="-3.22037984845196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</a:defRPr>
                    </a:pPr>
                    <a:r>
                      <a:rPr lang="en-US" dirty="0" smtClean="0"/>
                      <a:t>1 544 654,9</a:t>
                    </a:r>
                    <a:endParaRPr lang="en-US" dirty="0"/>
                  </a:p>
                </c:rich>
              </c:tx>
              <c:spPr>
                <a:solidFill>
                  <a:schemeClr val="tx1">
                    <a:lumMod val="95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31475445641882"/>
                      <c:h val="0.12583634257826062"/>
                    </c:manualLayout>
                  </c15:layout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Bahnschrift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#,##0.0\ _₽</c:formatCode>
                <c:ptCount val="1"/>
                <c:pt idx="0">
                  <c:v>1347337.6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34-45D8-AA65-81BEDA663A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0000"/>
            </a:solidFill>
            <a:ln w="25374">
              <a:noFill/>
            </a:ln>
          </c:spPr>
          <c:invertIfNegative val="0"/>
          <c:dLbls>
            <c:dLbl>
              <c:idx val="0"/>
              <c:layout>
                <c:manualLayout>
                  <c:x val="2.9314416301931562E-2"/>
                  <c:y val="-1.07345994948399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1 485 119,9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14690547528954"/>
                      <c:h val="0.1365709420731005"/>
                    </c:manualLayout>
                  </c15:layout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Bahnschrift Light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#,##0.0\ _₽</c:formatCode>
                <c:ptCount val="1"/>
                <c:pt idx="0">
                  <c:v>1289146.2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34-45D8-AA65-81BEDA663AF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A5A5A5"/>
            </a:solidFill>
            <a:ln w="2537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9D33D"/>
              </a:solidFill>
              <a:ln w="25374">
                <a:noFill/>
              </a:ln>
            </c:spPr>
          </c:dPt>
          <c:dLbls>
            <c:dLbl>
              <c:idx val="0"/>
              <c:layout>
                <c:manualLayout>
                  <c:x val="2.5650101273851138E-2"/>
                  <c:y val="-1.610189924225986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defRPr>
                    </a:pPr>
                    <a:r>
                      <a:rPr lang="en-US" sz="1800" dirty="0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</a:rPr>
                      <a:t>1 577 796,1</a:t>
                    </a:r>
                    <a:endParaRPr lang="en-US" dirty="0"/>
                  </a:p>
                </c:rich>
              </c:tx>
              <c:spPr>
                <a:solidFill>
                  <a:schemeClr val="tx1">
                    <a:lumMod val="9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39158506020779"/>
                      <c:h val="7.2834257572488653E-2"/>
                    </c:manualLayout>
                  </c15:layout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#,##0.0\ _₽</c:formatCode>
                <c:ptCount val="1"/>
                <c:pt idx="0">
                  <c:v>1357490.9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13363792"/>
        <c:axId val="-513363248"/>
      </c:barChart>
      <c:catAx>
        <c:axId val="-51336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13363248"/>
        <c:crosses val="autoZero"/>
        <c:auto val="1"/>
        <c:lblAlgn val="ctr"/>
        <c:lblOffset val="100"/>
        <c:noMultiLvlLbl val="0"/>
      </c:catAx>
      <c:valAx>
        <c:axId val="-513363248"/>
        <c:scaling>
          <c:orientation val="minMax"/>
        </c:scaling>
        <c:delete val="1"/>
        <c:axPos val="l"/>
        <c:majorGridlines>
          <c:spPr>
            <a:ln w="9494" cap="flat" cmpd="sng" algn="ctr">
              <a:solidFill>
                <a:schemeClr val="tx1">
                  <a:lumMod val="75000"/>
                </a:schemeClr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#,##0.0\ _₽" sourceLinked="1"/>
        <c:majorTickMark val="out"/>
        <c:minorTickMark val="none"/>
        <c:tickLblPos val="nextTo"/>
        <c:crossAx val="-513363792"/>
        <c:crosses val="autoZero"/>
        <c:crossBetween val="between"/>
      </c:valAx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9492614271893052"/>
          <c:y val="0.87669551860208039"/>
          <c:w val="0.7463372122043781"/>
          <c:h val="7.3502211686724661E-2"/>
        </c:manualLayout>
      </c:layout>
      <c:overlay val="0"/>
      <c:spPr>
        <a:noFill/>
        <a:ln w="2537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537893445993188"/>
          <c:y val="0"/>
          <c:w val="0.6297183770230238"/>
          <c:h val="0.90202227251987976"/>
        </c:manualLayout>
      </c:layout>
      <c:bar3DChart>
        <c:barDir val="bar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ln>
              <a:solidFill>
                <a:schemeClr val="bg1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9C-44A1-948A-12403F1CB3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C9C-44A1-948A-12403F1CB3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9C-44A1-948A-12403F1CB3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C9C-44A1-948A-12403F1CB3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9C-44A1-948A-12403F1CB37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C9C-44A1-948A-12403F1CB37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C9C-44A1-948A-12403F1CB37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C9C-44A1-948A-12403F1CB37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0F-4A51-A710-DC4ADDABFF9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effectLst/>
              <a:sp3d>
                <a:contourClr>
                  <a:schemeClr val="bg1">
                    <a:lumMod val="75000"/>
                    <a:lumOff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70F-4A51-A710-DC4ADDABFF9F}"/>
              </c:ext>
            </c:extLst>
          </c:dPt>
          <c:dLbls>
            <c:dLbl>
              <c:idx val="0"/>
              <c:layout>
                <c:manualLayout>
                  <c:x val="0.10634180965011451"/>
                  <c:y val="-1.2652916389296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C9C-44A1-948A-12403F1CB37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72554571205923E-2"/>
                  <c:y val="-1.054409699108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292792011077803E-2"/>
                      <c:h val="4.09683831515625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0390538202597334E-2"/>
                  <c:y val="-4.217638796432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C9C-44A1-948A-12403F1CB37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7076286851030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C9C-44A1-948A-12403F1CB37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229308109763175"/>
                  <c:y val="8.435277592864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9C-44A1-948A-12403F1CB37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3925248561208495E-2"/>
                  <c:y val="4.2123467199169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C9C-44A1-948A-12403F1CB37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1697599061512597"/>
                  <c:y val="-1.054409699108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C9C-44A1-948A-12403F1CB37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7479992179271641E-2"/>
                  <c:y val="-6.3264581946480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C9C-44A1-948A-12403F1CB37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3587319318549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0F-4A51-A710-DC4ADDABFF9F}"/>
                </c:ext>
                <c:ext xmlns:c15="http://schemas.microsoft.com/office/drawing/2012/chart" uri="{CE6537A1-D6FC-4f65-9D91-7224C49458BB}">
                  <c15:layout>
                    <c:manualLayout>
                      <c:w val="0.10740111598929376"/>
                      <c:h val="4.096838315156251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.12761017158013735"/>
                  <c:y val="-1.265291638929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0F-4A51-A710-DC4ADDABFF9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tx1">
                  <a:lumMod val="95000"/>
                </a:schemeClr>
              </a:solidFill>
              <a:ln w="3175">
                <a:solidFill>
                  <a:schemeClr val="tx1">
                    <a:lumMod val="65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36000" anchor="ctr" anchorCtr="0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</c:v>
                </c:pt>
                <c:pt idx="1">
                  <c:v>Обслуживание мун.долга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</c:v>
                </c:pt>
                <c:pt idx="5">
                  <c:v>Образование</c:v>
                </c:pt>
                <c:pt idx="6">
                  <c:v>ЖКХ</c:v>
                </c:pt>
                <c:pt idx="7">
                  <c:v>Национальная экономика</c:v>
                </c:pt>
                <c:pt idx="8">
                  <c:v>Нац.безопасность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90690.5</c:v>
                </c:pt>
                <c:pt idx="1">
                  <c:v>100</c:v>
                </c:pt>
                <c:pt idx="2">
                  <c:v>74521</c:v>
                </c:pt>
                <c:pt idx="3">
                  <c:v>34497</c:v>
                </c:pt>
                <c:pt idx="4">
                  <c:v>173831</c:v>
                </c:pt>
                <c:pt idx="5">
                  <c:v>910117</c:v>
                </c:pt>
                <c:pt idx="6">
                  <c:v>6153</c:v>
                </c:pt>
                <c:pt idx="7">
                  <c:v>60555</c:v>
                </c:pt>
                <c:pt idx="8">
                  <c:v>1410</c:v>
                </c:pt>
                <c:pt idx="9">
                  <c:v>192780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0F-4A51-A710-DC4ADDABF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gapDepth val="0"/>
        <c:shape val="box"/>
        <c:axId val="-513359440"/>
        <c:axId val="-513358896"/>
        <c:axId val="0"/>
      </c:bar3DChart>
      <c:catAx>
        <c:axId val="-5133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" spcFirstLastPara="1" vertOverflow="ellipsis" vert="horz" wrap="square" anchor="ctr" anchorCtr="0"/>
          <a:lstStyle/>
          <a:p>
            <a:pPr algn="just">
              <a:defRPr sz="1800" b="0" i="0" u="none" strike="noStrike" kern="1000" baseline="0">
                <a:solidFill>
                  <a:schemeClr val="bg1">
                    <a:lumMod val="95000"/>
                    <a:lumOff val="5000"/>
                  </a:schemeClr>
                </a:solidFill>
                <a:latin typeface="Bahnschrift Light Semi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513358896"/>
        <c:crosses val="autoZero"/>
        <c:auto val="1"/>
        <c:lblAlgn val="l"/>
        <c:lblOffset val="100"/>
        <c:tickLblSkip val="1"/>
        <c:noMultiLvlLbl val="0"/>
      </c:catAx>
      <c:valAx>
        <c:axId val="-51335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13359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4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992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2023 году</a:t>
            </a:r>
          </a:p>
          <a:p>
            <a:pPr>
              <a:defRPr sz="1984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8862642169728788E-2"/>
          <c:y val="0.110033208214564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271191970566644"/>
          <c:y val="0.36021725036688113"/>
          <c:w val="0.59016831582300278"/>
          <c:h val="0.633290112510214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E1A-47CB-B31F-67117FD8AC1B}"/>
              </c:ext>
            </c:extLst>
          </c:dPt>
          <c:dPt>
            <c:idx val="1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1-2E1A-47CB-B31F-67117FD8AC1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E1A-47CB-B31F-67117FD8AC1B}"/>
              </c:ext>
            </c:extLst>
          </c:dPt>
          <c:dPt>
            <c:idx val="3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3-2E1A-47CB-B31F-67117FD8AC1B}"/>
              </c:ext>
            </c:extLst>
          </c:dPt>
          <c:dLbls>
            <c:dLbl>
              <c:idx val="0"/>
              <c:layout>
                <c:manualLayout>
                  <c:x val="-0.38250389775187738"/>
                  <c:y val="-0.11970322931506536"/>
                </c:manualLayout>
              </c:layout>
              <c:tx>
                <c:rich>
                  <a:bodyPr/>
                  <a:lstStyle/>
                  <a:p>
                    <a:fld id="{1BFDB268-2BE6-4754-A140-0ADF01AE08B9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A0E5E55B-2AFB-4483-B7C8-234A28DABA8C}" type="PERCENTAGE">
                      <a:rPr lang="en-US" b="1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1A-47CB-B31F-67117FD8AC1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7541495421350523E-3"/>
                  <c:y val="1.097235781583078E-2"/>
                </c:manualLayout>
              </c:layout>
              <c:tx>
                <c:rich>
                  <a:bodyPr/>
                  <a:lstStyle/>
                  <a:p>
                    <a:fld id="{ACE936E6-5BF6-4952-AA1E-68FB97311ECD}" type="VALUE">
                      <a:rPr lang="en-US" dirty="0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C09C3D11-D7A8-4432-8052-E8F197D5ACE7}" type="PERCENTAGE">
                      <a:rPr lang="en-US" b="1" baseline="0" dirty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1A-47CB-B31F-67117FD8AC1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1399831323094903E-2"/>
                  <c:y val="-2.9978045943688848E-2"/>
                </c:manualLayout>
              </c:layout>
              <c:tx>
                <c:rich>
                  <a:bodyPr/>
                  <a:lstStyle/>
                  <a:p>
                    <a:fld id="{86625548-813C-4FD2-9BE6-3CDD47E39015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47C0E297-7DC3-4B86-9517-FCE87ACEF75E}" type="PERCENTAGE">
                      <a:rPr lang="en-US" b="1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1A-47CB-B31F-67117FD8AC1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4014848854918514E-2"/>
                  <c:y val="3.3782297129090269E-2"/>
                </c:manualLayout>
              </c:layout>
              <c:tx>
                <c:rich>
                  <a:bodyPr/>
                  <a:lstStyle/>
                  <a:p>
                    <a:fld id="{40B0640F-727C-436C-B59A-F1B625D527E4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  <a:fld id="{F5F5C10A-8A5D-4B22-BB2D-20D1A9C908E6}" type="PERCENTAGE">
                      <a:rPr lang="en-US" sz="1600" b="1" baseline="0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1A-47CB-B31F-67117FD8AC1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chemeClr val="tx1">
                  <a:lumMod val="95000"/>
                </a:schemeClr>
              </a:solidFill>
              <a:ln w="3175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vertOverflow="overflow" horzOverflow="overflow" lIns="36000" tIns="36000" rIns="36000" bIns="36000">
                <a:spAutoFit/>
              </a:bodyPr>
              <a:lstStyle/>
              <a:p>
                <a:pPr>
                  <a:defRPr sz="1600" b="0">
                    <a:solidFill>
                      <a:schemeClr val="dk1"/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Другие отрасли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1192965</c:v>
                </c:pt>
                <c:pt idx="1">
                  <c:v>6153</c:v>
                </c:pt>
                <c:pt idx="2">
                  <c:v>60556</c:v>
                </c:pt>
                <c:pt idx="3">
                  <c:v>284981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1A-47CB-B31F-67117FD8A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4">
          <a:noFill/>
        </a:ln>
      </c:spPr>
    </c:plotArea>
    <c:legend>
      <c:legendPos val="t"/>
      <c:layout>
        <c:manualLayout>
          <c:xMode val="edge"/>
          <c:yMode val="edge"/>
          <c:x val="2.0189967850800885E-3"/>
          <c:y val="0.12255974748337878"/>
          <c:w val="0.56191654619851517"/>
          <c:h val="0.3036078893454674"/>
        </c:manualLayout>
      </c:layout>
      <c:overlay val="0"/>
      <c:txPr>
        <a:bodyPr/>
        <a:lstStyle/>
        <a:p>
          <a:pPr>
            <a:defRPr sz="1394" b="0" baseline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793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114">
          <a:noFill/>
        </a:ln>
        <a:effectLst/>
      </c:spPr>
    </c:plotArea>
    <c:plotVisOnly val="1"/>
    <c:dispBlanksAs val="zero"/>
    <c:showDLblsOverMax val="0"/>
  </c:chart>
  <c:spPr>
    <a:solidFill>
      <a:schemeClr val="accent1">
        <a:lumMod val="40000"/>
        <a:lumOff val="60000"/>
      </a:schemeClr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2400">
          <a:latin typeface="Bahnschrift Light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 w="19029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9029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5"/>
            <c:spPr>
              <a:solidFill>
                <a:schemeClr val="accent3"/>
              </a:solidFill>
              <a:ln w="19029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19029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417845200298559"/>
                  <c:y val="-2.3730199913306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5211189367065635E-2"/>
                  <c:y val="-0.160149372497666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019044180276269E-2"/>
                  <c:y val="-9.9914434985265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877287108944076"/>
                  <c:y val="3.57861166283419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8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21.4</c:v>
                </c:pt>
                <c:pt idx="1">
                  <c:v>7.3</c:v>
                </c:pt>
                <c:pt idx="2">
                  <c:v>4.3</c:v>
                </c:pt>
                <c:pt idx="3">
                  <c:v>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6"/>
      </c:pieChart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72059845727227"/>
          <c:y val="0"/>
          <c:w val="0.82891996211653007"/>
          <c:h val="0.894227169783926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Дотация, Иные МБТ на общее покрытие расходов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contourW="19050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3600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Bahnschrift Ligh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год*</c:v>
                </c:pt>
                <c:pt idx="1">
                  <c:v>2024 год*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73991</c:v>
                </c:pt>
                <c:pt idx="1">
                  <c:v>76507</c:v>
                </c:pt>
                <c:pt idx="2">
                  <c:v>90691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97-418A-A233-491000F67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gapDepth val="80"/>
        <c:shape val="box"/>
        <c:axId val="-513361072"/>
        <c:axId val="-513358352"/>
        <c:axId val="0"/>
      </c:bar3DChart>
      <c:catAx>
        <c:axId val="-51336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13358352"/>
        <c:crosses val="autoZero"/>
        <c:auto val="1"/>
        <c:lblAlgn val="ctr"/>
        <c:lblOffset val="100"/>
        <c:noMultiLvlLbl val="0"/>
      </c:catAx>
      <c:valAx>
        <c:axId val="-513358352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out"/>
        <c:minorTickMark val="none"/>
        <c:tickLblPos val="nextTo"/>
        <c:crossAx val="-513361072"/>
        <c:crosses val="autoZero"/>
        <c:crossBetween val="between"/>
        <c:majorUnit val="5000"/>
      </c:valAx>
      <c:dTable>
        <c:showHorzBorder val="0"/>
        <c:showVertBorder val="0"/>
        <c:showOutline val="0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8.2219938335045244E-3"/>
                  <c:y val="-4.920824740089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9D-4D13-B04A-CA71FA57359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6000" tIns="36000" rIns="36000" bIns="0" anchor="ctr" anchorCtr="0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01.01.2022г</c:v>
                </c:pt>
                <c:pt idx="1">
                  <c:v>на 01.01.2023г</c:v>
                </c:pt>
                <c:pt idx="2">
                  <c:v>на 01.01.2024г</c:v>
                </c:pt>
                <c:pt idx="3">
                  <c:v>на 01.01.2025г</c:v>
                </c:pt>
                <c:pt idx="4">
                  <c:v>на 01.01.2026г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42675</c:v>
                </c:pt>
                <c:pt idx="1">
                  <c:v>35655</c:v>
                </c:pt>
                <c:pt idx="2">
                  <c:v>19164</c:v>
                </c:pt>
                <c:pt idx="3">
                  <c:v>17882</c:v>
                </c:pt>
                <c:pt idx="4">
                  <c:v>5550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84-4758-BDBA-D4057374B2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gapDepth val="0"/>
        <c:shape val="box"/>
        <c:axId val="-513371952"/>
        <c:axId val="-513359984"/>
        <c:axId val="0"/>
      </c:bar3DChart>
      <c:catAx>
        <c:axId val="-51337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  <a:lumOff val="15000"/>
                  </a:schemeClr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513359984"/>
        <c:crosses val="autoZero"/>
        <c:auto val="1"/>
        <c:lblAlgn val="ctr"/>
        <c:lblOffset val="100"/>
        <c:noMultiLvlLbl val="0"/>
      </c:catAx>
      <c:valAx>
        <c:axId val="-513359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51337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72495946396609E-3"/>
          <c:y val="0.17154453102488493"/>
          <c:w val="0.47389177865946697"/>
          <c:h val="0.418415855285226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15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8D-4EFC-ADB4-0E2254F320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8D-4EFC-ADB4-0E2254F3205D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8D-4EFC-ADB4-0E2254F3205D}"/>
              </c:ext>
            </c:extLst>
          </c:dPt>
          <c:dLbls>
            <c:dLbl>
              <c:idx val="0"/>
              <c:layout>
                <c:manualLayout>
                  <c:x val="-9.3782318188744204E-2"/>
                  <c:y val="-3.66141748174048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D-4EFC-ADB4-0E2254F3205D}"/>
                </c:ext>
                <c:ext xmlns:c15="http://schemas.microsoft.com/office/drawing/2012/chart" uri="{CE6537A1-D6FC-4f65-9D91-7224C49458BB}">
                  <c15:layout>
                    <c:manualLayout>
                      <c:w val="0.12575992207793141"/>
                      <c:h val="8.153986341855691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4.14960647930587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D-4EFC-ADB4-0E2254F3205D}"/>
                </c:ext>
                <c:ext xmlns:c15="http://schemas.microsoft.com/office/drawing/2012/chart" uri="{CE6537A1-D6FC-4f65-9D91-7224C49458BB}">
                  <c15:layout>
                    <c:manualLayout>
                      <c:w val="9.9592342802348757E-2"/>
                      <c:h val="8.398080840638390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909958802020239"/>
                  <c:y val="3.78346473113182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8D-4EFC-ADB4-0E2254F3205D}"/>
                </c:ext>
                <c:ext xmlns:c15="http://schemas.microsoft.com/office/drawing/2012/chart" uri="{CE6537A1-D6FC-4f65-9D91-7224C49458BB}">
                  <c15:layout>
                    <c:manualLayout>
                      <c:w val="0.11985849248606052"/>
                      <c:h val="8.8862698382037877E-2"/>
                    </c:manualLayout>
                  </c15:layout>
                </c:ext>
              </c:extLst>
            </c:dLbl>
            <c:spPr>
              <a:solidFill>
                <a:schemeClr val="lt1"/>
              </a:solidFill>
              <a:ln w="3175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329123</c:v>
                </c:pt>
                <c:pt idx="1">
                  <c:v>22553</c:v>
                </c:pt>
                <c:pt idx="2">
                  <c:v>881505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8D-4EFC-ADB4-0E2254F32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111">
          <a:noFill/>
        </a:ln>
        <a:effectLst/>
      </c:spPr>
    </c:plotArea>
    <c:legend>
      <c:legendPos val="r"/>
      <c:layout>
        <c:manualLayout>
          <c:xMode val="edge"/>
          <c:yMode val="edge"/>
          <c:x val="0.56711455822920576"/>
          <c:y val="1.2845905449323194E-2"/>
          <c:w val="0.42364790347620973"/>
          <c:h val="0.44922940135535872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76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745734599904892E-2"/>
          <c:y val="5.5386543417815454E-3"/>
          <c:w val="0.96975425494521716"/>
          <c:h val="0.848470575177618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F81BD"/>
            </a:solidFill>
            <a:ln w="25318">
              <a:noFill/>
            </a:ln>
          </c:spPr>
          <c:invertIfNegative val="0"/>
          <c:dLbls>
            <c:dLbl>
              <c:idx val="0"/>
              <c:layout>
                <c:manualLayout>
                  <c:x val="2.4430826576969863E-2"/>
                  <c:y val="4.452386123188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E8C-44D9-A793-E7FB477456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740329669960895E-3"/>
                  <c:y val="-1.605020154234473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8C-44D9-A793-E7FB477456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740329669960895E-3"/>
                  <c:y val="0.26702007389841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8C-44D9-A793-E7FB477456F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362789</c:v>
                </c:pt>
                <c:pt idx="1">
                  <c:v>20349</c:v>
                </c:pt>
                <c:pt idx="2">
                  <c:v>1173849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8C-44D9-A793-E7FB477456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C000"/>
            </a:solidFill>
            <a:ln w="25318">
              <a:noFill/>
            </a:ln>
          </c:spPr>
          <c:invertIfNegative val="0"/>
          <c:dLbls>
            <c:dLbl>
              <c:idx val="0"/>
              <c:layout>
                <c:manualLayout>
                  <c:x val="1.8583861014181233E-2"/>
                  <c:y val="4.014663764981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8C-44D9-A793-E7FB477456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236461537945253E-3"/>
                  <c:y val="-2.1886891303148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8C-44D9-A793-E7FB477456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29377913788444E-2"/>
                  <c:y val="0.26983521927780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8C-44D9-A793-E7FB477456F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388894</c:v>
                </c:pt>
                <c:pt idx="1">
                  <c:v>22041</c:v>
                </c:pt>
                <c:pt idx="2">
                  <c:v>1076934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E8C-44D9-A793-E7FB477456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36206238909435E-2"/>
                  <c:y val="4.254082945361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8C-44D9-A793-E7FB477456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248839560395408E-3"/>
                  <c:y val="-2.1886891303149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E8C-44D9-A793-E7FB477456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674925835273831E-2"/>
                  <c:y val="6.372923839816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E8C-44D9-A793-E7FB477456F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97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409771</c:v>
                </c:pt>
                <c:pt idx="1">
                  <c:v>22555</c:v>
                </c:pt>
                <c:pt idx="2">
                  <c:v>1148270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8C-44D9-A793-E7FB47745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628101952"/>
        <c:axId val="-628107392"/>
        <c:axId val="-626456896"/>
      </c:bar3DChart>
      <c:catAx>
        <c:axId val="-6281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800" b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defRPr>
            </a:pPr>
            <a:endParaRPr lang="ru-RU"/>
          </a:p>
        </c:txPr>
        <c:crossAx val="-628107392"/>
        <c:crosses val="autoZero"/>
        <c:auto val="1"/>
        <c:lblAlgn val="ctr"/>
        <c:lblOffset val="100"/>
        <c:noMultiLvlLbl val="0"/>
      </c:catAx>
      <c:valAx>
        <c:axId val="-62810739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628101952"/>
        <c:crosses val="autoZero"/>
        <c:crossBetween val="between"/>
      </c:valAx>
      <c:serAx>
        <c:axId val="-626456896"/>
        <c:scaling>
          <c:orientation val="minMax"/>
        </c:scaling>
        <c:delete val="1"/>
        <c:axPos val="b"/>
        <c:majorTickMark val="out"/>
        <c:minorTickMark val="none"/>
        <c:tickLblPos val="nextTo"/>
        <c:crossAx val="-628107392"/>
        <c:crosses val="autoZero"/>
      </c:ser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87862181660178E-2"/>
          <c:y val="4.6540850250278376E-2"/>
          <c:w val="0.93805711470615527"/>
          <c:h val="0.607054293298500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19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8190" cap="rnd">
                <a:solidFill>
                  <a:srgbClr val="C0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2D-4B53-A7A6-14FAFC31D4C5}"/>
              </c:ext>
            </c:extLst>
          </c:dPt>
          <c:dPt>
            <c:idx val="2"/>
            <c:bubble3D val="0"/>
            <c:spPr>
              <a:ln w="28190" cap="rnd">
                <a:solidFill>
                  <a:srgbClr val="C0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B2D-4B53-A7A6-14FAFC31D4C5}"/>
              </c:ext>
            </c:extLst>
          </c:dPt>
          <c:dLbls>
            <c:dLbl>
              <c:idx val="0"/>
              <c:layout>
                <c:manualLayout>
                  <c:x val="-3.0137557780461417E-2"/>
                  <c:y val="0.134870635288889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2D-4B53-A7A6-14FAFC31D4C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75656779253781E-2"/>
                  <c:y val="0.103746642529914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2D-4B53-A7A6-14FAFC31D4C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20633667069323E-3"/>
                  <c:y val="-4.1498657011966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2D-4B53-A7A6-14FAFC31D4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0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2023* год</c:v>
                </c:pt>
                <c:pt idx="1">
                  <c:v>2024*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155.19999999999999</c:v>
                </c:pt>
                <c:pt idx="1">
                  <c:v>149.30000000000001</c:v>
                </c:pt>
                <c:pt idx="2">
                  <c:v>201.9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B2D-4B53-A7A6-14FAFC31D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28105760"/>
        <c:axId val="-628098688"/>
      </c:lineChart>
      <c:catAx>
        <c:axId val="-628105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28098688"/>
        <c:crosses val="autoZero"/>
        <c:auto val="1"/>
        <c:lblAlgn val="ctr"/>
        <c:lblOffset val="100"/>
        <c:noMultiLvlLbl val="0"/>
      </c:catAx>
      <c:valAx>
        <c:axId val="-628098688"/>
        <c:scaling>
          <c:orientation val="minMax"/>
        </c:scaling>
        <c:delete val="1"/>
        <c:axPos val="l"/>
        <c:majorGridlines>
          <c:spPr>
            <a:ln w="939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628105760"/>
        <c:crosses val="autoZero"/>
        <c:crossBetween val="between"/>
        <c:majorUnit val="2"/>
      </c:valAx>
      <c:spPr>
        <a:noFill/>
        <a:ln w="2522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2025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6161994268151969"/>
          <c:y val="0.89646166458215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989708024758999E-2"/>
          <c:y val="0.11455236362436419"/>
          <c:w val="0.82642136908009545"/>
          <c:h val="0.826984431112462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BF8-44F1-8EB7-4D31263A7C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F8-44F1-8EB7-4D31263A7C0D}"/>
              </c:ext>
            </c:extLst>
          </c:dPt>
          <c:dLbls>
            <c:dLbl>
              <c:idx val="0"/>
              <c:layout>
                <c:manualLayout>
                  <c:x val="1.98821287215979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532352147364"/>
                      <c:h val="0.114580177807046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7834832373250587E-2"/>
                  <c:y val="-7.603047265543288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0608919344905"/>
                      <c:h val="0.114580177807046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201895</c:v>
                </c:pt>
                <c:pt idx="1">
                  <c:v>383138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F8-44F1-8EB7-4D31263A7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427931800832987E-2"/>
          <c:y val="2.2809590804322447E-2"/>
          <c:w val="0.95471356204150304"/>
          <c:h val="6.9065954638058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2027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66486616458232572"/>
          <c:y val="0.90578607216424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00999944137199"/>
          <c:y val="0.18963040223310196"/>
          <c:w val="0.85585521172743662"/>
          <c:h val="0.728825662628199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63F-415C-AC29-AE3C4F754F0B}"/>
              </c:ext>
            </c:extLst>
          </c:dPt>
          <c:dPt>
            <c:idx val="1"/>
            <c:bubble3D val="0"/>
            <c:explosion val="9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3F-415C-AC29-AE3C4F754F0B}"/>
              </c:ext>
            </c:extLst>
          </c:dPt>
          <c:dLbls>
            <c:dLbl>
              <c:idx val="1"/>
              <c:layout>
                <c:manualLayout>
                  <c:x val="-3.5133751909351002E-2"/>
                  <c:y val="-5.51231267179813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156342</c:v>
                </c:pt>
                <c:pt idx="1">
                  <c:v>432326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3F-415C-AC29-AE3C4F754F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943719074438031E-2"/>
          <c:y val="3.3634988863375737E-2"/>
          <c:w val="0.88340812741684205"/>
          <c:h val="8.113977589033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2026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62305476009621086"/>
          <c:y val="0.8948501461476289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381732982093717"/>
          <c:y val="0.15534542389240866"/>
          <c:w val="0.98463826349118388"/>
          <c:h val="0.750790446447807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63D-4375-81B3-261C3D7949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3D-4375-81B3-261C3D7949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107191</c:v>
                </c:pt>
                <c:pt idx="1">
                  <c:v>410935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3D-4375-81B3-261C3D7949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9991983741607522E-2"/>
          <c:w val="0.99203743978217951"/>
          <c:h val="0.10071574075377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388888888888889E-2"/>
          <c:y val="0.14450304881215786"/>
          <c:w val="0.96944444444444444"/>
          <c:h val="0.7365992824643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351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 w="2537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оценка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24.7</c:v>
                </c:pt>
                <c:pt idx="1">
                  <c:v>25.1</c:v>
                </c:pt>
                <c:pt idx="2">
                  <c:v>20.3</c:v>
                </c:pt>
                <c:pt idx="3">
                  <c:v>22</c:v>
                </c:pt>
                <c:pt idx="4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 доходы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351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 w="2537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оценка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336.5</c:v>
                </c:pt>
                <c:pt idx="1">
                  <c:v>349.2</c:v>
                </c:pt>
                <c:pt idx="2">
                  <c:v>362.8</c:v>
                </c:pt>
                <c:pt idx="3">
                  <c:v>388.9</c:v>
                </c:pt>
                <c:pt idx="4">
                  <c:v>409.8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868209904"/>
        <c:axId val="-513364336"/>
      </c:barChart>
      <c:catAx>
        <c:axId val="-86820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13364336"/>
        <c:crosses val="autoZero"/>
        <c:auto val="1"/>
        <c:lblAlgn val="ctr"/>
        <c:lblOffset val="100"/>
        <c:noMultiLvlLbl val="0"/>
      </c:catAx>
      <c:valAx>
        <c:axId val="-513364336"/>
        <c:scaling>
          <c:orientation val="minMax"/>
        </c:scaling>
        <c:delete val="1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868209904"/>
        <c:crosses val="autoZero"/>
        <c:crossBetween val="between"/>
      </c:valAx>
      <c:spPr>
        <a:pattFill prst="pct5">
          <a:fgClr>
            <a:srgbClr val="4F81BD"/>
          </a:fgClr>
          <a:bgClr>
            <a:srgbClr val="FFFFFF"/>
          </a:bgClr>
        </a:pattFill>
        <a:ln w="25375">
          <a:noFill/>
        </a:ln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917924321959756"/>
          <c:y val="6.802369971018106E-2"/>
          <c:w val="0.65664151356080491"/>
          <c:h val="5.8640941340230818E-2"/>
        </c:manualLayout>
      </c:layout>
      <c:overlay val="0"/>
      <c:spPr>
        <a:noFill/>
        <a:ln w="2537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8" b="1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200"/>
      <c:rAngAx val="0"/>
      <c:perspective val="1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98044191450629E-2"/>
          <c:y val="6.0379868450225409E-2"/>
          <c:w val="0.8412599083193657"/>
          <c:h val="0.81385691492236856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2E-4C83-885D-DEE529BEF501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2E-4C83-885D-DEE529BEF501}"/>
              </c:ext>
            </c:extLst>
          </c:dPt>
          <c:dPt>
            <c:idx val="3"/>
            <c:bubble3D val="0"/>
            <c:spPr>
              <a:solidFill>
                <a:srgbClr val="4495A2">
                  <a:lumMod val="75000"/>
                </a:srgbClr>
              </a:solidFill>
            </c:spPr>
          </c:dPt>
          <c:dPt>
            <c:idx val="4"/>
            <c:bubble3D val="0"/>
            <c:spPr>
              <a:solidFill>
                <a:srgbClr val="F9D448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0.15351742794855114"/>
                  <c:y val="-2.651499321994331E-4"/>
                </c:manualLayout>
              </c:layout>
              <c:tx>
                <c:rich>
                  <a:bodyPr/>
                  <a:lstStyle/>
                  <a:p>
                    <a:fld id="{A5EB3689-9DEB-4E80-BE6E-ADBAF1463321}" type="CATEGORYNAME">
                      <a:rPr lang="ru-RU" sz="16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latin typeface="Bahnschrift SemiLight" panose="020B0502040204020203" pitchFamily="34" charset="0"/>
                      </a:rPr>
                      <a:t>; </a:t>
                    </a:r>
                    <a:r>
                      <a:rPr lang="ru-RU" sz="1600" baseline="0" dirty="0" smtClean="0">
                        <a:latin typeface="Bahnschrift SemiLight" panose="020B0502040204020203" pitchFamily="34" charset="0"/>
                      </a:rPr>
                      <a:t>80,4%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2E-4C83-885D-DEE529BEF50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336727626202157E-2"/>
                  <c:y val="-0.22539864612962418"/>
                </c:manualLayout>
              </c:layout>
              <c:tx>
                <c:rich>
                  <a:bodyPr/>
                  <a:lstStyle/>
                  <a:p>
                    <a:fld id="{9F48EFEF-3A58-4A26-84BE-74394FD864C2}" type="CATEGORYNAME">
                      <a:rPr lang="ru-RU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;5,3%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2E-4C83-885D-DEE529BEF50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6697734068195309E-2"/>
                  <c:y val="-2.216013075971808E-2"/>
                </c:manualLayout>
              </c:layout>
              <c:tx>
                <c:rich>
                  <a:bodyPr/>
                  <a:lstStyle/>
                  <a:p>
                    <a:fld id="{EE5718CB-71A9-4612-A968-E9F245C76D9F}" type="CATEGORYNAME">
                      <a:rPr lang="ru-RU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; </a:t>
                    </a:r>
                    <a:r>
                      <a:rPr lang="ru-RU" sz="16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7,5%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2E-4C83-885D-DEE529BEF50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3804584446606583E-2"/>
                  <c:y val="8.640038175002660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Государственная пошлина ;  </a:t>
                    </a:r>
                    <a:r>
                      <a: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Light" panose="020B0502040204020203" pitchFamily="34" charset="0"/>
                      </a:rPr>
                      <a:t>1,5%</a:t>
                    </a:r>
                    <a:endParaRPr lang="ru-RU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Bahnschrift SemiLight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22E-4C83-885D-DEE529BEF50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9836202347520983E-5"/>
                  <c:y val="5.4658558733077296E-2"/>
                </c:manualLayout>
              </c:layout>
              <c:tx>
                <c:rich>
                  <a:bodyPr/>
                  <a:lstStyle/>
                  <a:p>
                    <a:fld id="{FC679490-AFE0-49B8-AA65-FE8E773B1EFC}" type="CATEGORYNAME">
                      <a:rPr lang="ru-RU" sz="16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latin typeface="Bahnschrift SemiLight" panose="020B0502040204020203" pitchFamily="34" charset="0"/>
                      </a:rPr>
                      <a:t>; </a:t>
                    </a:r>
                    <a:r>
                      <a:rPr lang="ru-RU" sz="1600" baseline="0" dirty="0" smtClean="0">
                        <a:latin typeface="Bahnschrift SemiLight" panose="020B0502040204020203" pitchFamily="34" charset="0"/>
                      </a:rPr>
                      <a:t>3,8%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22E-4C83-885D-DEE529BEF50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5.8563046019458748E-2"/>
                  <c:y val="-2.2624617894861972E-2"/>
                </c:manualLayout>
              </c:layout>
              <c:tx>
                <c:rich>
                  <a:bodyPr/>
                  <a:lstStyle/>
                  <a:p>
                    <a:fld id="{85173E53-2D2E-4837-87EB-157A762B3F29}" type="CATEGORYNAME">
                      <a:rPr lang="ru-RU" sz="1600">
                        <a:latin typeface="Bahnschrift SemiLight" panose="020B0502040204020203" pitchFamily="34" charset="0"/>
                      </a:rPr>
                      <a:pPr/>
                      <a:t>[ИМЯ КАТЕГОРИИ]</a:t>
                    </a:fld>
                    <a:r>
                      <a:rPr lang="ru-RU" sz="1600" baseline="0" dirty="0"/>
                      <a:t>; </a:t>
                    </a:r>
                    <a:r>
                      <a:rPr lang="ru-RU" sz="1600" baseline="0" dirty="0" smtClean="0"/>
                      <a:t>1,5%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22E-4C83-885D-DEE529BEF50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'17'!$A$12:$A$17</c:f>
              <c:strCache>
                <c:ptCount val="6"/>
                <c:pt idx="0">
                  <c:v>НДФЛ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 </c:v>
                </c:pt>
                <c:pt idx="4">
                  <c:v>Доходы от использования имущества</c:v>
                </c:pt>
                <c:pt idx="5">
                  <c:v>Прочие неналоговые   доходы</c:v>
                </c:pt>
              </c:strCache>
            </c:strRef>
          </c:cat>
          <c:val>
            <c:numRef>
              <c:f>'17'!$B$12:$B$17</c:f>
              <c:numCache>
                <c:formatCode>0.0%</c:formatCode>
                <c:ptCount val="6"/>
                <c:pt idx="0">
                  <c:v>0.76094562890176964</c:v>
                </c:pt>
                <c:pt idx="1">
                  <c:v>6.3132067014712745E-2</c:v>
                </c:pt>
                <c:pt idx="2">
                  <c:v>8.0178907682345785E-2</c:v>
                </c:pt>
                <c:pt idx="3">
                  <c:v>9.4494251286152287E-3</c:v>
                </c:pt>
                <c:pt idx="4">
                  <c:v>6.1905663700860113E-2</c:v>
                </c:pt>
                <c:pt idx="5">
                  <c:v>2.4388307571696643E-2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22E-4C83-885D-DEE529BEF50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0.84369</cdr:x>
      <cdr:y>0.76563</cdr:y>
    </cdr:from>
    <cdr:to>
      <cdr:x>1</cdr:x>
      <cdr:y>0.84041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82395" y="3587140"/>
          <a:ext cx="1830906" cy="350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A804"/>
              </a:solidFill>
            </a:rPr>
            <a:t>195,4- дефицит</a:t>
          </a:r>
          <a:endParaRPr lang="ru-RU" sz="1400" b="1" dirty="0">
            <a:solidFill>
              <a:srgbClr val="00A804"/>
            </a:solidFill>
          </a:endParaRPr>
        </a:p>
      </cdr:txBody>
    </cdr:sp>
  </cdr:relSizeAnchor>
  <cdr:relSizeAnchor xmlns:cdr="http://schemas.openxmlformats.org/drawingml/2006/chartDrawing">
    <cdr:from>
      <cdr:x>0.76445</cdr:x>
      <cdr:y>0.61163</cdr:y>
    </cdr:from>
    <cdr:to>
      <cdr:x>0.93511</cdr:x>
      <cdr:y>0.67335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954203" y="2865627"/>
          <a:ext cx="1998992" cy="289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00B050"/>
              </a:solidFill>
            </a:rPr>
            <a:t> </a:t>
          </a:r>
          <a:r>
            <a:rPr lang="ru-RU" sz="1400" b="1" dirty="0" smtClean="0">
              <a:solidFill>
                <a:srgbClr val="00A804"/>
              </a:solidFill>
            </a:rPr>
            <a:t> -56,0 дефицит</a:t>
          </a:r>
          <a:endParaRPr lang="ru-RU" sz="1400" b="1" dirty="0">
            <a:solidFill>
              <a:srgbClr val="00A804"/>
            </a:solidFill>
          </a:endParaRPr>
        </a:p>
      </cdr:txBody>
    </cdr:sp>
  </cdr:relSizeAnchor>
  <cdr:relSizeAnchor xmlns:cdr="http://schemas.openxmlformats.org/drawingml/2006/chartDrawing">
    <cdr:from>
      <cdr:x>0.71953</cdr:x>
      <cdr:y>0.32465</cdr:y>
    </cdr:from>
    <cdr:to>
      <cdr:x>0.78953</cdr:x>
      <cdr:y>0.32465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35E9B3E1-9264-1DFA-20A8-CA56FD763578}"/>
            </a:ext>
          </a:extLst>
        </cdr:cNvPr>
        <cdr:cNvCxnSpPr/>
      </cdr:nvCxnSpPr>
      <cdr:spPr>
        <a:xfrm xmlns:a="http://schemas.openxmlformats.org/drawingml/2006/main" flipH="1">
          <a:off x="8428085" y="1521033"/>
          <a:ext cx="81993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0.88171</cdr:x>
      <cdr:y>0.84721</cdr:y>
    </cdr:from>
    <cdr:to>
      <cdr:x>0.96046</cdr:x>
      <cdr:y>0.84721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xmlns="" id="{AB0607E4-2C00-AECF-BE7B-F1140CB0FA3C}"/>
            </a:ext>
          </a:extLst>
        </cdr:cNvPr>
        <cdr:cNvCxnSpPr/>
      </cdr:nvCxnSpPr>
      <cdr:spPr>
        <a:xfrm xmlns:a="http://schemas.openxmlformats.org/drawingml/2006/main" flipH="1">
          <a:off x="10327722" y="3969369"/>
          <a:ext cx="92242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0.77718</cdr:x>
      <cdr:y>0.68798</cdr:y>
    </cdr:from>
    <cdr:to>
      <cdr:x>0.85593</cdr:x>
      <cdr:y>0.68798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8D8A5962-23C4-E047-15E9-8B54CA668297}"/>
            </a:ext>
          </a:extLst>
        </cdr:cNvPr>
        <cdr:cNvCxnSpPr/>
      </cdr:nvCxnSpPr>
      <cdr:spPr>
        <a:xfrm xmlns:a="http://schemas.openxmlformats.org/drawingml/2006/main" flipH="1">
          <a:off x="9103371" y="3223342"/>
          <a:ext cx="922423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0.70398</cdr:x>
      <cdr:y>0.2582</cdr:y>
    </cdr:from>
    <cdr:to>
      <cdr:x>0.85752</cdr:x>
      <cdr:y>0.33536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245900" y="1209734"/>
          <a:ext cx="1798460" cy="361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A804"/>
              </a:solidFill>
            </a:rPr>
            <a:t>2,8 - профицит</a:t>
          </a:r>
          <a:endParaRPr lang="ru-RU" sz="1400" b="1" dirty="0">
            <a:solidFill>
              <a:srgbClr val="00A804"/>
            </a:solidFill>
          </a:endParaRPr>
        </a:p>
      </cdr:txBody>
    </cdr:sp>
  </cdr:relSizeAnchor>
  <cdr:relSizeAnchor xmlns:cdr="http://schemas.openxmlformats.org/drawingml/2006/chartDrawing">
    <cdr:from>
      <cdr:x>0.70788</cdr:x>
      <cdr:y>0.41944</cdr:y>
    </cdr:from>
    <cdr:to>
      <cdr:x>0.86142</cdr:x>
      <cdr:y>0.49662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291559" y="1965145"/>
          <a:ext cx="1798461" cy="361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A804"/>
              </a:solidFill>
            </a:rPr>
            <a:t>12,3</a:t>
          </a:r>
          <a:r>
            <a:rPr lang="en-US" sz="1400" b="1" dirty="0" smtClean="0">
              <a:solidFill>
                <a:srgbClr val="00A804"/>
              </a:solidFill>
            </a:rPr>
            <a:t> </a:t>
          </a:r>
          <a:r>
            <a:rPr lang="ru-RU" sz="1400" b="1" dirty="0">
              <a:solidFill>
                <a:srgbClr val="00A804"/>
              </a:solidFill>
            </a:rPr>
            <a:t>- профицит</a:t>
          </a:r>
        </a:p>
      </cdr:txBody>
    </cdr:sp>
  </cdr:relSizeAnchor>
  <cdr:relSizeAnchor xmlns:cdr="http://schemas.openxmlformats.org/drawingml/2006/chartDrawing">
    <cdr:from>
      <cdr:x>0.72248</cdr:x>
      <cdr:y>0.13368</cdr:y>
    </cdr:from>
    <cdr:to>
      <cdr:x>0.79248</cdr:x>
      <cdr:y>0.13368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:a16="http://schemas.microsoft.com/office/drawing/2014/main" xmlns="" id="{62C13463-08D1-A6F7-500B-F3F906A177E2}"/>
            </a:ext>
          </a:extLst>
        </cdr:cNvPr>
        <cdr:cNvCxnSpPr/>
      </cdr:nvCxnSpPr>
      <cdr:spPr>
        <a:xfrm xmlns:a="http://schemas.openxmlformats.org/drawingml/2006/main" flipH="1">
          <a:off x="8462602" y="626317"/>
          <a:ext cx="81993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0.70859</cdr:x>
      <cdr:y>0.07067</cdr:y>
    </cdr:from>
    <cdr:to>
      <cdr:x>0.86213</cdr:x>
      <cdr:y>0.14784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8299879" y="331115"/>
          <a:ext cx="1798460" cy="361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00A804"/>
              </a:solidFill>
            </a:rPr>
            <a:t>2,8 - профицит</a:t>
          </a:r>
          <a:endParaRPr lang="ru-RU" sz="1400" b="1" dirty="0">
            <a:solidFill>
              <a:srgbClr val="00A804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0.14435</cdr:x>
      <cdr:y>0.72563</cdr:y>
    </cdr:from>
    <cdr:to>
      <cdr:x>0.28108</cdr:x>
      <cdr:y>0.96541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6354" y="984907"/>
          <a:ext cx="1152148" cy="3254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2023* </a:t>
          </a:r>
          <a:r>
            <a:rPr lang="ru-RU" sz="1600" b="1" dirty="0"/>
            <a:t>год</a:t>
          </a:r>
        </a:p>
      </cdr:txBody>
    </cdr:sp>
  </cdr:relSizeAnchor>
  <cdr:relSizeAnchor xmlns:cdr="http://schemas.openxmlformats.org/drawingml/2006/chartDrawing">
    <cdr:from>
      <cdr:x>0.47129</cdr:x>
      <cdr:y>0.74277</cdr:y>
    </cdr:from>
    <cdr:to>
      <cdr:x>0.62477</cdr:x>
      <cdr:y>0.98982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71296" y="1008168"/>
          <a:ext cx="1293263" cy="33532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2024* </a:t>
          </a:r>
          <a:r>
            <a:rPr lang="ru-RU" sz="1600" b="1" dirty="0"/>
            <a:t>год</a:t>
          </a:r>
        </a:p>
      </cdr:txBody>
    </cdr:sp>
  </cdr:relSizeAnchor>
  <cdr:relSizeAnchor xmlns:cdr="http://schemas.openxmlformats.org/drawingml/2006/chartDrawing">
    <cdr:from>
      <cdr:x>0.8137</cdr:x>
      <cdr:y>0.74979</cdr:y>
    </cdr:from>
    <cdr:to>
      <cdr:x>0.94749</cdr:x>
      <cdr:y>0.98982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56625" y="1017696"/>
          <a:ext cx="1127387" cy="32579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2025 </a:t>
          </a:r>
          <a:r>
            <a:rPr lang="ru-RU" sz="1600" b="1" dirty="0"/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0.26308</cdr:x>
      <cdr:y>0.25761</cdr:y>
    </cdr:from>
    <cdr:to>
      <cdr:x>0.36849</cdr:x>
      <cdr:y>0.31166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5578" y="1587172"/>
          <a:ext cx="963869" cy="333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374,3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0.65483</cdr:x>
      <cdr:y>0.21251</cdr:y>
    </cdr:from>
    <cdr:to>
      <cdr:x>0.73967</cdr:x>
      <cdr:y>0.27154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87775" y="1309274"/>
          <a:ext cx="775777" cy="363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410,9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0.84531</cdr:x>
      <cdr:y>0.10353</cdr:y>
    </cdr:from>
    <cdr:to>
      <cdr:x>0.93194</cdr:x>
      <cdr:y>0.16241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737566" y="629147"/>
          <a:ext cx="792970" cy="3577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389,0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0.11463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xmlns="" id="{6198A4C4-BC04-B5D2-BE7A-A7D2D05118C4}"/>
            </a:ext>
          </a:extLst>
        </cdr:cNvPr>
        <cdr:cNvSpPr/>
      </cdr:nvSpPr>
      <cdr:spPr>
        <a:xfrm xmlns:a="http://schemas.openxmlformats.org/drawingml/2006/main">
          <a:off x="0" y="0"/>
          <a:ext cx="6204732" cy="6551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Социальная сфера = </a:t>
          </a:r>
          <a:r>
            <a: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Bahnschrift Light" panose="020B0502040204020203" pitchFamily="34" charset="0"/>
              <a:cs typeface="Times New Roman" panose="02020603050405020304" pitchFamily="18" charset="0"/>
            </a:rPr>
            <a:t>Образование + Социальная политика + Культура + Физическая культура и спорт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2335213" cy="685960"/>
        </a:xfrm>
        <a:prstGeom xmlns:a="http://schemas.openxmlformats.org/drawingml/2006/main" prst="rect">
          <a:avLst/>
        </a:prstGeom>
        <a:solidFill xmlns:a="http://schemas.openxmlformats.org/drawingml/2006/main">
          <a:srgbClr val="E9EFF0"/>
        </a:solidFill>
        <a:ln xmlns:a="http://schemas.openxmlformats.org/drawingml/2006/main">
          <a:solidFill>
            <a:srgbClr val="16100F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Расходы на </a:t>
          </a:r>
          <a:r>
            <a:rPr lang="ru-RU" sz="1600" b="1" dirty="0" smtClean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2025 </a:t>
          </a:r>
          <a:r>
            <a: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год</a:t>
          </a:r>
          <a:r>
            <a:rPr lang="ru-RU" sz="1600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 всего </a:t>
          </a:r>
          <a:r>
            <a:rPr lang="ru-RU" sz="1600" b="1" dirty="0" smtClean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1 544 655 тыс</a:t>
          </a:r>
          <a:r>
            <a: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rPr>
            <a:t>. руб.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0.69642</cdr:x>
      <cdr:y>0.55158</cdr:y>
    </cdr:from>
    <cdr:to>
      <cdr:x>0.79576</cdr:x>
      <cdr:y>0.633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82425" y="2918727"/>
          <a:ext cx="1081587" cy="430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+2 </a:t>
          </a:r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516</a:t>
          </a:r>
          <a:r>
            <a:rPr lang="en-US" sz="2400" b="1" dirty="0" smtClean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 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Bahnschrift Ligh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0.48064</cdr:x>
      <cdr:y>0.57403</cdr:y>
    </cdr:from>
    <cdr:to>
      <cdr:x>0.58038</cdr:x>
      <cdr:y>0.64272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33098" y="3037499"/>
          <a:ext cx="1085942" cy="3634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+ </a:t>
          </a:r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Bahnschrift Light" panose="020B0502040204020203" pitchFamily="34" charset="0"/>
            </a:rPr>
            <a:t>1 061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Bahnschrift Ligh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0.4966</cdr:x>
      <cdr:y>0.67675</cdr:y>
    </cdr:from>
    <cdr:to>
      <cdr:x>0.56442</cdr:x>
      <cdr:y>0.70481</cdr:y>
    </cdr:to>
    <cdr:sp macro="" textlink="">
      <cdr:nvSpPr>
        <cdr:cNvPr id="4" name="Стрелка: вправо 3"/>
        <cdr:cNvSpPr/>
      </cdr:nvSpPr>
      <cdr:spPr>
        <a:xfrm xmlns:a="http://schemas.openxmlformats.org/drawingml/2006/main" rot="20690613">
          <a:off x="5406865" y="3581050"/>
          <a:ext cx="738406" cy="14848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0.70775</cdr:x>
      <cdr:y>0.67646</cdr:y>
    </cdr:from>
    <cdr:to>
      <cdr:x>0.77558</cdr:x>
      <cdr:y>0.70453</cdr:y>
    </cdr:to>
    <cdr:sp macro="" textlink="">
      <cdr:nvSpPr>
        <cdr:cNvPr id="5" name="Стрелка: вправо 4"/>
        <cdr:cNvSpPr/>
      </cdr:nvSpPr>
      <cdr:spPr>
        <a:xfrm xmlns:a="http://schemas.openxmlformats.org/drawingml/2006/main" rot="20449939">
          <a:off x="7705810" y="3579547"/>
          <a:ext cx="738515" cy="14848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A8B07-5413-4D77-95BF-775BA37A015B}" type="datetime1">
              <a:rPr lang="ru-RU" noProof="0" smtClean="0"/>
              <a:t>19.12.2024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693D0-6325-4399-A1C4-D8AB1037C47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31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1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3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1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1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1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6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2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63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01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51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5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14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19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71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61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8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23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64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55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516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FD237-ABCA-4CB5-B510-150C676172B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93D0-6325-4399-A1C4-D8AB1037C47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9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3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8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0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0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86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06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14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A984553-A6F7-48EB-8856-1E24313FFF56}" type="datetime4">
              <a:rPr lang="ru-RU" noProof="0" smtClean="0">
                <a:latin typeface="+mn-lt"/>
              </a:rPr>
              <a:t>19 декабря 2024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62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2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8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386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47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23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026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67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05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6F26F23-C8C0-4EE8-B5C3-CA20E71F4584}" type="datetime4">
              <a:rPr lang="ru-RU" noProof="0" smtClean="0">
                <a:latin typeface="+mn-lt"/>
              </a:rPr>
              <a:t>19 декабря 2024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34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24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31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12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57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9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1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506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25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2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2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19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2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1A20C08B-3B48-4773-80A1-C458F199FF21}" type="datetime4">
              <a:rPr lang="ru-RU" noProof="0" smtClean="0">
                <a:latin typeface="+mn-lt"/>
              </a:rPr>
              <a:t>19 декабря 2024 г.</a:t>
            </a:fld>
            <a:endParaRPr lang="ru-RU" noProof="0" dirty="0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272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416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11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85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944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95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4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5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8" y="2173680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0278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88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83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662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753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719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971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040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344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668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6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91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04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79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647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0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691464159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089708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0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57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4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58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1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41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0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93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27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9410844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193641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90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84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34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5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22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31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73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08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4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6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97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39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47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2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597601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04458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59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74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90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11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05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25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65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45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84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15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62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91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9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C55B463-854B-4194-9B46-BF41E73CB25D}" type="datetime4">
              <a:rPr lang="ru-RU" noProof="0" smtClean="0">
                <a:latin typeface="+mn-lt"/>
              </a:rPr>
              <a:t>19 декабря 2024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29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21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143363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208771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227689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8112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8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28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59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53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2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1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47D572-75D7-48A9-A900-FC9E28CC8EAF}" type="datetime4">
              <a:rPr lang="ru-RU" noProof="0" smtClean="0">
                <a:latin typeface="+mn-lt"/>
              </a:rPr>
              <a:t>19 декабря 2024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75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5" indent="0">
              <a:buNone/>
              <a:defRPr sz="1200"/>
            </a:lvl2pPr>
            <a:lvl3pPr marL="914333" indent="0">
              <a:buNone/>
              <a:defRPr sz="1001"/>
            </a:lvl3pPr>
            <a:lvl4pPr marL="1371498" indent="0">
              <a:buNone/>
              <a:defRPr sz="901"/>
            </a:lvl4pPr>
            <a:lvl5pPr marL="1828662" indent="0">
              <a:buNone/>
              <a:defRPr sz="901"/>
            </a:lvl5pPr>
            <a:lvl6pPr marL="2285828" indent="0">
              <a:buNone/>
              <a:defRPr sz="901"/>
            </a:lvl6pPr>
            <a:lvl7pPr marL="2742995" indent="0">
              <a:buNone/>
              <a:defRPr sz="901"/>
            </a:lvl7pPr>
            <a:lvl8pPr marL="3200160" indent="0">
              <a:buNone/>
              <a:defRPr sz="901"/>
            </a:lvl8pPr>
            <a:lvl9pPr marL="3657326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49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02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3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5015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2" b="1" i="1" u="none" strike="noStrike" kern="1200" cap="none" spc="-645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75756374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748931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7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0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375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58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585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62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197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557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5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36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28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299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2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67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67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67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67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3F186DF9-219D-4BBD-B401-3014ED801DF3}" type="datetime4">
              <a:rPr lang="ru-RU" noProof="0" smtClean="0">
                <a:latin typeface="+mn-lt"/>
              </a:rPr>
              <a:t>19 декабря 2024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419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723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874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31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2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4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883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9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1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9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597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1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fld id="{55C42BAF-CD1F-4C5E-BB69-89E69EC6C758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73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4" y="2300984"/>
            <a:ext cx="482717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4" y="2799146"/>
            <a:ext cx="4827179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6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984553-A6F7-48EB-8856-1E24313FFF56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xmlns="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5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2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2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26F23-C8C0-4EE8-B5C3-CA20E71F4584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0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507" y="2213783"/>
            <a:ext cx="11103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xmlns="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xmlns="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708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xmlns="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xmlns="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30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xmlns="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xmlns="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30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xmlns="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xmlns="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708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923D7D1-A9CC-C34C-86FF-43B5C8978712}"/>
              </a:ext>
            </a:extLst>
          </p:cNvPr>
          <p:cNvSpPr/>
          <p:nvPr userDrawn="1"/>
        </p:nvSpPr>
        <p:spPr>
          <a:xfrm>
            <a:off x="964338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119FF13-13AB-3448-B24E-58E18B3CE2B6}"/>
              </a:ext>
            </a:extLst>
          </p:cNvPr>
          <p:cNvSpPr/>
          <p:nvPr userDrawn="1"/>
        </p:nvSpPr>
        <p:spPr>
          <a:xfrm>
            <a:off x="3531605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2F8F982-870E-AE44-B0D3-B3313BC48DB7}"/>
              </a:ext>
            </a:extLst>
          </p:cNvPr>
          <p:cNvSpPr/>
          <p:nvPr userDrawn="1"/>
        </p:nvSpPr>
        <p:spPr>
          <a:xfrm>
            <a:off x="6098860" y="388324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549A137-DB5E-9C40-8C0A-ED607212022C}"/>
              </a:ext>
            </a:extLst>
          </p:cNvPr>
          <p:cNvSpPr/>
          <p:nvPr userDrawn="1"/>
        </p:nvSpPr>
        <p:spPr>
          <a:xfrm>
            <a:off x="8666139" y="3892019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55C42BAF-CD1F-4C5E-BB69-89E69EC6C758}" type="datetime4">
              <a:rPr lang="ru-RU" noProof="0" smtClean="0">
                <a:latin typeface="+mn-lt"/>
              </a:rPr>
              <a:t>19 декабря 2024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3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3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3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3" y="464700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1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3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fld id="{1A20C08B-3B48-4773-80A1-C458F199FF21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0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30" y="217366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/>
            </a:solidFill>
            <a:ln w="12700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E0835D9-2ACB-9E1C-1ED5-F525FCD21D73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FF6B1610-97E4-69DE-4B87-F7A31A3B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31">
              <a:extLst>
                <a:ext uri="{FF2B5EF4-FFF2-40B4-BE49-F238E27FC236}">
                  <a16:creationId xmlns:a16="http://schemas.microsoft.com/office/drawing/2014/main" xmlns="" id="{D8E130C4-00CB-C7E9-DC54-5F6E1EE1AD6E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2">
              <a:extLst>
                <a:ext uri="{FF2B5EF4-FFF2-40B4-BE49-F238E27FC236}">
                  <a16:creationId xmlns:a16="http://schemas.microsoft.com/office/drawing/2014/main" xmlns="" id="{70955803-C09E-D3CE-46F9-F873C815E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165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1069" y="234330"/>
            <a:ext cx="4743264" cy="1514019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ctr">
              <a:defRPr sz="6000" b="1" i="0" spc="100" baseline="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pPr rtl="0"/>
            <a:r>
              <a:rPr lang="ru-RU" noProof="0" dirty="0"/>
              <a:t>ПУБЛИЧНЫЕ СЛУШАНИЯ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1" y="4599764"/>
            <a:ext cx="6099247" cy="2258662"/>
            <a:chOff x="0" y="14967"/>
            <a:chExt cx="3550" cy="1315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95" y="14803"/>
              <a:ext cx="1315" cy="1643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120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5117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478" y="1995441"/>
            <a:ext cx="5854479" cy="3401280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3600" b="0" i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 dirty="0"/>
              <a:t>по проекту решения Совета МР «Корткеросский» «О бюджете муниципального района «Корткеросский»</a:t>
            </a:r>
            <a:br>
              <a:rPr lang="ru-RU" noProof="0" dirty="0"/>
            </a:br>
            <a:r>
              <a:rPr lang="ru-RU" noProof="0" dirty="0"/>
              <a:t> на 2024 год и плановый период 2025 и 2026 годов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3110299" y="1748348"/>
            <a:ext cx="474326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зима, снег, небо, дерево">
            <a:extLst>
              <a:ext uri="{FF2B5EF4-FFF2-40B4-BE49-F238E27FC236}">
                <a16:creationId xmlns:a16="http://schemas.microsoft.com/office/drawing/2014/main" xmlns="" id="{BB3E64CF-7ECB-DC02-D460-3B21B2E1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98" y="-110369"/>
            <a:ext cx="5162913" cy="73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78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CD49FA-D0B4-00B2-002A-A39034F7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9682"/>
            <a:ext cx="12192000" cy="9893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3BBC52C-08CF-889E-2B24-54B6928EF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191114"/>
            <a:ext cx="6203576" cy="6096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</a:extLst>
          </p:cNvPr>
          <p:cNvGrpSpPr/>
          <p:nvPr userDrawn="1"/>
        </p:nvGrpSpPr>
        <p:grpSpPr>
          <a:xfrm>
            <a:off x="7001113" y="-9832"/>
            <a:ext cx="5194147" cy="3255993"/>
            <a:chOff x="6337536" y="-11159"/>
            <a:chExt cx="5895095" cy="3695387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585" y="1027"/>
              <a:ext cx="4408996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536" y="1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502" y="-11159"/>
              <a:ext cx="1457753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170" y="1475951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781" y="729316"/>
              <a:ext cx="2943850" cy="294395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1471" y="6504246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60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589" y="6515110"/>
            <a:ext cx="523240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710EA41-D288-A7C0-CD01-0035022BB7DA}"/>
              </a:ext>
            </a:extLst>
          </p:cNvPr>
          <p:cNvGrpSpPr/>
          <p:nvPr userDrawn="1"/>
        </p:nvGrpSpPr>
        <p:grpSpPr>
          <a:xfrm>
            <a:off x="4" y="3592724"/>
            <a:ext cx="2792237" cy="4407704"/>
            <a:chOff x="1" y="3592724"/>
            <a:chExt cx="2792237" cy="4407704"/>
          </a:xfrm>
          <a:effectLst>
            <a:outerShdw blurRad="63500" dist="127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Полилиния 30">
              <a:extLst>
                <a:ext uri="{FF2B5EF4-FFF2-40B4-BE49-F238E27FC236}">
                  <a16:creationId xmlns:a16="http://schemas.microsoft.com/office/drawing/2014/main" xmlns="" id="{C9182A60-DB6C-3609-5752-CF186F11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92724"/>
              <a:ext cx="1622326" cy="2170609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31">
              <a:extLst>
                <a:ext uri="{FF2B5EF4-FFF2-40B4-BE49-F238E27FC236}">
                  <a16:creationId xmlns:a16="http://schemas.microsoft.com/office/drawing/2014/main" xmlns="" id="{9918A6B6-0BDF-B3F2-2099-DF737D9797B5}"/>
                </a:ext>
              </a:extLst>
            </p:cNvPr>
            <p:cNvSpPr>
              <a:spLocks/>
            </p:cNvSpPr>
            <p:nvPr/>
          </p:nvSpPr>
          <p:spPr bwMode="auto">
            <a:xfrm rot="8111468">
              <a:off x="493630" y="5712767"/>
              <a:ext cx="2298608" cy="2287661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32">
              <a:extLst>
                <a:ext uri="{FF2B5EF4-FFF2-40B4-BE49-F238E27FC236}">
                  <a16:creationId xmlns:a16="http://schemas.microsoft.com/office/drawing/2014/main" xmlns="" id="{D720FD2F-02A9-CF60-723E-5BD140D65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545777" y="5233171"/>
              <a:ext cx="2170609" cy="1079053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070C0">
                <a:alpha val="50000"/>
              </a:srgbClr>
            </a:solidFill>
            <a:ln w="12700">
              <a:solidFill>
                <a:schemeClr val="tx1">
                  <a:lumMod val="75000"/>
                  <a:alpha val="3600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146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" y="0"/>
            <a:ext cx="12191999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4" y="304544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6" y="-3"/>
            <a:ext cx="2682239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759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xmlns="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1" y="1939108"/>
            <a:ext cx="10352811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0C55B463-854B-4194-9B46-BF41E73CB25D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355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6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6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FD47D572-75D7-48A9-A900-FC9E28CC8EAF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21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2C1418D-CB06-A77A-E389-1A7BA1B4F118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3" name="Автофигура 24">
              <a:extLst>
                <a:ext uri="{FF2B5EF4-FFF2-40B4-BE49-F238E27FC236}">
                  <a16:creationId xmlns:a16="http://schemas.microsoft.com/office/drawing/2014/main" xmlns="" id="{884936F8-ECD0-4373-D2FE-4C89BB54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" name="Полилиния 7">
              <a:extLst>
                <a:ext uri="{FF2B5EF4-FFF2-40B4-BE49-F238E27FC236}">
                  <a16:creationId xmlns:a16="http://schemas.microsoft.com/office/drawing/2014/main" xmlns="" id="{E600CA69-F5B0-E25F-4F6F-B951DE06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5" name="Полилиния 8">
              <a:extLst>
                <a:ext uri="{FF2B5EF4-FFF2-40B4-BE49-F238E27FC236}">
                  <a16:creationId xmlns:a16="http://schemas.microsoft.com/office/drawing/2014/main" xmlns="" id="{6895EDB0-8248-2D6B-8797-DD887C08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Полилиния 9">
              <a:extLst>
                <a:ext uri="{FF2B5EF4-FFF2-40B4-BE49-F238E27FC236}">
                  <a16:creationId xmlns:a16="http://schemas.microsoft.com/office/drawing/2014/main" xmlns="" id="{CCE1EB9C-63DC-EFFA-3D5C-2639F5E9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10">
              <a:extLst>
                <a:ext uri="{FF2B5EF4-FFF2-40B4-BE49-F238E27FC236}">
                  <a16:creationId xmlns:a16="http://schemas.microsoft.com/office/drawing/2014/main" xmlns="" id="{C68785A0-701F-EB25-2A9E-99026415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6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4"/>
            <a:ext cx="2959226" cy="2959227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4" y="879066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xmlns="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xmlns="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xmlns="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5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xmlns="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4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xmlns="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4" y="498675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xmlns="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6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xmlns="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6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xmlns="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5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xmlns="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5" y="498675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6" name="Рисунок 25">
            <a:extLst>
              <a:ext uri="{FF2B5EF4-FFF2-40B4-BE49-F238E27FC236}">
                <a16:creationId xmlns:a16="http://schemas.microsoft.com/office/drawing/2014/main" xmlns="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xmlns="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4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fld id="{3F186DF9-219D-4BBD-B401-3014ED801DF3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r>
              <a:rPr lang="ru-RU" dirty="0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236EF598-1D3D-5735-BBA8-5AB5B16DE1CF}"/>
              </a:ext>
            </a:extLst>
          </p:cNvPr>
          <p:cNvGrpSpPr/>
          <p:nvPr userDrawn="1"/>
        </p:nvGrpSpPr>
        <p:grpSpPr>
          <a:xfrm>
            <a:off x="6362701" y="0"/>
            <a:ext cx="5829299" cy="3235602"/>
            <a:chOff x="5612972" y="1"/>
            <a:chExt cx="6615961" cy="3672246"/>
          </a:xfrm>
        </p:grpSpPr>
        <p:sp>
          <p:nvSpPr>
            <p:cNvPr id="6" name="Автофигура 24">
              <a:extLst>
                <a:ext uri="{FF2B5EF4-FFF2-40B4-BE49-F238E27FC236}">
                  <a16:creationId xmlns:a16="http://schemas.microsoft.com/office/drawing/2014/main" xmlns="" id="{7A7BE671-D761-7993-1263-22E559B9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C3DBB0D7-085B-0F48-E7CF-9C853FB6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5DD1D7CD-0475-C9CB-267B-5682297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BD4A80-C6DB-C89A-FEA4-941879E0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A811883E-C5FE-A257-9800-EEF5B668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44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42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DDC5DBC-5AC9-4B00-9077-59D782F35A50}" type="datetime4">
              <a:rPr lang="ru-RU" noProof="0" smtClean="0">
                <a:latin typeface="+mn-lt"/>
              </a:rPr>
              <a:t>19 декабря 2024 г.</a:t>
            </a:fld>
            <a:endParaRPr lang="ru-RU" noProof="0">
              <a:latin typeface="+mn-lt"/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42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42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99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8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8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 l="16000" t="-6000" r="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BC4-E45C-423B-A70C-F160CBD545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7A3-BEAF-4DB9-96B9-308754CF3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30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1" indent="-228584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08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90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66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1825625"/>
            <a:ext cx="1038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2" y="365126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3" y="633223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DDC5DBC-5AC9-4B00-9077-59D782F35A50}" type="datetime4">
              <a:rPr lang="ru-RU" smtClean="0">
                <a:solidFill>
                  <a:srgbClr val="000000"/>
                </a:solidFill>
              </a:rPr>
              <a:pPr/>
              <a:t>19 декабря 2024 г.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89" y="6332230"/>
            <a:ext cx="1497331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Годовой обзор</a:t>
            </a:r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1" y="633223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3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2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.xls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950" y="-11868"/>
            <a:ext cx="6528732" cy="2387579"/>
          </a:xfrm>
        </p:spPr>
        <p:txBody>
          <a:bodyPr>
            <a:normAutofit/>
          </a:bodyPr>
          <a:lstStyle/>
          <a:p>
            <a:pPr algn="l"/>
            <a: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БЮДЖЕТ </a:t>
            </a:r>
            <a:b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 ГРАЖДАН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" y="3275632"/>
            <a:ext cx="6284247" cy="338437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ПО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РЕШЕНИЮ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СОВЕТА МУНИЦИПАЛЬНОГО РАЙОНА «КОРТКЕРОССКИЙ»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«О БЮДЖЕТЕ  МУНИЦИПАЛЬНОГО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РАЙОНА «КОРТКЕРОССКИЙ»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НА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DLaM Display" panose="020F0502020204030204" pitchFamily="2" charset="0"/>
                <a:cs typeface="Calibri" panose="020F0502020204030204" pitchFamily="34" charset="0"/>
              </a:rPr>
              <a:t>2025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ГОД И ПЛАНОВЫЙ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ПЕРИОД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2026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И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DLaM Display" panose="020F0502020204030204" pitchFamily="2" charset="0"/>
                <a:cs typeface="Aharoni" panose="020F0502020204030204" pitchFamily="2" charset="-79"/>
              </a:rPr>
              <a:t>2027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Condensed" panose="020B0502040204020203" pitchFamily="34" charset="0"/>
                <a:ea typeface="ADLaM Display" panose="020F0502020204030204" pitchFamily="2" charset="0"/>
                <a:cs typeface="Aharoni" panose="020F0502020204030204" pitchFamily="2" charset="-79"/>
              </a:rPr>
              <a:t>ГОДОВ»</a:t>
            </a:r>
          </a:p>
        </p:txBody>
      </p:sp>
      <p:pic>
        <p:nvPicPr>
          <p:cNvPr id="12" name="Рисунок 11" descr="Изображение выглядит как зима, снег,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3F51711-8295-452B-39EE-05A102104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51" y="-99385"/>
            <a:ext cx="6883884" cy="730302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A742F9D-E787-9BC8-E741-BB45BA643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323" y="2255836"/>
            <a:ext cx="5440095" cy="576064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CC0D57EF-3D28-DA91-135B-8A266061F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49" y="116653"/>
            <a:ext cx="1691291" cy="1472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5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077" y="883861"/>
            <a:ext cx="5460968" cy="1286845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>
                <a:lumMod val="85000"/>
              </a:schemeClr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txBody>
          <a:bodyPr wrap="square" lIns="72000" tIns="180000" rIns="72000" bIns="18000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ИСПОЛНЕНИЕ СОЦИАЛЬНЫХ ОБЯЗАТЕЛЬСТВ, ЗАТРАГИВАЮЩИХ ИНТЕРЕСЫ НАСЕЛЕНИЯ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2355" y="980728"/>
            <a:ext cx="444364" cy="92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prstClr val="black">
                    <a:lumMod val="85000"/>
                    <a:lumOff val="15000"/>
                  </a:prstClr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68981" y="2902699"/>
            <a:ext cx="408059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5039" y="4725157"/>
            <a:ext cx="698996" cy="92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3" dirty="0">
                <a:ln/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4963" y="2496400"/>
            <a:ext cx="5346708" cy="1594622"/>
          </a:xfrm>
          <a:prstGeom prst="rect">
            <a:avLst/>
          </a:prstGeom>
          <a:solidFill>
            <a:srgbClr val="009231"/>
          </a:solidFill>
          <a:ln w="19050">
            <a:solidFill>
              <a:schemeClr val="bg1">
                <a:lumMod val="85000"/>
              </a:schemeClr>
            </a:solidFill>
          </a:ln>
          <a:effectLst>
            <a:glow rad="228600">
              <a:srgbClr val="00A804">
                <a:alpha val="40000"/>
              </a:srgbClr>
            </a:glow>
          </a:effectLst>
        </p:spPr>
        <p:txBody>
          <a:bodyPr wrap="square" tIns="180000" bIns="18000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РЕАЛИЗАЦИЯ  ПРОЕКТОВ В РАМКАХ ПОСТАВЛЕННЫХ ПРЕЗИДЕНТОМ РОССИИ НАЦИОНАЛЬНЫХ ЦЕЛЕЙ РАЗВИТИЯ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87301" y="4558458"/>
            <a:ext cx="5604984" cy="152191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144000" bIns="144000">
            <a:spAutoFit/>
          </a:bodyPr>
          <a:lstStyle/>
          <a:p>
            <a:pPr algn="ctr"/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КОНСОЛИДАЦИЯ БЮДЖЕТНЫХ СРЕДСТВ РАСХОДОВ ДЛЯ РЕАЛИЗАЦИИ ПРИОРИТЕТНЫХ НАПРАВЛЕНИЙ РАСХОДОВ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62D836F5-E41E-4DFB-3D2A-48BFBC63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61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5830F8DC-7F91-338D-CB9E-05AE98971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668" y="44624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871" y="1"/>
            <a:ext cx="6672273" cy="617095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ПРИОРИТЕТЫ ПРИ ФОРМИРОВАНИИ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19703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535431"/>
              </p:ext>
            </p:extLst>
          </p:nvPr>
        </p:nvGraphicFramePr>
        <p:xfrm>
          <a:off x="239348" y="717846"/>
          <a:ext cx="11713301" cy="468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8679868" y="3061173"/>
            <a:ext cx="864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0746" y="6175134"/>
            <a:ext cx="1113723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</a:rPr>
              <a:t>*–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 в соответствии с Решением Совета МО МР «Корткеросский» «О бюджете муниципального образования муниципального района «Корткеросский» на </a:t>
            </a:r>
            <a:r>
              <a:rPr lang="ru-RU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2024 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год и плановый период </a:t>
            </a:r>
            <a:r>
              <a:rPr lang="ru-RU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2025 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и </a:t>
            </a:r>
            <a:r>
              <a:rPr lang="ru-RU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2026 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годов» от 21 декабря </a:t>
            </a:r>
            <a:r>
              <a:rPr lang="ru-RU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2023 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года № </a:t>
            </a:r>
            <a:r>
              <a:rPr lang="en-US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VII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-</a:t>
            </a:r>
            <a:r>
              <a:rPr lang="en-US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20/11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  в редакции  Решения Совета от </a:t>
            </a:r>
            <a:r>
              <a:rPr lang="ru-RU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08 ноября 2024 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№ </a:t>
            </a:r>
            <a:r>
              <a:rPr lang="en-US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VII</a:t>
            </a:r>
            <a:r>
              <a:rPr lang="ru-RU" sz="1050" dirty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-</a:t>
            </a:r>
            <a:r>
              <a:rPr lang="en-US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2</a:t>
            </a:r>
            <a:r>
              <a:rPr lang="ru-RU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7</a:t>
            </a:r>
            <a:r>
              <a:rPr lang="en-US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/1</a:t>
            </a:r>
            <a:r>
              <a:rPr lang="ru-RU" sz="1050" dirty="0" smtClean="0">
                <a:solidFill>
                  <a:prstClr val="black"/>
                </a:solidFill>
                <a:latin typeface="Bahnschrift SemiLight" panose="020B0502040204020203" pitchFamily="34" charset="0"/>
                <a:cs typeface="Times New Roman" pitchFamily="18" charset="0"/>
              </a:rPr>
              <a:t>8 </a:t>
            </a:r>
            <a:endParaRPr lang="ru-RU" sz="1050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744" y="5436205"/>
            <a:ext cx="11202525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tabLst>
                <a:tab pos="85721" algn="l"/>
              </a:tabLst>
            </a:pP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Профицит  бюджета  в полном объеме будет направлен на погашение бюджетных кредитов:</a:t>
            </a:r>
            <a:endParaRPr lang="en-US" sz="1401" dirty="0">
              <a:solidFill>
                <a:prstClr val="black"/>
              </a:solidFill>
              <a:latin typeface="Bahnschrift SemiLight" panose="020B0502040204020203" pitchFamily="34" charset="0"/>
            </a:endParaRPr>
          </a:p>
          <a:p>
            <a:pPr algn="ctr">
              <a:spcBef>
                <a:spcPts val="300"/>
              </a:spcBef>
              <a:tabLst>
                <a:tab pos="85721" algn="l"/>
              </a:tabLst>
            </a:pP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в 20</a:t>
            </a:r>
            <a:r>
              <a:rPr lang="en-US" sz="1401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2</a:t>
            </a:r>
            <a:r>
              <a:rPr lang="ru-RU" sz="1401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5 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г. </a:t>
            </a:r>
            <a:r>
              <a:rPr lang="en-US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 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– </a:t>
            </a:r>
            <a:r>
              <a:rPr lang="ru-RU" sz="1401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12,3 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млн. рублей;           в 20</a:t>
            </a:r>
            <a:r>
              <a:rPr lang="en-US" sz="1401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2</a:t>
            </a:r>
            <a:r>
              <a:rPr lang="ru-RU" sz="1401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6 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г. – </a:t>
            </a:r>
            <a:r>
              <a:rPr lang="ru-RU" sz="1401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2,8 млн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. рублей;           в </a:t>
            </a:r>
            <a:r>
              <a:rPr lang="ru-RU" sz="1401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2027 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г. – </a:t>
            </a:r>
            <a:r>
              <a:rPr lang="ru-RU" sz="1401" dirty="0" smtClean="0">
                <a:solidFill>
                  <a:prstClr val="black"/>
                </a:solidFill>
                <a:latin typeface="Bahnschrift SemiLight" panose="020B0502040204020203" pitchFamily="34" charset="0"/>
              </a:rPr>
              <a:t>2,8 </a:t>
            </a:r>
            <a:r>
              <a:rPr lang="ru-RU" sz="1401" dirty="0">
                <a:solidFill>
                  <a:prstClr val="black"/>
                </a:solidFill>
                <a:latin typeface="Bahnschrift SemiLight" panose="020B0502040204020203" pitchFamily="34" charset="0"/>
              </a:rPr>
              <a:t>млн. рублей.</a:t>
            </a: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6938B1D7-3094-C4CC-C96E-9F8DFA14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9400" y="6637"/>
            <a:ext cx="12158216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EEE1E258-9C80-4B9B-5E3F-2145BCD49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3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800" y="-21437"/>
            <a:ext cx="7289131" cy="593255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ОСНОВНЫЕ  ПАРАМЕТРЫ  БЮДЖЕТА  МУНИЦИПАЛЬНОГО РАЙОНА «КОРТКЕРОССКИЙ» , МЛН. РУБЛЕЙ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8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5661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0411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27959"/>
            <a:ext cx="10887728" cy="655135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СТРУКТУРА ДОХОДОВ БЮДЖЕТА  МУНИЦИПАЛЬНОГО РАЙОНА «КОРТКЕРОССКИЙ» </a:t>
            </a:r>
            <a:b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НА 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2025-2027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ГОДЫ,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56067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12</a:t>
            </a:fld>
            <a:endParaRPr lang="ru-RU" dirty="0"/>
          </a:p>
        </p:txBody>
      </p:sp>
      <p:graphicFrame>
        <p:nvGraphicFramePr>
          <p:cNvPr id="12" name="Диаграмма 4">
            <a:extLst>
              <a:ext uri="{FF2B5EF4-FFF2-40B4-BE49-F238E27FC236}">
                <a16:creationId xmlns:a16="http://schemas.microsoft.com/office/drawing/2014/main" xmlns="" id="{598C88C7-A39E-1A8A-3F77-130F76C33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431404"/>
              </p:ext>
            </p:extLst>
          </p:nvPr>
        </p:nvGraphicFramePr>
        <p:xfrm>
          <a:off x="0" y="943377"/>
          <a:ext cx="5551047" cy="556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11">
            <a:extLst>
              <a:ext uri="{FF2B5EF4-FFF2-40B4-BE49-F238E27FC236}">
                <a16:creationId xmlns:a16="http://schemas.microsoft.com/office/drawing/2014/main" xmlns="" id="{01F51A5E-706A-A6D8-0D4D-27FC27646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120043"/>
              </p:ext>
            </p:extLst>
          </p:nvPr>
        </p:nvGraphicFramePr>
        <p:xfrm>
          <a:off x="3423738" y="154304"/>
          <a:ext cx="8621700" cy="649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4281" y="5062651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2025</a:t>
            </a:r>
            <a:endParaRPr lang="ru-RU" altLang="ru-RU" sz="2000" b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833" y="4469478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2026</a:t>
            </a:r>
            <a:endParaRPr lang="ru-RU" altLang="ru-RU" sz="2000" b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155" y="3962013"/>
            <a:ext cx="790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2027</a:t>
            </a:r>
            <a:endParaRPr lang="ru-RU" altLang="ru-RU" sz="2000" b="1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4304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3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5661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0411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1316" y="285229"/>
            <a:ext cx="7169383" cy="479967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2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УРОВЕНЬ ДОТАЦИОННОСТИ РАЙОННОГО БЮДЖЕТА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56067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19617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87806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54406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4304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Диаграмма 10">
            <a:extLst>
              <a:ext uri="{FF2B5EF4-FFF2-40B4-BE49-F238E27FC236}">
                <a16:creationId xmlns:a16="http://schemas.microsoft.com/office/drawing/2014/main" xmlns="" id="{D3882716-1DD7-0D48-3E8E-4D342D89F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966702"/>
              </p:ext>
            </p:extLst>
          </p:nvPr>
        </p:nvGraphicFramePr>
        <p:xfrm>
          <a:off x="1612541" y="983690"/>
          <a:ext cx="8426451" cy="135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3">
            <a:extLst>
              <a:ext uri="{FF2B5EF4-FFF2-40B4-BE49-F238E27FC236}">
                <a16:creationId xmlns:a16="http://schemas.microsoft.com/office/drawing/2014/main" xmlns="" id="{0A3EEF4E-DC10-DB41-97EB-881A107DE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74853"/>
              </p:ext>
            </p:extLst>
          </p:nvPr>
        </p:nvGraphicFramePr>
        <p:xfrm>
          <a:off x="962563" y="2492788"/>
          <a:ext cx="3593707" cy="334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5">
            <a:extLst>
              <a:ext uri="{FF2B5EF4-FFF2-40B4-BE49-F238E27FC236}">
                <a16:creationId xmlns:a16="http://schemas.microsoft.com/office/drawing/2014/main" xmlns="" id="{56490457-A6A0-4B5E-7384-F4E2ED5E8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913833"/>
              </p:ext>
            </p:extLst>
          </p:nvPr>
        </p:nvGraphicFramePr>
        <p:xfrm>
          <a:off x="7635761" y="2435248"/>
          <a:ext cx="3785841" cy="339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4">
            <a:extLst>
              <a:ext uri="{FF2B5EF4-FFF2-40B4-BE49-F238E27FC236}">
                <a16:creationId xmlns:a16="http://schemas.microsoft.com/office/drawing/2014/main" xmlns="" id="{A8542807-D815-2EC1-96B2-08C0A4244F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085310"/>
              </p:ext>
            </p:extLst>
          </p:nvPr>
        </p:nvGraphicFramePr>
        <p:xfrm>
          <a:off x="4360724" y="2431166"/>
          <a:ext cx="3826147" cy="343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Прямоугольник 8">
            <a:extLst>
              <a:ext uri="{FF2B5EF4-FFF2-40B4-BE49-F238E27FC236}">
                <a16:creationId xmlns:a16="http://schemas.microsoft.com/office/drawing/2014/main" xmlns="" id="{5DDB8220-37A5-EDBE-5145-27B5C0FBB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909" y="6565218"/>
            <a:ext cx="4384179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Первоначальный объем, утвержденный решением о бюджете</a:t>
            </a:r>
            <a:endParaRPr lang="ru-RU" altLang="ru-RU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64823EB1-F0A9-0BDE-0204-584378FD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6395941"/>
            <a:ext cx="1317025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тыс.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0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853904"/>
              </p:ext>
            </p:extLst>
          </p:nvPr>
        </p:nvGraphicFramePr>
        <p:xfrm>
          <a:off x="2383841" y="750634"/>
          <a:ext cx="9144000" cy="616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137409"/>
            <a:ext cx="12192000" cy="9893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87337"/>
            <a:ext cx="6203576" cy="609600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 txBox="1">
            <a:spLocks/>
          </p:cNvSpPr>
          <p:nvPr/>
        </p:nvSpPr>
        <p:spPr>
          <a:xfrm>
            <a:off x="1108717" y="29701"/>
            <a:ext cx="10887728" cy="6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НАЛОГОВЫЕ И НЕНАЛОГОВЕ ДОХОДЫ, МЛН. РУБЛЕЙ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5" y="41967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1"/>
          <p:cNvSpPr txBox="1"/>
          <p:nvPr/>
        </p:nvSpPr>
        <p:spPr>
          <a:xfrm>
            <a:off x="3038644" y="2423619"/>
            <a:ext cx="963869" cy="3330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361,2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601526" y="2226433"/>
            <a:ext cx="775777" cy="3636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383,1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0137514" y="1886207"/>
            <a:ext cx="775777" cy="3636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432,3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mingosim.pnzreg.ru/upload/iblock/efe/ros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068049"/>
            <a:ext cx="2629289" cy="23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-2297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0411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555" y="179170"/>
            <a:ext cx="10887728" cy="655135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СТРУКТУРА НАЛОГОВЫХ И НЕНАЛОГОВЫХ ДОХОДОВ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В 2025 ГОДУ,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56067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19617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87806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54406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4304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62557" y="949017"/>
            <a:ext cx="106645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 структуре налоговых и неналоговых доходов  бюджета муниципального района «Корткеросский» в  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2025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году  наибольший удельный вес приходится на налог на доходы физических лиц – 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80,4% (308,0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млн. рублей), налога на совокупный доход – 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7,5%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28,7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млн. рублей), акцизы – 5,3 % 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(20,3 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млн. рублей), доходы от использования имущества – 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3,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8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% 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14,6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млн. рублей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), государственная пошлина – 1,5% (5,7 </a:t>
            </a:r>
            <a:r>
              <a:rPr lang="ru-RU" sz="1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млн.рублей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itchFamily="18" charset="0"/>
              </a:rPr>
              <a:t>)</a:t>
            </a:r>
            <a:endParaRPr lang="ru-RU" sz="1300" dirty="0">
              <a:solidFill>
                <a:schemeClr val="bg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640356"/>
              </p:ext>
            </p:extLst>
          </p:nvPr>
        </p:nvGraphicFramePr>
        <p:xfrm>
          <a:off x="2090120" y="2098406"/>
          <a:ext cx="8857515" cy="485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БЕЗВОЗМЕЗДНЫЕ ПОСТУПЛЕНИЯ В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2024-2025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ГОДЫ,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61729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Диаграмма 15">
            <a:extLst>
              <a:ext uri="{FF2B5EF4-FFF2-40B4-BE49-F238E27FC236}">
                <a16:creationId xmlns:a16="http://schemas.microsoft.com/office/drawing/2014/main" xmlns="" id="{A365EA8F-D191-4924-EB8F-EE51B97C6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746960"/>
              </p:ext>
            </p:extLst>
          </p:nvPr>
        </p:nvGraphicFramePr>
        <p:xfrm>
          <a:off x="917981" y="738232"/>
          <a:ext cx="11318595" cy="572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-5400000">
            <a:off x="-886311" y="2362117"/>
            <a:ext cx="3332238" cy="14075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16245" y="2788708"/>
            <a:ext cx="1127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alt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56,6 млн.руб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BE6ED-1E17-FF2D-26F4-98536C8EE089}"/>
              </a:ext>
            </a:extLst>
          </p:cNvPr>
          <p:cNvSpPr txBox="1"/>
          <p:nvPr/>
        </p:nvSpPr>
        <p:spPr>
          <a:xfrm>
            <a:off x="3102728" y="6510473"/>
            <a:ext cx="6480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*Первоначальный объем, утвержденный решением о бюджете на </a:t>
            </a:r>
            <a:r>
              <a:rPr lang="ru-RU" altLang="ru-RU" sz="14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2024-2026гг</a:t>
            </a:r>
            <a:endParaRPr lang="ru-RU" altLang="ru-RU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58080" y="6000586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5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556" y="233618"/>
            <a:ext cx="11229445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ИЗМЕНЕНИЯ В НАЛОГОВЫХ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ДОХОДАХ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805" y="6579892"/>
            <a:ext cx="271493" cy="236327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01288"/>
              </p:ext>
            </p:extLst>
          </p:nvPr>
        </p:nvGraphicFramePr>
        <p:xfrm>
          <a:off x="0" y="796607"/>
          <a:ext cx="12192000" cy="777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582"/>
                <a:gridCol w="10174418"/>
              </a:tblGrid>
              <a:tr h="359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Изменение в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2025-2027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987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Налог на доходы физических лиц (</a:t>
                      </a: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НДФЛ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Норматив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отчисления в 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консолидированный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бюджет МО МР «Корткеросский» - 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из 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них:</a:t>
                      </a:r>
                      <a:endParaRPr lang="ru-RU" sz="13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бюджет муниципального </a:t>
                      </a: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района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98%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endParaRPr lang="ru-RU" sz="13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бюджеты сельских 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поселений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238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Согласно Федеральному закону от 12.07.2024г. № 176-ФЗ, установлена прогрессивная шкала ставок НДФЛ по основным доходам физических лиц. Размер ставок зависит от величины и вида полученного налогоплательщиком дохода: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13% - для доходов до 2,4 млн. руб. в год;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 - от 2,4 млн. до 5 млн. руб. в год;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18% - от 5 млн. до 20 млн. руб. в год;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 - от 20 млн. до 50 млн. руб. в год;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22% - свыше 50 млн. руб. в год.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238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отношении некоторых доходов применяется ставка НДФЛ 13% в пределах 5 млн.  руб. и 15% от суммы, превышающей это значение. К ним относятся: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выплаты, связанные с участием в специальной военной 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операции (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выполнением задач в период этой операции);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доходы лиц, работающих в районах Крайнего Севера, приравненных к ним местностях, других местностях (районах) с неблагоприятными (особыми) климатическими или экологическими условиями, в части, которая относится к районным коэффициентам и процентным надбавкам за работу в этих районах.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238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Повышенные ставки применяются не ко всему доходу, а лишь к сумме превышения.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238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Также учтено изменение налогового законодательства по НДФЛ с 01.01.2025 в соответствии с Федеральным законом от 12.07.2024 № 176-ФЗ (увеличение вдвое сумм стандартных налоговых вычетов на детей, на каждого ребенка-инвалида до 18 лет, введение вычета на сдачу нормативов ГТО и прохождение ежегодной диспансеризации).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06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 (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УСН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Норматив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отчисления в бюджет МО МР «Корткеросский» – 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100%, начиная с 2023 года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год пролонгировано понижение налоговых ставок в 1,5 раза: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4%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для объекта налогообложения «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доходы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»;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для объекта налогообложения «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доходы, уменьшенные на величину расходов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2026 - 2027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годы ставка: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6%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для объекта налогообложения «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доходы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»;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для объекта налогообложения «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доходы, уменьшенные на величину расходов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25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Патентная система налогообложения (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Патент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прогнозе на 2025 учтены изменения в части увеличения размеров потенциально возможного к получению ИП годового дохода по некоторым видам предпринимательской деятельности,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отношении которых применяется патентная система налогообложения на территории 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Республики Коми в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соответствии с Законом 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Республики Коми от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31.10.2023 №92-РЗ «О внесении изменений в некоторые законодательные акты 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Республики Коми по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вопросам налогообложения»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1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2025 год запланирована с учетом повышения размеров государственной пошлины, которые вступили в силу с 09.09.2024 (согласно Федерального закона от 08.08.2024 №259-ФЗ).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1" y="7758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657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584" y="230971"/>
            <a:ext cx="11523407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ОСНОВНЫЕ  ХАРАКТЕРИСТИКИ БЮДЖЕТА НА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2024-2026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ГОДЫ,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1081" y="6574230"/>
            <a:ext cx="282432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CFA2B8CB-8C63-BEC8-5ABB-9D81FD459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58" y="847900"/>
            <a:ext cx="3101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4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РАСХОДЫ</a:t>
            </a:r>
            <a:endParaRPr lang="ru-RU" altLang="ru-RU" sz="4800" i="1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A997CEF2-ECED-30B9-15FA-392D63480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982653"/>
              </p:ext>
            </p:extLst>
          </p:nvPr>
        </p:nvGraphicFramePr>
        <p:xfrm>
          <a:off x="7052389" y="1276578"/>
          <a:ext cx="3893115" cy="529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6">
            <a:extLst>
              <a:ext uri="{FF2B5EF4-FFF2-40B4-BE49-F238E27FC236}">
                <a16:creationId xmlns:a16="http://schemas.microsoft.com/office/drawing/2014/main" xmlns="" id="{8CD4A7EC-B7CF-CE16-3271-39F8DAC5D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983573"/>
              </p:ext>
            </p:extLst>
          </p:nvPr>
        </p:nvGraphicFramePr>
        <p:xfrm>
          <a:off x="232300" y="1846640"/>
          <a:ext cx="6931743" cy="473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BE6ED-1E17-FF2D-26F4-98536C8EE089}"/>
              </a:ext>
            </a:extLst>
          </p:cNvPr>
          <p:cNvSpPr txBox="1"/>
          <p:nvPr/>
        </p:nvSpPr>
        <p:spPr>
          <a:xfrm>
            <a:off x="402020" y="6425123"/>
            <a:ext cx="6480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*Первоначальный объем, утвержденный решением о бюджете на </a:t>
            </a:r>
            <a:r>
              <a:rPr lang="ru-RU" alt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2024-2026гг</a:t>
            </a:r>
            <a:endParaRPr lang="ru-RU" alt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2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557" y="233618"/>
            <a:ext cx="11133651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ДИНАМИКА И СТРУКТУРА ПО РАЗДЕЛАМ РАСХОДОВ БЮДЖЕТА НА </a:t>
            </a:r>
            <a:r>
              <a:rPr lang="ru-RU" sz="20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2025 </a:t>
            </a:r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1" y="6461729"/>
            <a:ext cx="400419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19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Диаграмма 25">
            <a:extLst>
              <a:ext uri="{FF2B5EF4-FFF2-40B4-BE49-F238E27FC236}">
                <a16:creationId xmlns:a16="http://schemas.microsoft.com/office/drawing/2014/main" xmlns="" id="{4CF999F7-6887-DF70-7F48-7F1AF6A6A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059227"/>
              </p:ext>
            </p:extLst>
          </p:nvPr>
        </p:nvGraphicFramePr>
        <p:xfrm>
          <a:off x="228920" y="1122371"/>
          <a:ext cx="6943615" cy="602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Диаграмма 23">
            <a:extLst>
              <a:ext uri="{FF2B5EF4-FFF2-40B4-BE49-F238E27FC236}">
                <a16:creationId xmlns:a16="http://schemas.microsoft.com/office/drawing/2014/main" xmlns="" id="{9B95D79F-C689-ED74-6784-8D05BFEEC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336588"/>
              </p:ext>
            </p:extLst>
          </p:nvPr>
        </p:nvGraphicFramePr>
        <p:xfrm>
          <a:off x="5689429" y="835673"/>
          <a:ext cx="6203576" cy="578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l="16000" r="1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11977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F09415B4-F5FA-CEB7-A195-649166A28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592" y="1"/>
            <a:ext cx="12192015" cy="479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4632" y="692696"/>
            <a:ext cx="12192015" cy="601911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en-US" sz="115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Управление финансов представляет брошюру </a:t>
            </a:r>
            <a:r>
              <a:rPr lang="ru-RU" sz="5600" b="1" dirty="0">
                <a:solidFill>
                  <a:srgbClr val="0092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«Бюджет для граждан»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Решению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Совета муниципального района «Корткеросский» «О бюджете  муниципального образования муниципального района «Корткеросский»  на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2025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 и плановый период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2026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2027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годов».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Главные показатели бюджета на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2025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 и плановый период, а также основная информация, отражающая финансовое положение и ожидаемое исполнение муниципальных программ  в предстоящем году, изложены в доступной форме. Понимание основ финансового планирования позволит эффективно управлять не только собственными, но и общественными финансами, реализуя тем самым принципы местного самоуправления.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b="1" dirty="0">
                <a:solidFill>
                  <a:srgbClr val="0092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«Бюджет для граждан»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один из основных проектов, реализуемых в рамках открытости бюджетных данных.  Он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представляет собой упрощённую версию главного финансового документа района, представленную в доступном для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обычных граждан формате, в целях реализации принципа прозрачности (открытости) бюджетной системы Российской Федерации.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Бюджет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муниципального образования муниципального района «Корткеросский» на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2025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 и плановый период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2026-2027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годов сформирован в установленном законодательством порядке.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Ожидается, что в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2025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году расходы составят 1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347,3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млн. рублей, при этом в  бюджет района поступит 1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356,9 млн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рублей, что повлечет за собой профицит  в размере </a:t>
            </a:r>
            <a:r>
              <a:rPr lang="ru-RU" sz="5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9,6 </a:t>
            </a: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млн. рублей, который направляется на погашение муниципального долга.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Главным инструментом повышения эффективности и вовлечения общества в бюджетный процесс остается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инициативное бюджетирование, когда граждане населенных пунктов Корткеросского района  принимают непосредственное участие в отборе приоритетных, социально значимых и экономически выгодных проектов, касающихся вопросов местного значения.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55574" algn="l"/>
                <a:tab pos="628603" algn="l"/>
              </a:tabLst>
            </a:pPr>
            <a:r>
              <a:rPr lang="ru-RU" sz="5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Жители муниципальных образований сельских поселений имеют возможность участия в проекте не только в части распределения бюджетных средств, но и своими силами и средствами, а кроме того могут контролировать процесс реализации проектов, отобранных при их непосредственном участии.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878" y="35481"/>
            <a:ext cx="8400257" cy="405119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sz="240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УВАЖАЕМЫЕ ЖИТЕЛИ КОРТКЕРОССКОГО РАЙОНА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Bahnschrift SemiCondensed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DFF0E8D-7FEF-CEBA-83F4-32EC2EEBA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4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7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6320" y="233618"/>
            <a:ext cx="11155680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ЗАПЛАНИРОВАНО ДОСТИЖЕНИЕ ЦЕЛЕВЫХ ПОКАЗАТЕЛЕЙ ЗАРАБОТНОЙ ПЛАТЫ «УКАЗНЫХ» КАТЕГОРИЙ РАБОТНИКОВ  МУНИЦИПАЛЬНОГО РАЙОНА «КОРТКЕРОССКИЙ» НА  </a:t>
            </a:r>
            <a:r>
              <a:rPr lang="ru-RU" sz="20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2025 </a:t>
            </a:r>
            <a:r>
              <a:rPr lang="ru-RU" sz="20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5793" y="6461729"/>
            <a:ext cx="212816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20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69" y="5093468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3E592E-EDBE-2753-FF3A-DFC3174FFCA3}"/>
              </a:ext>
            </a:extLst>
          </p:cNvPr>
          <p:cNvSpPr txBox="1"/>
          <p:nvPr/>
        </p:nvSpPr>
        <p:spPr>
          <a:xfrm>
            <a:off x="1510944" y="1122383"/>
            <a:ext cx="91701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Работники муниципальных учреждений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культуры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50 724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20000"/>
              </a:lnSpc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в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42 914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–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18,2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или на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7 810 рубля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Педагогические работники учреждений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62 743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 в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55 476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</a:t>
            </a:r>
            <a:r>
              <a:rPr lang="ru-RU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 </a:t>
            </a:r>
            <a:r>
              <a:rPr lang="ru-RU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–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13,1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или на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7 267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общеобразовательных учреждений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62 758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в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55 061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–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14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%,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или на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7 697 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дошкольных образовательных</a:t>
            </a: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учреждений –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49 964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целевой показатель в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44 099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Рост заработной платы к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году –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13,3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или на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5 865 рублей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83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21</a:t>
            </a:fld>
            <a:endParaRPr lang="ru-RU" noProof="0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841834" y="615719"/>
            <a:ext cx="10888453" cy="82715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3175">
                  <a:solidFill>
                    <a:srgbClr val="4F81BD">
                      <a:lumMod val="20000"/>
                      <a:lumOff val="80000"/>
                    </a:srgbClr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Бюджетная обеспеченность налоговыми и неналоговыми доходами на душу населения</a:t>
            </a:r>
            <a:endParaRPr kumimoji="0" lang="ru-RU" sz="2800" b="1" i="0" u="none" strike="noStrike" kern="1200" cap="none" spc="0" normalizeH="0" baseline="0" noProof="0" dirty="0">
              <a:ln w="3175">
                <a:solidFill>
                  <a:srgbClr val="4F81BD">
                    <a:lumMod val="20000"/>
                    <a:lumOff val="80000"/>
                  </a:srgbClr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85812"/>
              </p:ext>
            </p:extLst>
          </p:nvPr>
        </p:nvGraphicFramePr>
        <p:xfrm>
          <a:off x="841834" y="1461388"/>
          <a:ext cx="10898259" cy="4714159"/>
        </p:xfrm>
        <a:graphic>
          <a:graphicData uri="http://schemas.openxmlformats.org/drawingml/2006/table">
            <a:tbl>
              <a:tblPr firstRow="1" firstCol="1" bandRow="1"/>
              <a:tblGrid>
                <a:gridCol w="345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2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5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5175"/>
                <a:gridCol w="1975175"/>
                <a:gridCol w="1975175"/>
              </a:tblGrid>
              <a:tr h="982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4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Численность населения (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тыс.чел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.)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18,2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18,0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17,8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17,7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4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Налоговые и неналоговые доходы ( 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.)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385 158,0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394 400,7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422 552,0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444 301,0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3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Объем собственных доходов в расчете на 1 жителя (рублей в год)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21 162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21 911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23 738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effectLst/>
                          <a:latin typeface="+mn-lt"/>
                          <a:ea typeface="Calibri"/>
                          <a:cs typeface="Biome" panose="020B0503030204020804" pitchFamily="34" charset="0"/>
                        </a:rPr>
                        <a:t>25 101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F81BD">
                            <a:tint val="66000"/>
                            <a:satMod val="160000"/>
                          </a:srgbClr>
                        </a:gs>
                        <a:gs pos="50000">
                          <a:srgbClr val="4F81BD">
                            <a:tint val="44500"/>
                            <a:satMod val="160000"/>
                          </a:srgbClr>
                        </a:gs>
                        <a:gs pos="100000">
                          <a:srgbClr val="4F81BD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26CA6EF7-4CE9-5B4A-A64E-6050589F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2"/>
            <a:ext cx="11630825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62B8C8E7-C621-9B4D-C7F9-02292DAAA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1" y="-8790"/>
            <a:ext cx="724504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05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РЕАЛИЗАЦИЯ ПРОЕКТОВ «НАРОДНЫЙ БЮДЖЕТ»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61729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22</a:t>
            </a:fld>
            <a:endParaRPr lang="ru-RU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5078400-695F-1B0B-B745-E21B6BC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217" y="5625279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859A675E-B8AC-D88F-F9EE-2731A642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273" y="5086740"/>
            <a:ext cx="792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2024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B089DF6-9398-381F-FE8A-71530BDB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9007" y="4560068"/>
            <a:ext cx="790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/>
              <a:t>2025</a:t>
            </a: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799002-F5EA-75C3-AFA3-44B4182251F0}"/>
              </a:ext>
            </a:extLst>
          </p:cNvPr>
          <p:cNvSpPr txBox="1"/>
          <p:nvPr/>
        </p:nvSpPr>
        <p:spPr>
          <a:xfrm>
            <a:off x="962555" y="938772"/>
            <a:ext cx="10454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bg1"/>
                </a:solidFill>
                <a:latin typeface="Bahnschrift SemiLight" panose="020B0502040204020203" pitchFamily="34" charset="0"/>
                <a:cs typeface="Times New Roman" pitchFamily="18" charset="0"/>
              </a:rPr>
              <a:t>В 2025 году из 39 одобренных народных проектов, прошли отбор </a:t>
            </a:r>
            <a:r>
              <a:rPr lang="ru-RU" sz="2000" b="1" dirty="0" smtClean="0">
                <a:solidFill>
                  <a:schemeClr val="bg1"/>
                </a:solidFill>
                <a:latin typeface="Bahnschrift SemiLight" panose="020B0502040204020203" pitchFamily="34" charset="0"/>
                <a:cs typeface="Times New Roman" pitchFamily="18" charset="0"/>
              </a:rPr>
              <a:t>21 </a:t>
            </a:r>
            <a:r>
              <a:rPr lang="ru-RU" sz="2000" dirty="0" smtClean="0">
                <a:solidFill>
                  <a:schemeClr val="bg1"/>
                </a:solidFill>
                <a:latin typeface="Bahnschrift SemiLight" panose="020B0502040204020203" pitchFamily="34" charset="0"/>
                <a:cs typeface="Times New Roman" pitchFamily="18" charset="0"/>
              </a:rPr>
              <a:t>народный проект + пилотные проекты в школе, в </a:t>
            </a:r>
            <a:r>
              <a:rPr lang="ru-RU" sz="2000" dirty="0">
                <a:solidFill>
                  <a:schemeClr val="bg1"/>
                </a:solidFill>
                <a:latin typeface="Bahnschrift SemiLight" panose="020B0502040204020203" pitchFamily="34" charset="0"/>
                <a:cs typeface="Times New Roman" pitchFamily="18" charset="0"/>
              </a:rPr>
              <a:t>т.ч. </a:t>
            </a:r>
            <a:r>
              <a:rPr lang="ru-RU" sz="2000" dirty="0" smtClean="0">
                <a:solidFill>
                  <a:schemeClr val="bg1"/>
                </a:solidFill>
                <a:latin typeface="Bahnschrift SemiLight" panose="020B0502040204020203" pitchFamily="34" charset="0"/>
                <a:cs typeface="Times New Roman" pitchFamily="18" charset="0"/>
              </a:rPr>
              <a:t>10 </a:t>
            </a:r>
            <a:r>
              <a:rPr lang="ru-RU" sz="2000" dirty="0">
                <a:solidFill>
                  <a:schemeClr val="bg1"/>
                </a:solidFill>
                <a:latin typeface="Bahnschrift SemiLight" panose="020B0502040204020203" pitchFamily="34" charset="0"/>
                <a:cs typeface="Times New Roman" pitchFamily="18" charset="0"/>
              </a:rPr>
              <a:t>проектов «Народного бюджета» за счет средств муниципального района и </a:t>
            </a:r>
            <a:r>
              <a:rPr lang="ru-RU" sz="2000" dirty="0" smtClean="0">
                <a:solidFill>
                  <a:schemeClr val="bg1"/>
                </a:solidFill>
                <a:latin typeface="Bahnschrift SemiLight" panose="020B0502040204020203" pitchFamily="34" charset="0"/>
                <a:cs typeface="Times New Roman" pitchFamily="18" charset="0"/>
              </a:rPr>
              <a:t>11 </a:t>
            </a:r>
            <a:r>
              <a:rPr lang="ru-RU" sz="2000" dirty="0">
                <a:solidFill>
                  <a:schemeClr val="bg1"/>
                </a:solidFill>
                <a:latin typeface="Bahnschrift SemiLight" panose="020B0502040204020203" pitchFamily="34" charset="0"/>
                <a:cs typeface="Times New Roman" pitchFamily="18" charset="0"/>
              </a:rPr>
              <a:t>проектов за счет средств сельских поселений</a:t>
            </a:r>
            <a:endParaRPr lang="en-US" sz="2000" dirty="0">
              <a:solidFill>
                <a:schemeClr val="bg1"/>
              </a:solidFill>
              <a:latin typeface="Bahnschrift SemiLight" panose="020B0502040204020203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A119ED6-2CFF-5EF4-3877-A27633A367F7}"/>
              </a:ext>
            </a:extLst>
          </p:cNvPr>
          <p:cNvSpPr/>
          <p:nvPr/>
        </p:nvSpPr>
        <p:spPr>
          <a:xfrm>
            <a:off x="1796827" y="2376347"/>
            <a:ext cx="9552764" cy="2739211"/>
          </a:xfrm>
          <a:prstGeom prst="rect">
            <a:avLst/>
          </a:prstGeom>
          <a:solidFill>
            <a:srgbClr val="F0F4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За счет средств муниципального района «</a:t>
            </a:r>
            <a:r>
              <a:rPr lang="ru-RU" sz="2000" dirty="0" smtClean="0">
                <a:solidFill>
                  <a:schemeClr val="bg1"/>
                </a:solidFill>
                <a:latin typeface="Bahnschrift SemiLight" panose="020B0502040204020203" pitchFamily="34" charset="0"/>
              </a:rPr>
              <a:t>Корткеросский» предусмотрено:</a:t>
            </a:r>
            <a:endParaRPr lang="ru-RU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 algn="ctr" eaLnBrk="1" hangingPunct="1">
              <a:defRPr/>
            </a:pPr>
            <a:endParaRPr lang="en-US" sz="1200" dirty="0" smtClean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в сфере культуры </a:t>
            </a:r>
            <a:r>
              <a:rPr lang="ru-RU" dirty="0">
                <a:solidFill>
                  <a:schemeClr val="bg1"/>
                </a:solidFill>
              </a:rPr>
              <a:t>–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проекта </a:t>
            </a:r>
            <a:r>
              <a:rPr lang="ru-RU" dirty="0">
                <a:solidFill>
                  <a:schemeClr val="bg1"/>
                </a:solidFill>
              </a:rPr>
              <a:t>на сумму </a:t>
            </a:r>
            <a:r>
              <a:rPr lang="ru-RU" b="1" dirty="0" smtClean="0">
                <a:solidFill>
                  <a:schemeClr val="bg1"/>
                </a:solidFill>
              </a:rPr>
              <a:t>324,3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тыс. руб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в сфере доступной среды</a:t>
            </a:r>
            <a:r>
              <a:rPr lang="ru-RU" dirty="0" smtClean="0">
                <a:solidFill>
                  <a:schemeClr val="bg1"/>
                </a:solidFill>
              </a:rPr>
              <a:t>–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 1 проекта </a:t>
            </a:r>
            <a:r>
              <a:rPr lang="ru-RU" dirty="0">
                <a:solidFill>
                  <a:schemeClr val="bg1"/>
                </a:solidFill>
              </a:rPr>
              <a:t>на сумму </a:t>
            </a:r>
            <a:r>
              <a:rPr lang="ru-RU" b="1" dirty="0" smtClean="0">
                <a:solidFill>
                  <a:schemeClr val="bg1"/>
                </a:solidFill>
              </a:rPr>
              <a:t>167,0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тыс. руб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сфере образования –  </a:t>
            </a:r>
            <a:r>
              <a:rPr lang="ru-RU" dirty="0" smtClean="0">
                <a:solidFill>
                  <a:schemeClr val="bg1"/>
                </a:solidFill>
              </a:rPr>
              <a:t>2 проекта + пилотные проекты в школе </a:t>
            </a:r>
            <a:r>
              <a:rPr lang="ru-RU" dirty="0">
                <a:solidFill>
                  <a:schemeClr val="bg1"/>
                </a:solidFill>
              </a:rPr>
              <a:t>на сумму </a:t>
            </a:r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443,3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тыс. руб.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 в сфере дорожной деятельности –  </a:t>
            </a:r>
            <a:r>
              <a:rPr lang="ru-RU" dirty="0" smtClean="0">
                <a:solidFill>
                  <a:schemeClr val="bg1"/>
                </a:solidFill>
              </a:rPr>
              <a:t>3 </a:t>
            </a:r>
            <a:r>
              <a:rPr lang="ru-RU" dirty="0">
                <a:solidFill>
                  <a:schemeClr val="bg1"/>
                </a:solidFill>
              </a:rPr>
              <a:t>проекта на сумму </a:t>
            </a:r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723,0</a:t>
            </a:r>
            <a:r>
              <a:rPr lang="ru-R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тыс. руб.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 в сфере малого и среднего предпринимательства –  </a:t>
            </a:r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>
                <a:solidFill>
                  <a:schemeClr val="bg1"/>
                </a:solidFill>
              </a:rPr>
              <a:t>проект на сумму </a:t>
            </a:r>
            <a:r>
              <a:rPr lang="ru-RU" b="1" dirty="0" smtClean="0">
                <a:solidFill>
                  <a:schemeClr val="bg1"/>
                </a:solidFill>
              </a:rPr>
              <a:t>550,0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тыс. руб.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в сфере торговли – 1 проект на сумму  </a:t>
            </a:r>
            <a:r>
              <a:rPr lang="ru-RU" b="1" dirty="0" smtClean="0">
                <a:solidFill>
                  <a:schemeClr val="bg1"/>
                </a:solidFill>
              </a:rPr>
              <a:t>364,3</a:t>
            </a:r>
            <a:r>
              <a:rPr lang="ru-RU" dirty="0" smtClean="0">
                <a:solidFill>
                  <a:schemeClr val="bg1"/>
                </a:solidFill>
              </a:rPr>
              <a:t> тыс.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руб.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chemeClr val="bg1"/>
                </a:solidFill>
              </a:rPr>
              <a:t>Всего</a:t>
            </a:r>
            <a:r>
              <a:rPr lang="ru-RU" dirty="0" smtClean="0">
                <a:solidFill>
                  <a:schemeClr val="bg1"/>
                </a:solidFill>
              </a:rPr>
              <a:t> запланировано в проекте бюджета местных средств на </a:t>
            </a:r>
            <a:r>
              <a:rPr lang="ru-RU" dirty="0">
                <a:solidFill>
                  <a:schemeClr val="bg1"/>
                </a:solidFill>
              </a:rPr>
              <a:t>сумму </a:t>
            </a:r>
            <a:r>
              <a:rPr lang="ru-RU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2 571,9</a:t>
            </a:r>
            <a:r>
              <a:rPr lang="ru-R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тыс. руб.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4E8D6F-FDED-7258-B84C-A85EC44C3B4B}"/>
              </a:ext>
            </a:extLst>
          </p:cNvPr>
          <p:cNvSpPr txBox="1"/>
          <p:nvPr/>
        </p:nvSpPr>
        <p:spPr>
          <a:xfrm>
            <a:off x="4561604" y="5625279"/>
            <a:ext cx="3458271" cy="1110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Объем Дорожного фонда МР «Корткеросский»</a:t>
            </a:r>
            <a:b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32 473,9 тыс</a:t>
            </a:r>
            <a:r>
              <a:rPr lang="ru-RU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. рублей</a:t>
            </a:r>
          </a:p>
        </p:txBody>
      </p:sp>
      <p:pic>
        <p:nvPicPr>
          <p:cNvPr id="17" name="Рисунок 16" descr="Изображение выглядит как колесо, Масштабная модель, транспортное средство, машина">
            <a:extLst>
              <a:ext uri="{FF2B5EF4-FFF2-40B4-BE49-F238E27FC236}">
                <a16:creationId xmlns:a16="http://schemas.microsoft.com/office/drawing/2014/main" xmlns="" id="{3670DD5A-C893-9537-009F-4D4D6C0C2E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19" y="5198556"/>
            <a:ext cx="2258924" cy="153765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7B12EF15-B162-0D70-6A22-237D9A493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2611" y="2734353"/>
            <a:ext cx="3073550" cy="16883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5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23</a:t>
            </a:fld>
            <a:endParaRPr lang="ru-RU" noProof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 txBox="1">
            <a:spLocks/>
          </p:cNvSpPr>
          <p:nvPr/>
        </p:nvSpPr>
        <p:spPr>
          <a:xfrm>
            <a:off x="1060132" y="233618"/>
            <a:ext cx="10887728" cy="6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БЮДЖЕТНЫЕ ИНВЕСТИЦИИ (СТРОИТЕЛЬСТВО, РЕКОНСТРУКЦИЯ), ТЫС. РУБЛЕЙ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7" name="Таблица 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85393"/>
              </p:ext>
            </p:extLst>
          </p:nvPr>
        </p:nvGraphicFramePr>
        <p:xfrm>
          <a:off x="283212" y="1061746"/>
          <a:ext cx="11427101" cy="256032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913876">
                  <a:extLst>
                    <a:ext uri="{9D8B030D-6E8A-4147-A177-3AD203B41FA5}"/>
                  </a:extLst>
                </a:gridCol>
                <a:gridCol w="1569409">
                  <a:extLst>
                    <a:ext uri="{9D8B030D-6E8A-4147-A177-3AD203B41FA5}"/>
                  </a:extLst>
                </a:gridCol>
                <a:gridCol w="1503425">
                  <a:extLst>
                    <a:ext uri="{9D8B030D-6E8A-4147-A177-3AD203B41FA5}"/>
                  </a:extLst>
                </a:gridCol>
                <a:gridCol w="1440391">
                  <a:extLst>
                    <a:ext uri="{9D8B030D-6E8A-4147-A177-3AD203B41FA5}"/>
                  </a:extLst>
                </a:gridCol>
              </a:tblGrid>
              <a:tr h="34399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2027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/>
                </a:extLst>
              </a:tr>
              <a:tr h="34399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ВСЕГО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17 611,9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17 381,9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17 381,9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/>
                </a:extLst>
              </a:tr>
              <a:tr h="5939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800" i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bg1"/>
                          </a:solidFill>
                        </a:rPr>
                        <a:t>10 011,9</a:t>
                      </a:r>
                      <a:endParaRPr lang="ru-RU" sz="1800" i="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bg1"/>
                          </a:solidFill>
                        </a:rPr>
                        <a:t>10 011,9</a:t>
                      </a:r>
                      <a:endParaRPr lang="ru-RU" sz="1800" i="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bg1"/>
                          </a:solidFill>
                        </a:rPr>
                        <a:t>10 011,9</a:t>
                      </a:r>
                      <a:endParaRPr lang="ru-RU" sz="1800" i="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extLst>
                  <a:ext uri="{0D108BD9-81ED-4DB2-BD59-A6C34878D82A}"/>
                </a:extLst>
              </a:tr>
              <a:tr h="593978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solidFill>
                            <a:schemeClr val="bg1"/>
                          </a:solidFill>
                        </a:rPr>
                        <a:t>Приобретение жилых и нежилых помещений в муниципальную собственность, в </a:t>
                      </a:r>
                      <a:r>
                        <a:rPr lang="ru-RU" sz="1800" i="0" dirty="0" err="1" smtClean="0">
                          <a:solidFill>
                            <a:schemeClr val="bg1"/>
                          </a:solidFill>
                        </a:rPr>
                        <a:t>т.ч</a:t>
                      </a:r>
                      <a:r>
                        <a:rPr lang="ru-RU" sz="1800" i="0" dirty="0" smtClean="0">
                          <a:solidFill>
                            <a:schemeClr val="bg1"/>
                          </a:solidFill>
                        </a:rPr>
                        <a:t>. расширение специализированного жилого фонда  в виде маневренного жилищного фонда</a:t>
                      </a:r>
                      <a:endParaRPr lang="ru-RU" sz="1800" i="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04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 4">
            <a:extLst>
              <a:ext uri="{FF2B5EF4-FFF2-40B4-BE49-F238E27FC236}">
                <a16:creationId xmlns:a16="http://schemas.microsoft.com/office/drawing/2014/main" xmlns="" id="{B6A4A06E-DD8F-5AF8-D8D4-2AEE1069D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407292"/>
              </p:ext>
            </p:extLst>
          </p:nvPr>
        </p:nvGraphicFramePr>
        <p:xfrm>
          <a:off x="160021" y="1739207"/>
          <a:ext cx="11871962" cy="4761773"/>
        </p:xfrm>
        <a:graphic>
          <a:graphicData uri="http://schemas.openxmlformats.org/drawingml/2006/table">
            <a:tbl>
              <a:tblPr firstCol="1" lastCol="1" bandCol="1">
                <a:tableStyleId>{0505E3EF-67EA-436B-97B2-0124C06EBD24}</a:tableStyleId>
              </a:tblPr>
              <a:tblGrid>
                <a:gridCol w="5768831">
                  <a:extLst>
                    <a:ext uri="{9D8B030D-6E8A-4147-A177-3AD203B41FA5}">
                      <a16:colId xmlns:a16="http://schemas.microsoft.com/office/drawing/2014/main" xmlns="" val="1689330750"/>
                    </a:ext>
                  </a:extLst>
                </a:gridCol>
                <a:gridCol w="1759975">
                  <a:extLst>
                    <a:ext uri="{9D8B030D-6E8A-4147-A177-3AD203B41FA5}">
                      <a16:colId xmlns:a16="http://schemas.microsoft.com/office/drawing/2014/main" xmlns="" val="2660631934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xmlns="" val="3909717689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xmlns="" val="1603189107"/>
                    </a:ext>
                  </a:extLst>
                </a:gridCol>
                <a:gridCol w="1462304">
                  <a:extLst>
                    <a:ext uri="{9D8B030D-6E8A-4147-A177-3AD203B41FA5}">
                      <a16:colId xmlns:a16="http://schemas.microsoft.com/office/drawing/2014/main" xmlns="" val="2755691855"/>
                    </a:ext>
                  </a:extLst>
                </a:gridCol>
              </a:tblGrid>
              <a:tr h="4337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НАИМЕНОВАНИЕ МУНИЦИПАЛЬНОЙ ПРОГРАММЫ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Сумма, тыс. руб.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992871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год*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</a:t>
                      </a:r>
                      <a:r>
                        <a:rPr lang="ru-RU" sz="1400" b="1" i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5939" marR="5939" marT="5938" marB="0" anchor="ctr"/>
                </a:tc>
                <a:extLst>
                  <a:ext uri="{0D108BD9-81ED-4DB2-BD59-A6C34878D82A}">
                    <a16:rowId xmlns:a16="http://schemas.microsoft.com/office/drawing/2014/main" xmlns="" val="1370810546"/>
                  </a:ext>
                </a:extLst>
              </a:tr>
              <a:tr h="295488">
                <a:tc>
                  <a:txBody>
                    <a:bodyPr/>
                    <a:lstStyle/>
                    <a:p>
                      <a:pPr marL="85725" indent="0" algn="l" defTabSz="896938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«Безопасность жизнедеятельности населения»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9" marR="5939" marT="59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43930"/>
                  </a:ext>
                </a:extLst>
              </a:tr>
              <a:tr h="264921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экономики»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924113307"/>
                  </a:ext>
                </a:extLst>
              </a:tr>
              <a:tr h="505386">
                <a:tc>
                  <a:txBody>
                    <a:bodyPr/>
                    <a:lstStyle/>
                    <a:p>
                      <a:pPr marL="85725" indent="0" algn="l" defTabSz="896938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транспортной системы муниципального района «Корткеросский»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43 011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45 854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44 940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51 842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072451"/>
                  </a:ext>
                </a:extLst>
              </a:tr>
              <a:tr h="505386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жилищно-коммунального хозяйства муниципального района «Корткеросский»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38 41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13 271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13 364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13 342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2291211941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образования»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735 807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904 356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911 127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940 849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3833560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культуры и туризма»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200 370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193 948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197 241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199 491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3764458138"/>
                  </a:ext>
                </a:extLst>
              </a:tr>
              <a:tr h="505386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физической культуры и спорта в Корткеросском районе» 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58 896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75 321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74 970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78 171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839751"/>
                  </a:ext>
                </a:extLst>
              </a:tr>
              <a:tr h="252693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«Развитие системы муниципального управления»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29 539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25 035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8 997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10 724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1760208656"/>
                  </a:ext>
                </a:extLst>
              </a:tr>
              <a:tr h="758081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«Профилактика правонарушений и обеспечение общественной безопасности на территории муниципального района «Корткеросский» Республики Коми»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4243071"/>
                  </a:ext>
                </a:extLst>
              </a:tr>
              <a:tr h="430518">
                <a:tc>
                  <a:txBody>
                    <a:bodyPr/>
                    <a:lstStyle/>
                    <a:p>
                      <a:pPr marL="85725" indent="0" algn="l" rtl="0" fontAlgn="b"/>
                      <a:r>
                        <a:rPr lang="ru-RU" sz="1600" b="0" u="none" strike="noStrike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ВСЕГО ПРОГРАММНОЕ ОБЕСПЕЧЕНИЕ</a:t>
                      </a:r>
                      <a:endParaRPr lang="ru-RU" sz="1600" b="0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1 108 718</a:t>
                      </a:r>
                      <a:endParaRPr lang="ru-RU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9" marR="5939" marT="5938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1 260 129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1 250 639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1 294 419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/>
                </a:tc>
                <a:extLst>
                  <a:ext uri="{0D108BD9-81ED-4DB2-BD59-A6C34878D82A}">
                    <a16:rowId xmlns:a16="http://schemas.microsoft.com/office/drawing/2014/main" xmlns="" val="415808797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РАСХОДЫ В РАЗРЕЗЕ МУНИЦИПАЛЬНЫХ ПРОГРАММ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13" y="6711625"/>
            <a:ext cx="308611" cy="146376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24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Диаграмма 5">
            <a:extLst>
              <a:ext uri="{FF2B5EF4-FFF2-40B4-BE49-F238E27FC236}">
                <a16:creationId xmlns:a16="http://schemas.microsoft.com/office/drawing/2014/main" xmlns="" id="{6D67F81C-2188-2C5C-41AD-2708AAF8B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334558"/>
              </p:ext>
            </p:extLst>
          </p:nvPr>
        </p:nvGraphicFramePr>
        <p:xfrm>
          <a:off x="1206697" y="927450"/>
          <a:ext cx="2706683" cy="68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DA4BFA5-B060-0B49-E081-12450AFFC17D}"/>
              </a:ext>
            </a:extLst>
          </p:cNvPr>
          <p:cNvSpPr/>
          <p:nvPr/>
        </p:nvSpPr>
        <p:spPr>
          <a:xfrm>
            <a:off x="5645339" y="964154"/>
            <a:ext cx="1712912" cy="616576"/>
          </a:xfrm>
          <a:prstGeom prst="roundRect">
            <a:avLst>
              <a:gd name="adj" fmla="val 0"/>
            </a:avLst>
          </a:prstGeom>
          <a:solidFill>
            <a:srgbClr val="EEF6F8"/>
          </a:solidFill>
          <a:ln>
            <a:solidFill>
              <a:srgbClr val="16100F"/>
            </a:solidFill>
          </a:ln>
          <a:effectLst>
            <a:glow rad="12700">
              <a:schemeClr val="accent1">
                <a:alpha val="39000"/>
              </a:schemeClr>
            </a:glow>
            <a:outerShdw blurRad="50800" dist="12700" dir="5400000" algn="ctr" rotWithShape="0">
              <a:srgbClr val="000000">
                <a:alpha val="43137"/>
              </a:srgbClr>
            </a:outerShdw>
            <a:reflection stA="47000" endPos="2000" dist="508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Программные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расходы</a:t>
            </a: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82% </a:t>
            </a:r>
            <a:endParaRPr lang="ru-RU" sz="1600" b="1" dirty="0">
              <a:solidFill>
                <a:schemeClr val="bg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2E13853B-CA5D-0172-C6D2-D3A20D32CE09}"/>
              </a:ext>
            </a:extLst>
          </p:cNvPr>
          <p:cNvSpPr/>
          <p:nvPr/>
        </p:nvSpPr>
        <p:spPr>
          <a:xfrm>
            <a:off x="9090211" y="961465"/>
            <a:ext cx="1712912" cy="619266"/>
          </a:xfrm>
          <a:prstGeom prst="roundRect">
            <a:avLst>
              <a:gd name="adj" fmla="val 0"/>
            </a:avLst>
          </a:prstGeom>
          <a:solidFill>
            <a:srgbClr val="CFDDE0"/>
          </a:solidFill>
          <a:ln>
            <a:solidFill>
              <a:srgbClr val="16100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ctr" hangingPunct="1">
              <a:defRPr/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Непрограммные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расходы - 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</a:t>
            </a:r>
            <a:r>
              <a:rPr lang="ru-RU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%</a:t>
            </a:r>
            <a:endParaRPr lang="ru-RU" sz="1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Равно 8">
            <a:extLst>
              <a:ext uri="{FF2B5EF4-FFF2-40B4-BE49-F238E27FC236}">
                <a16:creationId xmlns:a16="http://schemas.microsoft.com/office/drawing/2014/main" xmlns="" id="{43500E61-D2F9-855B-2CDE-D94CF825D4E3}"/>
              </a:ext>
            </a:extLst>
          </p:cNvPr>
          <p:cNvSpPr/>
          <p:nvPr/>
        </p:nvSpPr>
        <p:spPr>
          <a:xfrm>
            <a:off x="4480203" y="1068554"/>
            <a:ext cx="584200" cy="408980"/>
          </a:xfrm>
          <a:prstGeom prst="mathEqual">
            <a:avLst/>
          </a:prstGeom>
          <a:ln>
            <a:solidFill>
              <a:srgbClr val="1610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xmlns="" id="{7F91B8F5-0ACB-9244-B95B-347626C6A787}"/>
              </a:ext>
            </a:extLst>
          </p:cNvPr>
          <p:cNvSpPr/>
          <p:nvPr/>
        </p:nvSpPr>
        <p:spPr>
          <a:xfrm>
            <a:off x="7939199" y="997054"/>
            <a:ext cx="471487" cy="510799"/>
          </a:xfrm>
          <a:prstGeom prst="mathPlus">
            <a:avLst/>
          </a:prstGeom>
          <a:ln>
            <a:solidFill>
              <a:srgbClr val="16100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6BE6ED-1E17-FF2D-26F4-98536C8EE089}"/>
              </a:ext>
            </a:extLst>
          </p:cNvPr>
          <p:cNvSpPr txBox="1"/>
          <p:nvPr/>
        </p:nvSpPr>
        <p:spPr>
          <a:xfrm>
            <a:off x="5467207" y="6500985"/>
            <a:ext cx="6480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*Первоначальный объем, утвержденный решением о бюджете на </a:t>
            </a:r>
            <a:r>
              <a:rPr lang="ru-RU" altLang="ru-RU" sz="1400" dirty="0" smtClean="0">
                <a:solidFill>
                  <a:schemeClr val="bg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2024-2026гг</a:t>
            </a:r>
            <a:endParaRPr lang="ru-RU" altLang="ru-RU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27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01_МП_«БЕЗОПАСНОСТЬ ЖИЗНЕДЕЯТЕЛЬНОСТИ НАСЕЛЕНИЯ»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1" y="6461729"/>
            <a:ext cx="32176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25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FCAFC9-182C-9951-DC6D-B8A28F83C34C}"/>
              </a:ext>
            </a:extLst>
          </p:cNvPr>
          <p:cNvSpPr txBox="1"/>
          <p:nvPr/>
        </p:nvSpPr>
        <p:spPr>
          <a:xfrm>
            <a:off x="715424" y="1406701"/>
            <a:ext cx="10807991" cy="707886"/>
          </a:xfrm>
          <a:prstGeom prst="rect">
            <a:avLst/>
          </a:prstGeom>
          <a:solidFill>
            <a:srgbClr val="EFEFFF"/>
          </a:solidFill>
          <a:ln>
            <a:solidFill>
              <a:srgbClr val="CCCCFF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Цель муниципальной программы</a:t>
            </a:r>
            <a:r>
              <a:rPr lang="ru-RU" sz="2000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2000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повышение безопасности жизнедеятельности населения муниципального района «Корткеросский»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D8BF28C1-076C-DB84-BECB-EB24E6F2A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6632"/>
              </p:ext>
            </p:extLst>
          </p:nvPr>
        </p:nvGraphicFramePr>
        <p:xfrm>
          <a:off x="715418" y="2399071"/>
          <a:ext cx="8871036" cy="35282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0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3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2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1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6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подпрограмм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2025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 </a:t>
                      </a:r>
                    </a:p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тыс. руб.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2026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 тыс. руб.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2027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 тыс. руб.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568">
                <a:tc>
                  <a:txBody>
                    <a:bodyPr/>
                    <a:lstStyle/>
                    <a:p>
                      <a:pPr marL="85725" indent="0" algn="l" defTabSz="898525" rtl="0" fontAlgn="ctr">
                        <a:tabLst>
                          <a:tab pos="4217988" algn="l"/>
                        </a:tabLs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Защита населения и территорий муниципального образования МР «Корткеросский» от чрезвычайных ситуаций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2631"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мероприятий гражданской обороны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400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" name="Рисунок 11" descr="Изображение выглядит как Графика, графическая вставка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A46F44E2-FE9A-FBA6-434C-A0B47A3C3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4" y="2536724"/>
            <a:ext cx="2326029" cy="3775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3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02_МП_«РАЗВИТИЕ ЭКОНОМИКИ»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4" y="6461729"/>
            <a:ext cx="252935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26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446E50F-9263-9E7A-7842-8245A92FC0A6}"/>
              </a:ext>
            </a:extLst>
          </p:cNvPr>
          <p:cNvSpPr/>
          <p:nvPr/>
        </p:nvSpPr>
        <p:spPr>
          <a:xfrm>
            <a:off x="324472" y="1149317"/>
            <a:ext cx="11543071" cy="660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Цель муниципальной программы 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обеспечение  стабильной экономики с привлекательным инвестиционным климатом.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B5C03A0-C99F-492D-EFA6-50F097627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40374"/>
              </p:ext>
            </p:extLst>
          </p:nvPr>
        </p:nvGraphicFramePr>
        <p:xfrm>
          <a:off x="324472" y="1977533"/>
          <a:ext cx="11543072" cy="26698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8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4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6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3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0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Наименование подпрограмм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2025 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год,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2026 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год,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2027 </a:t>
                      </a:r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год,</a:t>
                      </a:r>
                    </a:p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5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Малое и среднее предпринимательство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570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00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Развитие сельского хозяйства и регулирования рынков сельскохозяйственной продукции, сырья и продовольствия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</a:rPr>
                        <a:t>934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</a:rPr>
                        <a:t>0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BE32EE-941E-F443-F3FD-A46DE13BDB7C}"/>
              </a:ext>
            </a:extLst>
          </p:cNvPr>
          <p:cNvSpPr/>
          <p:nvPr/>
        </p:nvSpPr>
        <p:spPr>
          <a:xfrm>
            <a:off x="324472" y="5071004"/>
            <a:ext cx="11543071" cy="1273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В целях реализации Муниципальной программы планируется осуществить реализацию народных проектов на </a:t>
            </a:r>
            <a:r>
              <a:rPr lang="ru-RU" alt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202</a:t>
            </a:r>
            <a:r>
              <a:rPr lang="ru-RU" alt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5</a:t>
            </a:r>
            <a:r>
              <a:rPr lang="ru-RU" alt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год в сфере агропромышленного комплекса и в сфере малого и среднего предпринимательства, прошедших отбор в рамках проекта «Народный бюджет».</a:t>
            </a:r>
            <a:endParaRPr lang="ru-RU" altLang="ru-RU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4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DA2CB1E7-6FC7-6A6A-C4D6-0A0DDDB8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6700"/>
            <a:ext cx="121920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03_МП_«РАЗВИТИЕ ТРАНСПОРТНОЙ СИСТЕМЫ»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6" y="6461717"/>
            <a:ext cx="243103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27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288E97-B6FD-4D5D-8E3E-F5FCD0ECE4AF}"/>
              </a:ext>
            </a:extLst>
          </p:cNvPr>
          <p:cNvSpPr/>
          <p:nvPr/>
        </p:nvSpPr>
        <p:spPr>
          <a:xfrm>
            <a:off x="281575" y="1149327"/>
            <a:ext cx="11543071" cy="628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b="1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 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- инфраструктурная обеспеченность территории.</a:t>
            </a:r>
            <a:endParaRPr lang="ru-RU" i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C37EB8C-D666-1D62-8D9B-584D19304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12879"/>
              </p:ext>
            </p:extLst>
          </p:nvPr>
        </p:nvGraphicFramePr>
        <p:xfrm>
          <a:off x="281572" y="1941322"/>
          <a:ext cx="6483024" cy="43764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8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2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226">
                <a:tc>
                  <a:txBody>
                    <a:bodyPr/>
                    <a:lstStyle/>
                    <a:p>
                      <a:pPr marL="85725" indent="0"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Основные направления расходов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7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Содержание и ремонт автомобильных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дорог общего пользования местного 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33 209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33 865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40 845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0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осуществления перевозок пассажиров и багажа автомобильным транспортом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11 595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10 025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9 947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7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и устройство наплавных мостов, катеров, паромных переправ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150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17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системы организации движения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транспортных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стредств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пешеходов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900</a:t>
                      </a:r>
                    </a:p>
                  </a:txBody>
                  <a:tcPr marL="9527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85731" marR="9527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45 854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44 940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51 842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xmlns="" id="{5721DA5D-8471-E1FC-6285-7E107AD1B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137" y="1861529"/>
            <a:ext cx="482031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Ежегодно в целях софинансирования привлекается субсидия из республиканского бюджета Республики Коми на содержание автомобильных дорог общего пользования местного значения на </a:t>
            </a:r>
            <a:r>
              <a:rPr lang="ru-RU" altLang="ru-RU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2025-2027</a:t>
            </a:r>
            <a:r>
              <a:rPr lang="ru-RU" altLang="ru-RU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годы по </a:t>
            </a:r>
            <a:r>
              <a:rPr lang="ru-RU" altLang="ru-RU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14 072,3 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тыс. рублей.</a:t>
            </a:r>
          </a:p>
          <a:p>
            <a:pPr algn="just"/>
            <a:endParaRPr lang="ru-RU" altLang="ru-RU" sz="1600" dirty="0">
              <a:solidFill>
                <a:srgbClr val="000000">
                  <a:lumMod val="85000"/>
                  <a:lumOff val="15000"/>
                </a:srgbClr>
              </a:solidFill>
              <a:latin typeface="Franklin Gothic Book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Планируется осуществить реализацию народных проектов в сфере дорожной деятельности, прошедших отбор в рамках проекта «Народный бюджет» </a:t>
            </a:r>
            <a:r>
              <a:rPr lang="ru-RU" altLang="ru-RU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за 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счет средств дорожного фонда </a:t>
            </a:r>
            <a:r>
              <a:rPr lang="ru-RU" altLang="ru-RU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муниципального района «</a:t>
            </a:r>
            <a:r>
              <a:rPr lang="ru-RU" altLang="ru-RU" sz="16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Корткеросский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» </a:t>
            </a:r>
            <a:r>
              <a:rPr lang="ru-RU" altLang="ru-RU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2025 год в сумме 1 421,0 тыс. рублей, на 2026-2027</a:t>
            </a:r>
            <a:r>
              <a:rPr lang="ru-RU" altLang="ru-RU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года 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по  </a:t>
            </a:r>
            <a:r>
              <a:rPr lang="ru-RU" alt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3 000,0</a:t>
            </a:r>
            <a:r>
              <a:rPr lang="ru-RU" alt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 тыс. </a:t>
            </a:r>
            <a:r>
              <a:rPr lang="ru-RU" altLang="ru-RU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Franklin Gothic Book"/>
                <a:cs typeface="Times New Roman" panose="02020603050405020304" pitchFamily="18" charset="0"/>
              </a:rPr>
              <a:t>рублей ежегодно.</a:t>
            </a:r>
            <a:endParaRPr lang="ru-RU" altLang="ru-RU" sz="1600" dirty="0">
              <a:solidFill>
                <a:srgbClr val="000000">
                  <a:lumMod val="85000"/>
                  <a:lumOff val="15000"/>
                </a:srgbClr>
              </a:solidFill>
              <a:latin typeface="Franklin Gothic Book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49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2556" y="233618"/>
            <a:ext cx="11229445" cy="655135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04_МП_«РАЗВИТИЕ ЖИЛИЩНО-КОММУНАЛЬНОГО ХОЗЯЙСТВА </a:t>
            </a:r>
            <a:b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МР «КОРТКЕРОССКИЙ»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435" y="6637338"/>
            <a:ext cx="282432" cy="396293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2756028-B5DE-D73B-F585-255FE1BE8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70342"/>
              </p:ext>
            </p:extLst>
          </p:nvPr>
        </p:nvGraphicFramePr>
        <p:xfrm>
          <a:off x="319723" y="1880576"/>
          <a:ext cx="11562408" cy="1633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4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подпрограмм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 тыс. руб.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2026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 тыс. руб.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2027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 тыс. руб.</a:t>
                      </a: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51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Создание условий для обеспечения доступным и комфортным жильем населения</a:t>
                      </a:r>
                    </a:p>
                  </a:txBody>
                  <a:tcPr marL="85717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11 567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11 686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11 351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2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Отходы</a:t>
                      </a:r>
                    </a:p>
                  </a:txBody>
                  <a:tcPr marL="85717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1 704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1 678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691</a:t>
                      </a:r>
                      <a:endParaRPr lang="ru-RU" sz="16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85717" marR="9524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13 271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13 364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13 342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A653F9C-AB4D-CA41-B137-00B2EB476A90}"/>
              </a:ext>
            </a:extLst>
          </p:cNvPr>
          <p:cNvSpPr/>
          <p:nvPr/>
        </p:nvSpPr>
        <p:spPr>
          <a:xfrm>
            <a:off x="319724" y="1084182"/>
            <a:ext cx="11557647" cy="655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b="1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- сбалансированно развитое пространство жизнедеятельности, комфортная жилая среда, инфраструктурная обеспеченность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</p:txBody>
      </p:sp>
      <p:pic>
        <p:nvPicPr>
          <p:cNvPr id="16" name="Рисунок 15" descr="Изображение выглядит как символ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3DBA847F-F847-E999-B8A0-7222EE8E4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19" y="4621171"/>
            <a:ext cx="3325007" cy="2214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0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05_МП_«РАЗВИТИЕ ОБРАЗОВАНИЯ»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0" y="6461717"/>
            <a:ext cx="272599" cy="312719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56BD183-2A99-6A61-560F-829DCAC0E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063737"/>
              </p:ext>
            </p:extLst>
          </p:nvPr>
        </p:nvGraphicFramePr>
        <p:xfrm>
          <a:off x="296317" y="2396348"/>
          <a:ext cx="8678074" cy="36118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04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5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9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82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91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подпрограмм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2026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2027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год,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 тыс. руб.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378"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системы дошкольного, общего и дополнительного образования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749 377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748 136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755 257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716"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Дети и молодежь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124 700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130 474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153 075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0378">
                <a:tc>
                  <a:txBody>
                    <a:bodyPr/>
                    <a:lstStyle/>
                    <a:p>
                      <a:pPr marL="85725" indent="0" algn="l" rtl="0" fontAlgn="ctr">
                        <a:lnSpc>
                          <a:spcPct val="100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реализации муниципальной программы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30 279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32 517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32 517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71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904 356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911 127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940 849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CA94F7B-3545-DC3E-CCAB-A7F4A4100C9B}"/>
              </a:ext>
            </a:extLst>
          </p:cNvPr>
          <p:cNvSpPr/>
          <p:nvPr/>
        </p:nvSpPr>
        <p:spPr>
          <a:xfrm>
            <a:off x="296324" y="1305248"/>
            <a:ext cx="11507767" cy="6376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Цель муниципальной программы</a:t>
            </a:r>
            <a:r>
              <a:rPr lang="ru-RU" b="1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– повышение доступности, качества и эффективности муниципальной системы образования с учетом потребностей граждан, общества, государства.</a:t>
            </a:r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6" name="Рисунок 5" descr="Изображение выглядит как Красочность, круг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58970B4-7F43-EDC1-2A1D-F413EA324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42" y="2716971"/>
            <a:ext cx="4182601" cy="3300757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C74B703-5790-00B1-FB0D-F1A38BA0D447}"/>
              </a:ext>
            </a:extLst>
          </p:cNvPr>
          <p:cNvCxnSpPr>
            <a:cxnSpLocks/>
          </p:cNvCxnSpPr>
          <p:nvPr/>
        </p:nvCxnSpPr>
        <p:spPr>
          <a:xfrm>
            <a:off x="0" y="6008199"/>
            <a:ext cx="12192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1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511CA48C-BFE9-4FA9-5A49-0408ACE1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0"/>
            <a:ext cx="12192000" cy="484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90780"/>
              </p:ext>
            </p:extLst>
          </p:nvPr>
        </p:nvGraphicFramePr>
        <p:xfrm>
          <a:off x="0" y="548636"/>
          <a:ext cx="11905323" cy="63093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913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5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Бюджет для граждан на основе </a:t>
                      </a:r>
                      <a:r>
                        <a:rPr lang="ru-RU" sz="14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решения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Совета муниципального района «Корткеросский»  </a:t>
                      </a:r>
                    </a:p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«О бюджете  муниципального района «Корткеросский» на </a:t>
                      </a:r>
                      <a:r>
                        <a:rPr lang="ru-RU" sz="14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2025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год и плановый период </a:t>
                      </a:r>
                      <a:r>
                        <a:rPr lang="ru-RU" sz="14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2026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и </a:t>
                      </a:r>
                      <a:r>
                        <a:rPr lang="ru-RU" sz="1400" b="0" u="none" strike="noStrike" dirty="0" smtClean="0">
                          <a:effectLst/>
                          <a:latin typeface="Bahnschrift SemiLight SemiConde" panose="020B0502040204020203" pitchFamily="34" charset="0"/>
                        </a:rPr>
                        <a:t>2027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годов»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Light SemiConde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слайд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645">
                <a:tc>
                  <a:txBody>
                    <a:bodyPr/>
                    <a:lstStyle/>
                    <a:p>
                      <a:pPr marL="36000" indent="0" algn="l" fontAlgn="ctr"/>
                      <a:r>
                        <a:rPr lang="ru-RU" sz="1000" u="none" strike="noStrike" dirty="0">
                          <a:effectLst/>
                        </a:rPr>
                        <a:t>Краткий словарь используемых терминов и понятий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4-5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370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Нормативная основа   бюджетного процесса в Корткеросском районе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Основные этапы бюджетного процесса в </a:t>
                      </a:r>
                      <a:r>
                        <a:rPr lang="ru-RU" sz="10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Корткеросском</a:t>
                      </a: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районе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91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Административно-территориальное деление Корткеросского района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91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Задачи и основные направления бюджетной политики муниципального района «Корткеросский на </a:t>
                      </a:r>
                      <a:r>
                        <a:rPr lang="ru-RU" sz="1000" u="none" strike="noStrike" kern="1200" dirty="0" smtClean="0">
                          <a:effectLst/>
                        </a:rPr>
                        <a:t>2025 </a:t>
                      </a:r>
                      <a:r>
                        <a:rPr lang="ru-RU" sz="1000" u="none" strike="noStrike" kern="1200" dirty="0">
                          <a:effectLst/>
                        </a:rPr>
                        <a:t>год и плановый период </a:t>
                      </a:r>
                      <a:r>
                        <a:rPr lang="ru-RU" sz="1000" u="none" strike="noStrike" kern="1200" dirty="0" smtClean="0">
                          <a:effectLst/>
                        </a:rPr>
                        <a:t>2026 </a:t>
                      </a:r>
                      <a:r>
                        <a:rPr lang="ru-RU" sz="1000" u="none" strike="noStrike" kern="1200" dirty="0">
                          <a:effectLst/>
                        </a:rPr>
                        <a:t>и </a:t>
                      </a:r>
                      <a:r>
                        <a:rPr lang="ru-RU" sz="1000" u="none" strike="noStrike" kern="1200" dirty="0" smtClean="0">
                          <a:effectLst/>
                        </a:rPr>
                        <a:t>2027 </a:t>
                      </a:r>
                      <a:r>
                        <a:rPr lang="ru-RU" sz="1000" u="none" strike="noStrike" kern="1200" dirty="0">
                          <a:effectLst/>
                        </a:rPr>
                        <a:t>годов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825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Приоритеты при формировании расходов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Основные параметры бюджета муниципального района «Корткеросский»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доходов бюджета МР «Корткеросский» на 2025-2027 годы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283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</a:t>
                      </a:r>
                      <a:r>
                        <a:rPr lang="ru-RU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дотационности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районного бюджета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196997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Структура налоговых и неналоговых доходов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154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 в 2024-2025 годы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 в налоговых доходах на 2025 год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18137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Расходы бюджета МО МР «Корткеросский»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6733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Динамика и структура по разделам расходов бюджета  на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2025 </a:t>
                      </a: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136733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Достижение целевых показателей заработной платы «указных» категорий работников на 2025 год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188451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Бюджетная обеспеченность налоговыми и неналоговыми доходами на душу населения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проектов «Народный бюджет»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17946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Бюджетные инвестиции ( строительство, реконструкция)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091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в разрезе муниципальных программ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программы Корткеросского района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25-33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 в расходах на 2025 год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межбюджетных трансфертов бюджетам сельских поселений (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2022-2025)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2296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объема финансовой помощи поселениям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Объем и структура муниципального долга МО МР «Корткеросский» на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01.01.2025 </a:t>
                      </a: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Расходы на обслуживание муниципального долга за </a:t>
                      </a:r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2022-2027 </a:t>
                      </a: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годы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5241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6232">
                <a:tc>
                  <a:txBody>
                    <a:bodyPr/>
                    <a:lstStyle/>
                    <a:p>
                      <a:pPr marL="36000" indent="0" algn="l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Контактная информация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3" marR="12703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57" marR="4457" marT="3343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83A31BB-3392-31AE-4322-9C8C8FDD390C}"/>
              </a:ext>
            </a:extLst>
          </p:cNvPr>
          <p:cNvSpPr txBox="1">
            <a:spLocks/>
          </p:cNvSpPr>
          <p:nvPr/>
        </p:nvSpPr>
        <p:spPr>
          <a:xfrm>
            <a:off x="4721933" y="-19207"/>
            <a:ext cx="2748139" cy="48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vert="horz" lIns="91440" tIns="45723" rIns="91440" bIns="4572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1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СОДЕРЖАНИЕ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Bahnschrift SemiCondensed" panose="020B050204020402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514F9264-C9B0-93A4-21E3-2324A2DD5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7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17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06_МП_«РАЗВИТИЕ КУЛЬТУРЫ И ТУРИЗМА»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288" y="6654295"/>
            <a:ext cx="263327" cy="197852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50D70AA-2736-9D8A-79FB-CC6ABF0EA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14947"/>
              </p:ext>
            </p:extLst>
          </p:nvPr>
        </p:nvGraphicFramePr>
        <p:xfrm>
          <a:off x="45288" y="1818163"/>
          <a:ext cx="12101434" cy="47780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81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8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2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818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Основные направления расходов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год, тыс.руб.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год, тыс.руб.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200" b="1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Укрепление материально-технической базы объектов культуры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1 158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Реализация народных проектов в области культуры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767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модельной библиотеки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Оказание муниципальных услуг (выполнение работ) учреждениями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148 158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155 714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156 707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Организация мероприятий учреждениями культуры и образовательными организациями доп. образования детей сферы культуры Корткеросского р-на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baseline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216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ОМСУ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3 783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870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957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793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Организация взаимодействия с ОМСУ</a:t>
                      </a:r>
                      <a:r>
                        <a:rPr lang="ru-RU" sz="1400" i="0" kern="12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МО МР «Корткеросский» и органами исполнительной власти РК по реализации </a:t>
                      </a:r>
                      <a:r>
                        <a:rPr lang="ru-RU" sz="1400" i="0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муниципальной </a:t>
                      </a:r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35 741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37 257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37 807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1441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Осуществление гос. полномочия РК</a:t>
                      </a:r>
                      <a:r>
                        <a:rPr lang="ru-RU" sz="1400" i="0" kern="12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по предоставлению мер соц. поддержки отдельным категориям граждан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2555">
                <a:tc>
                  <a:txBody>
                    <a:bodyPr/>
                    <a:lstStyle/>
                    <a:p>
                      <a:pPr algn="just"/>
                      <a:r>
                        <a:rPr lang="ru-RU" sz="1400" i="0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Мероприятия в области обеспечения доступной среды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45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Проведение мероприятий в сфере</a:t>
                      </a:r>
                      <a:r>
                        <a:rPr lang="ru-RU" sz="1400" b="0" i="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туризма на территории МР «</a:t>
                      </a:r>
                      <a:r>
                        <a:rPr lang="ru-RU" sz="1400" b="0" i="0" baseline="0" dirty="0" err="1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Корткеросский</a:t>
                      </a:r>
                      <a:r>
                        <a:rPr lang="ru-RU" sz="1400" b="0" i="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67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47" marR="91447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193 948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197 241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199 491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1C3A266-D3BF-E9DE-F2C8-BE92A4151604}"/>
              </a:ext>
            </a:extLst>
          </p:cNvPr>
          <p:cNvSpPr/>
          <p:nvPr/>
        </p:nvSpPr>
        <p:spPr>
          <a:xfrm>
            <a:off x="0" y="1041526"/>
            <a:ext cx="12192000" cy="492443"/>
          </a:xfrm>
          <a:prstGeom prst="rect">
            <a:avLst/>
          </a:prstGeom>
          <a:solidFill>
            <a:srgbClr val="EE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0" rIns="72000" bIns="0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600" b="1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– </a:t>
            </a:r>
            <a:r>
              <a:rPr lang="ru-RU" sz="1600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развитие культурного, туристического потенциала, а также повышение уровня межнационального и межконфессионального согласия, этнокультурного развития народов РФ на территории Корткеросского района. </a:t>
            </a:r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04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3048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1563" y="220914"/>
            <a:ext cx="10048876" cy="655135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07_МП_«РАЗВИТИЕ ФИЗИЧЕСКОЙ КУЛЬТУРЫ И СПОРТА В КОРТКЕРОССКОМ РАЙОНЕ»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0481" y="6621683"/>
            <a:ext cx="278131" cy="236327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31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92E8E59-27BC-9FE2-AA27-471261A9F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27397"/>
              </p:ext>
            </p:extLst>
          </p:nvPr>
        </p:nvGraphicFramePr>
        <p:xfrm>
          <a:off x="308609" y="1822343"/>
          <a:ext cx="11540493" cy="33025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48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7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892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Основные направления расходов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год, тыс.руб.</a:t>
                      </a:r>
                    </a:p>
                  </a:txBody>
                  <a:tcPr marL="91447" marR="9144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год, тыс.руб.</a:t>
                      </a:r>
                    </a:p>
                  </a:txBody>
                  <a:tcPr marL="91447" marR="9144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600" b="1" i="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7" marR="9144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услуг (выполнение работ) учреждениями в сфере спорта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62 029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63 049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65 017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268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Содействие подросткам в трудоустройстве и проявлении своей активности в общественной жизни в период каникул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944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ОМСУ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914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3 105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3 106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963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Выполнение других обязательств ОМСУ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9 578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8 016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248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8937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Осуществление гос. полномочий РК по предоставлению мер соц. поддержки отдельных категорий граждан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963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75 321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74 970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78 171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334570D-4BA7-55D8-E5C9-5B83F82C04AB}"/>
              </a:ext>
            </a:extLst>
          </p:cNvPr>
          <p:cNvSpPr/>
          <p:nvPr/>
        </p:nvSpPr>
        <p:spPr>
          <a:xfrm>
            <a:off x="308609" y="1061756"/>
            <a:ext cx="115404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i="1" dirty="0">
                <a:solidFill>
                  <a:srgbClr val="000000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 – повышение мотивации граждан к регулярным занятиям физической культурой и спортом и ведению здорового образа жизни.</a:t>
            </a:r>
            <a:endParaRPr lang="ru-RU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5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36" y="221280"/>
            <a:ext cx="10887728" cy="586186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08_МП_«РАЗВИТИЕ СИСТЕМЫ МУНИЦИПАЛЬНОГО УПРАВЛЕНИЯ»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0" y="6461717"/>
            <a:ext cx="201931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32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C6541B6-1B57-DFAF-B389-A4E4877A1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86861"/>
              </p:ext>
            </p:extLst>
          </p:nvPr>
        </p:nvGraphicFramePr>
        <p:xfrm>
          <a:off x="329284" y="2465945"/>
          <a:ext cx="11521442" cy="3809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22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6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6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265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год, тыс.руб.</a:t>
                      </a: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год, тыс.руб.</a:t>
                      </a: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600" b="0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7" marR="91447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878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кадрового потенциала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41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20 580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5 515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5 490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392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муниципального района "Корткеросский"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2 135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1 232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2 184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690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информационного общества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2 300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4174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Поддержка социально ориентированных некоммерческих организаций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69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25 035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8 997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10 724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7487" marR="474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A3AFB515-47B8-D556-157E-552EA6681B0D}"/>
              </a:ext>
            </a:extLst>
          </p:cNvPr>
          <p:cNvSpPr txBox="1">
            <a:spLocks/>
          </p:cNvSpPr>
          <p:nvPr/>
        </p:nvSpPr>
        <p:spPr>
          <a:xfrm>
            <a:off x="329280" y="1424474"/>
            <a:ext cx="11549832" cy="601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800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800" b="1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 – </a:t>
            </a:r>
            <a:r>
              <a:rPr lang="ru-RU" sz="1800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повышение качества и эффективности муниципального управления на территории муниципального района «Корткеросский».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66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18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09_МП_«ПРОФИЛАКТИКА ПРАВОНАРУШЕНИЙ И ОБЕСПЕЧЕНИЕ ОБЩЕСТВЕННОЙ БЕЗОПАСНОСТИ НА ТЕРРИТОРИИ МУНИЦИПАЛЬНОГО РАЙОНА «КОРТКЕРОССКИЙ» РЕСПУБЛИКИ КОМИ»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26" y="6461717"/>
            <a:ext cx="230505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33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6235A9C3-2455-779F-0B85-443F07B5CE4B}"/>
              </a:ext>
            </a:extLst>
          </p:cNvPr>
          <p:cNvSpPr txBox="1">
            <a:spLocks/>
          </p:cNvSpPr>
          <p:nvPr/>
        </p:nvSpPr>
        <p:spPr>
          <a:xfrm>
            <a:off x="851799" y="1295399"/>
            <a:ext cx="10488415" cy="687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sz="1800" b="1" i="1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800" b="1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 – </a:t>
            </a:r>
            <a:r>
              <a:rPr lang="ru-RU" sz="1800" i="1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anose="02020603050405020304" pitchFamily="18" charset="0"/>
              </a:rPr>
              <a:t>обеспечение правопорядка и общественной безопасности на территории муниципального образования муниципального района «Корткеросский» Республики Коми.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07D51A6-5E8E-BB32-D293-8C675343D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30966"/>
              </p:ext>
            </p:extLst>
          </p:nvPr>
        </p:nvGraphicFramePr>
        <p:xfrm>
          <a:off x="851792" y="2347042"/>
          <a:ext cx="10488416" cy="36974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6666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4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4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922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год, тыс.руб.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600" b="0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600" b="0" i="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0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332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Профилактика преступлений и иных правонарушений, из</a:t>
                      </a:r>
                      <a:r>
                        <a:rPr lang="ru-RU" sz="1600" i="0" kern="1200" baseline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них в разрезе основных мероприятий: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0" i="0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kern="12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kern="12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875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организация общественного порядка добровольными народными дружинами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just"/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0" kern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установка и обслуживание систем (камер) видеонаблюдения в общественных местах в рамках реализации аппаратно-программного комплекса «Безопасный город»</a:t>
                      </a:r>
                      <a:endParaRPr lang="ru-RU" sz="1600" b="0" i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Bahnschrift Light" panose="020B0502040204020203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897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010</a:t>
                      </a:r>
                      <a:endParaRPr lang="ru-RU" sz="1600" b="1" i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9" marR="5939" marT="5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33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ИЗМЕНЕНИЯ В РАСХОДАХ НА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2025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527" y="6698044"/>
            <a:ext cx="283245" cy="247651"/>
          </a:xfrm>
        </p:spPr>
        <p:txBody>
          <a:bodyPr rtlCol="0"/>
          <a:lstStyle/>
          <a:p>
            <a:fld id="{294A09A9-5501-47C1-A89A-A340965A2BE2}" type="slidenum">
              <a:rPr lang="ru-RU" smtClean="0">
                <a:solidFill>
                  <a:srgbClr val="000000"/>
                </a:solidFill>
              </a:rPr>
              <a:pPr/>
              <a:t>34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7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9">
            <a:extLst>
              <a:ext uri="{FF2B5EF4-FFF2-40B4-BE49-F238E27FC236}">
                <a16:creationId xmlns:a16="http://schemas.microsoft.com/office/drawing/2014/main" xmlns="" id="{AB997E08-67FE-555D-F34B-19F07DC26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90628"/>
              </p:ext>
            </p:extLst>
          </p:nvPr>
        </p:nvGraphicFramePr>
        <p:xfrm>
          <a:off x="151151" y="1121433"/>
          <a:ext cx="11888455" cy="5274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5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1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Раздел/Подраздел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Изменение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011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Общегосударственные вопросы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Увеличение расходов связано с проведением выборов в 2025 году,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</a:t>
                      </a:r>
                      <a:r>
                        <a:rPr lang="ru-RU" sz="1200" i="0" dirty="0" smtClean="0">
                          <a:solidFill>
                            <a:schemeClr val="bg1"/>
                          </a:solidFill>
                        </a:rPr>
                        <a:t>риобретением жилых и нежилых помещений в муниципальную собственность</a:t>
                      </a:r>
                      <a:r>
                        <a:rPr lang="ru-RU" sz="1200" i="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sz="1200" i="0" dirty="0" smtClean="0">
                          <a:solidFill>
                            <a:schemeClr val="bg1"/>
                          </a:solidFill>
                        </a:rPr>
                        <a:t>в </a:t>
                      </a:r>
                      <a:r>
                        <a:rPr lang="ru-RU" sz="1200" i="0" dirty="0" err="1" smtClean="0">
                          <a:solidFill>
                            <a:schemeClr val="bg1"/>
                          </a:solidFill>
                        </a:rPr>
                        <a:t>т.ч</a:t>
                      </a:r>
                      <a:r>
                        <a:rPr lang="ru-RU" sz="1200" i="0" dirty="0" smtClean="0">
                          <a:solidFill>
                            <a:schemeClr val="bg1"/>
                          </a:solidFill>
                        </a:rPr>
                        <a:t>. расширение специализированного жилого фонда  в виде маневренного жилищного фонда),</a:t>
                      </a:r>
                      <a:r>
                        <a:rPr lang="ru-RU" sz="1200" i="0" baseline="0" dirty="0" smtClean="0">
                          <a:solidFill>
                            <a:schemeClr val="bg1"/>
                          </a:solidFill>
                        </a:rPr>
                        <a:t> а также  внесением изменений в систему оплаты труда  (МРОТ).</a:t>
                      </a:r>
                      <a:endParaRPr lang="ru-RU" sz="1200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just"/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781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Уменьшение расходов связано с тем,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что в 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2024г.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были запланированы 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расходы на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установку и техническое обслуживание 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громкоговорящего оборудования системы оповещения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населения, а в 2025г. предусмотрено только техническое обслуживание громкоговорящего оборудования системы оповещения населения.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8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Национальная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экономика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Увеличение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расходов,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т.к.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2025г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запланированы расходы на организацию перевозок пассажиров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и багажа автомобильным транспортом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 (по факту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2024г.). Увеличены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расхода на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содержание и ремонт автомобильных дорог общего пользования местного значения, а также увеличена субвенция на возмещение убытков, возникающих в результате государственного регулирования цен на топливо твердое, реализуемое гражданам и используемое для нужд отопления.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Жилищно-коммунальное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хозяйство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Уменьшение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р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асходов в 5 раз, за счет уменьшения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2025г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субсидии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на обеспечение мероприятий по расселению непригодного для проживания жилищного фонда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428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Культура и кинематография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Уменьшение расходов связано с предоставлением субсидии на укрепление материально-технической базы, на реализацию народных проектов в сфере культуры и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на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создание модельных муниципальных библиотек  не доведены Министерством.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07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Физическая культура  и спорт 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Увеличение расходов связано с открытием нового модульного спортивного зала «умная спортивная площадка» ( коммунальные расходы),</a:t>
                      </a:r>
                      <a:r>
                        <a:rPr lang="ru-RU" sz="1200" i="0" baseline="0" dirty="0" smtClean="0">
                          <a:solidFill>
                            <a:schemeClr val="bg1"/>
                          </a:solidFill>
                        </a:rPr>
                        <a:t> а также 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i="0" baseline="0" dirty="0" smtClean="0">
                          <a:solidFill>
                            <a:schemeClr val="bg1"/>
                          </a:solidFill>
                        </a:rPr>
                        <a:t>увеличением минимального размера оплаты труда (рост по сравнению с 2024г. на 16,6%).</a:t>
                      </a:r>
                      <a:endParaRPr lang="ru-RU" sz="120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810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Межбюджетные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трансферты общего характера бюджетам бюджетной системы Российской Федерации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</a:rPr>
                        <a:t>Увеличение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расходов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связано с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i="0" baseline="0" dirty="0" smtClean="0">
                          <a:solidFill>
                            <a:schemeClr val="bg1"/>
                          </a:solidFill>
                        </a:rPr>
                        <a:t>увеличением минимального размера оплаты труда (рост по сравнению с 2024г. на 16,6%),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а также с содержанием улично-дорожной сети.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21023" y="6173699"/>
            <a:ext cx="719404" cy="89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7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35</a:t>
            </a:fld>
            <a:endParaRPr lang="ru-RU" noProof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 txBox="1">
            <a:spLocks/>
          </p:cNvSpPr>
          <p:nvPr/>
        </p:nvSpPr>
        <p:spPr>
          <a:xfrm>
            <a:off x="1417741" y="269126"/>
            <a:ext cx="10603403" cy="65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ОБЪЕМ МЕЖБЮДЖЕТНЫХ ТРАНСФЕРТОВ БЮДЖЕТАМ СЕЛЬСКИХ ПОСЕЛЕНИЙ (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2022-2025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ГГ.), ТЫС. РУБЛЕЙ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759935"/>
              </p:ext>
            </p:extLst>
          </p:nvPr>
        </p:nvGraphicFramePr>
        <p:xfrm>
          <a:off x="4946623" y="3718333"/>
          <a:ext cx="6882033" cy="292059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94725">
                  <a:extLst>
                    <a:ext uri="{9D8B030D-6E8A-4147-A177-3AD203B41FA5}"/>
                  </a:extLst>
                </a:gridCol>
                <a:gridCol w="1384989">
                  <a:extLst>
                    <a:ext uri="{9D8B030D-6E8A-4147-A177-3AD203B41FA5}"/>
                  </a:extLst>
                </a:gridCol>
                <a:gridCol w="1264557">
                  <a:extLst>
                    <a:ext uri="{9D8B030D-6E8A-4147-A177-3AD203B41FA5}"/>
                  </a:extLst>
                </a:gridCol>
                <a:gridCol w="1384989">
                  <a:extLst>
                    <a:ext uri="{9D8B030D-6E8A-4147-A177-3AD203B41FA5}"/>
                  </a:extLst>
                </a:gridCol>
                <a:gridCol w="1152773">
                  <a:extLst>
                    <a:ext uri="{9D8B030D-6E8A-4147-A177-3AD203B41FA5}"/>
                  </a:extLst>
                </a:gridCol>
              </a:tblGrid>
              <a:tr h="76454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2022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год, исполнение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2023 год, первоначальный план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2024 год,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первоначальный план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год,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первоначальный план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Bahnschrift SemiLight SemiConde" panose="020B0502040204020203" pitchFamily="34" charset="0"/>
                      </a:endParaRP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  <a:tr h="58825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Общий объём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МБТ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84 265,46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75 762,48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78 298,57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92 482,28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  <a:tr h="3405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Дотации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16 497,0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18 345,1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21 354,6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27 876,0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  <a:tr h="3405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Субсидии 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  <a:tr h="34057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Субвенции</a:t>
                      </a: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410,10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471,78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491,77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491,78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  <a:tr h="54607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Иные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МБТ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67 358,36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56 945,60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56 452,2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64 114,5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7" marB="45717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9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38096"/>
              </p:ext>
            </p:extLst>
          </p:nvPr>
        </p:nvGraphicFramePr>
        <p:xfrm>
          <a:off x="191847" y="1266224"/>
          <a:ext cx="4319588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Выноска-облако 9"/>
          <p:cNvSpPr/>
          <p:nvPr/>
        </p:nvSpPr>
        <p:spPr>
          <a:xfrm>
            <a:off x="5332580" y="1032403"/>
            <a:ext cx="5699125" cy="214630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734217" y="1366572"/>
            <a:ext cx="48958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Из бюджета муниципального района запланировано направить в </a:t>
            </a:r>
            <a:r>
              <a:rPr lang="ru-RU" alt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2025 </a:t>
            </a:r>
            <a:r>
              <a:rPr lang="ru-RU" alt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году в бюджеты поселений </a:t>
            </a:r>
            <a:r>
              <a:rPr lang="ru-RU" alt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92 482,3 </a:t>
            </a:r>
            <a:r>
              <a:rPr lang="ru-RU" alt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тыс. руб. или </a:t>
            </a:r>
            <a:r>
              <a:rPr lang="ru-RU" alt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6 </a:t>
            </a:r>
            <a:r>
              <a:rPr lang="ru-RU" alt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% от общих расходов бюджета муниципального  района</a:t>
            </a:r>
          </a:p>
        </p:txBody>
      </p:sp>
      <p:pic>
        <p:nvPicPr>
          <p:cNvPr id="12" name="Рисунок 11" descr="ÐÐ°ÑÑÐ¸Ð½ÐºÐ¸ Ð¿Ð¾ Ð·Ð°Ð¿ÑÐ¾ÑÑ ÐºÐ°ÑÑÐ¸Ð½ÐºÐ¸ Ð´Ð»Ñ Ð¿ÑÐµÐ·ÐµÐ½ÑÐ°ÑÐ¸Ð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0448" y="4261801"/>
            <a:ext cx="2451787" cy="208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3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3413" y="269126"/>
            <a:ext cx="10887728" cy="566548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ИЗМЕНЕНИЕ ОБЪЁМА ФИНАНСОВОЙ ПОМОЩИ ПОСЕЛЕНИЯМ, ТЫС. РУБЛЕЙ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" y="6610371"/>
            <a:ext cx="32766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36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Диаграмма 5">
            <a:extLst>
              <a:ext uri="{FF2B5EF4-FFF2-40B4-BE49-F238E27FC236}">
                <a16:creationId xmlns:a16="http://schemas.microsoft.com/office/drawing/2014/main" xmlns="" id="{A4BB06FE-4D70-1D0D-AA24-44BB45181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0670"/>
              </p:ext>
            </p:extLst>
          </p:nvPr>
        </p:nvGraphicFramePr>
        <p:xfrm>
          <a:off x="1071611" y="878726"/>
          <a:ext cx="10887728" cy="529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49207365-07F2-9D45-F629-C71EC78A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680" y="6323963"/>
            <a:ext cx="5344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*</a:t>
            </a:r>
            <a:r>
              <a:rPr lang="en-US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первоначальный объем, утвержденный решением о бюджете</a:t>
            </a:r>
          </a:p>
        </p:txBody>
      </p:sp>
      <p:pic>
        <p:nvPicPr>
          <p:cNvPr id="6" name="Рисунок 5" descr="Изображение выглядит как Графика, графический дизайн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26B5DB4-3023-3839-FFAD-9FCAF5B1E3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1636693"/>
            <a:ext cx="2828055" cy="2160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11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6084" y="257379"/>
            <a:ext cx="9476440" cy="655135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ОБЪЕМ И СТРУКТУРА МУНИЦИПАЛЬНОГО ДОЛГА МО МР «КОРТКЕРОССКИЙ» НА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01.01.2025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Г.</a:t>
            </a:r>
            <a:endParaRPr lang="ru-RU" sz="2400" b="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79" y="6574230"/>
            <a:ext cx="466125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37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64E91532-1A1D-B509-83CB-B42088818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556929"/>
              </p:ext>
            </p:extLst>
          </p:nvPr>
        </p:nvGraphicFramePr>
        <p:xfrm>
          <a:off x="2967323" y="3861653"/>
          <a:ext cx="8373183" cy="292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4141" y="1149317"/>
            <a:ext cx="2021747" cy="3293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5E1F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5E1F"/>
                </a:solidFill>
                <a:latin typeface="Bahnschrift SemiLight SemiConde" panose="020B0502040204020203" pitchFamily="34" charset="0"/>
              </a:rPr>
              <a:t>Структуру муниципального долга муниципального района «Корткеросский» составляют бюджетные кредиты, привлеченные из республиканского бюджета Республики Коми</a:t>
            </a:r>
            <a:endParaRPr lang="ru-RU" sz="1200" dirty="0">
              <a:solidFill>
                <a:srgbClr val="005E1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205942"/>
              </p:ext>
            </p:extLst>
          </p:nvPr>
        </p:nvGraphicFramePr>
        <p:xfrm>
          <a:off x="2591049" y="1076217"/>
          <a:ext cx="9125730" cy="29558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9782"/>
                <a:gridCol w="2913024"/>
                <a:gridCol w="1072662"/>
                <a:gridCol w="1178169"/>
                <a:gridCol w="1169377"/>
                <a:gridCol w="1186962"/>
                <a:gridCol w="1195754"/>
              </a:tblGrid>
              <a:tr h="519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№ п/п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номер и дата соглашения (договора, гарантии и т.п.),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Сроки погашения обязательств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 Задолженность на 01.01.2024 г. 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Осуществлено заимствований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Погашено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 Задолженность на 01.01.2025 г. 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9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Бюджетные кредиты, привлеченные в бюджет МО МР "Корткеросский" от других бюджетов бюджетной РФ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</a:tr>
              <a:tr h="404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1.1.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Соглашение № 3 от 19.04.2016 г. с Министерством финансов Республики Коми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25.12.2025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9 000,00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4 500,00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4 500,00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4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1.2.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Соглашение № 3 от 20.07.2017 г. с Министерством финансов Республики Коми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25.12.2025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10 164,00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5 082,00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5 082,00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</a:tr>
              <a:tr h="389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1.3.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Соглашение № 2 от 22.11.2024 г. с Министерством финансов Республики Коми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03.12.2027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8 300,00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8 300,00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0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effectLst/>
                        </a:rPr>
                        <a:t>МУНИЦИПАЛЬНЫЙ ДОЛГ ВСЕГО 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effectLst/>
                        </a:rPr>
                        <a:t>19 164,00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ln>
                            <a:noFill/>
                          </a:ln>
                          <a:effectLst/>
                        </a:rPr>
                        <a:t>17 882,00</a:t>
                      </a:r>
                      <a:endParaRPr lang="ru-RU" sz="1100" b="1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tx1"/>
                    </a:solidFill>
                  </a:tcPr>
                </a:tc>
              </a:tr>
              <a:tr h="272256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Расходы на обслуживание муниципального долга МО МР "Корткеросский"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14,9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450" marR="9450" marT="94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426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353F689-2E51-BF4F-AE47-7CEB7CC4C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0132" y="233618"/>
            <a:ext cx="10887728" cy="655135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РАСХОДЫ НА ОБСЛУЖИВАНИЕ </a:t>
            </a:r>
            <a:b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МУНИЦИПАЛЬНОГО ДОЛГА ЗА </a:t>
            </a:r>
            <a:r>
              <a:rPr lang="ru-RU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2022-2027 </a:t>
            </a:r>
            <a:r>
              <a:rPr lang="ru-RU" sz="24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ГОДЫ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61729"/>
            <a:ext cx="14859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38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01A7B10-73D4-B73B-BF55-D2176B45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3" y="6461718"/>
            <a:ext cx="58518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* первоначальный объем, утвержденный решением о бюджете</a:t>
            </a:r>
          </a:p>
        </p:txBody>
      </p:sp>
      <p:graphicFrame>
        <p:nvGraphicFramePr>
          <p:cNvPr id="11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649168"/>
              </p:ext>
            </p:extLst>
          </p:nvPr>
        </p:nvGraphicFramePr>
        <p:xfrm>
          <a:off x="2460625" y="1216025"/>
          <a:ext cx="9110663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Лист" r:id="rId8" imgW="8696343" imgH="4867211" progId="Excel.Sheet.8">
                  <p:embed/>
                </p:oleObj>
              </mc:Choice>
              <mc:Fallback>
                <p:oleObj name="Лист" r:id="rId8" imgW="8696343" imgH="486721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1216025"/>
                        <a:ext cx="9110663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8" descr="https://fryazino.org/static/upload/admin/4h62uS55PMQ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0077"/>
            <a:ext cx="2619043" cy="18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05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E256D19-5B11-DBF2-6C6F-47DABC80B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txBody>
          <a:bodyPr wrap="square" lIns="720000" tIns="0" rIns="720000" bIns="36000" anchor="ctr">
            <a:noAutofit/>
          </a:bodyPr>
          <a:lstStyle/>
          <a:p>
            <a:pPr indent="450215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Подводя итоги, можем  сказать, что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бюджет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района на </a:t>
            </a: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2025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год является напряженным, необходима мобилизация всех возможных ресурсов и поиск новых возможностей для увеличения доходной части  бюджета района в целом. Важнейшим общим условием является обеспечение долгосрочной устойчивости бюджета. </a:t>
            </a:r>
          </a:p>
          <a:p>
            <a:pPr indent="450215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Наша задача сейчас – максимально эффективно использовать имеющийся потенциал, исходя из приоритетов социально-экономического развития района.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15A89A-3032-2759-C2B5-8718D49FE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4"/>
          <a:stretch/>
        </p:blipFill>
        <p:spPr>
          <a:xfrm>
            <a:off x="0" y="0"/>
            <a:ext cx="12192000" cy="9893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E3546D4-A2F4-F983-9C06-8968C4842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4" y="226073"/>
            <a:ext cx="6203576" cy="6096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0034" y="6461729"/>
            <a:ext cx="240031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39</a:t>
            </a:fld>
            <a:endParaRPr lang="ru-RU" dirty="0"/>
          </a:p>
        </p:txBody>
      </p:sp>
      <p:pic>
        <p:nvPicPr>
          <p:cNvPr id="15" name="Рисунок 14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A12813A9-2ADA-48F1-B8B6-40F699E74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" y="159966"/>
            <a:ext cx="718415" cy="83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4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van\Desktop\znak-voprosa-58d5ae043cb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615" y="5484378"/>
            <a:ext cx="2214388" cy="13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912306"/>
            <a:ext cx="12192000" cy="6093296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</a:t>
            </a:r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 </a:t>
            </a:r>
            <a:r>
              <a:rPr lang="ru-RU" sz="1400" dirty="0"/>
              <a:t>– это план доходов и расходов на определенный период.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Бюджетная система</a:t>
            </a:r>
            <a:r>
              <a:rPr lang="ru-RU" sz="1600" dirty="0"/>
              <a:t> </a:t>
            </a:r>
            <a:r>
              <a:rPr lang="ru-RU" sz="1400" dirty="0"/>
              <a:t>– совокупность всех бюджетов в Российской Федерации: федерального, региональных, местных, государственных внебюджетных фондов. Бюджетная система Корткеросского района включает в себя бюджет муниципального района «Корткеросский» и бюджеты 18 муниципальных образований сельских поселений Корткеросского района.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Публично-правовое образование </a:t>
            </a:r>
            <a:r>
              <a:rPr lang="ru-RU" sz="1400" dirty="0"/>
              <a:t>– Российская Федерация в целом; Субъекты РФ – республики, края, области, города федерального значения, автономные области, автономные округа; Муниципальные образования.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Бюджетный процесс</a:t>
            </a:r>
            <a:r>
              <a:rPr lang="ru-RU" sz="1600" dirty="0"/>
              <a:t> </a:t>
            </a:r>
            <a:r>
              <a:rPr lang="ru-RU" sz="1400" dirty="0"/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  <a:endParaRPr lang="ru-RU" sz="1600" dirty="0"/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Бюджетные ассигнования</a:t>
            </a:r>
            <a:r>
              <a:rPr lang="ru-RU" sz="1600" dirty="0"/>
              <a:t> </a:t>
            </a:r>
            <a:r>
              <a:rPr lang="ru-RU" sz="1400" dirty="0"/>
              <a:t>– предельные объемы денежных средств, предусмотренные в соответствующем финансовом году для исполнения бюджетных обязательств.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Бюджетный кредит </a:t>
            </a:r>
            <a:r>
              <a:rPr lang="ru-RU" sz="1400" dirty="0"/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Доходы бюджет</a:t>
            </a:r>
            <a:r>
              <a:rPr lang="ru-RU" sz="1600" dirty="0">
                <a:solidFill>
                  <a:srgbClr val="FF0000"/>
                </a:solidFill>
              </a:rPr>
              <a:t>а</a:t>
            </a:r>
            <a:r>
              <a:rPr lang="ru-RU" sz="1600" dirty="0"/>
              <a:t> </a:t>
            </a:r>
            <a:r>
              <a:rPr lang="ru-RU" sz="1400" dirty="0"/>
              <a:t>– поступающие от населения, организаций, учреждений в бюджет денежные средства в виде: </a:t>
            </a:r>
            <a:endParaRPr lang="ru-RU" sz="1600" dirty="0"/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налогов;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неналоговых поступлений (пошлины, доходы от продажи имущества, штрафы и т.п.);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 	безвозмездных поступлений; </a:t>
            </a:r>
          </a:p>
          <a:p>
            <a:pPr marL="0" indent="355574" algn="just">
              <a:buNone/>
              <a:tabLst>
                <a:tab pos="533361" algn="l"/>
              </a:tabLst>
            </a:pPr>
            <a:r>
              <a:rPr lang="ru-RU" sz="1400" dirty="0"/>
              <a:t>-	доходов от предпринимательской деятельности бюджетных организаций. Кредиты, доходы от выпуска ценных бумаг ,  полученные органами местного самоуправления, не включаются в состав доходов. </a:t>
            </a:r>
          </a:p>
          <a:p>
            <a:pPr marL="0" indent="0" algn="just">
              <a:buNone/>
              <a:tabLst>
                <a:tab pos="355574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	Источники финансирования дефицита бюджета</a:t>
            </a:r>
            <a:r>
              <a:rPr lang="ru-RU" sz="1600" dirty="0"/>
              <a:t> </a:t>
            </a:r>
            <a:r>
              <a:rPr lang="ru-RU" sz="1400" dirty="0"/>
              <a:t>– средства, привлекаемые в бюджет для покрытия дефицита (кредиты банков, кредиты от других уровней бюджетов, иные источники). </a:t>
            </a:r>
          </a:p>
          <a:p>
            <a:endParaRPr lang="ru-RU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11711977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6" name="Picture 1" descr="C:\Documents and Settings\natsin\Мои документы\Мои рисунки\Рисунок1.png">
            <a:extLst>
              <a:ext uri="{FF2B5EF4-FFF2-40B4-BE49-F238E27FC236}">
                <a16:creationId xmlns:a16="http://schemas.microsoft.com/office/drawing/2014/main" xmlns="" id="{376F3C01-D783-1047-4913-C02E9CFB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0" y="0"/>
            <a:ext cx="12192000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8" y="71058"/>
            <a:ext cx="9985109" cy="361941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txBody>
          <a:bodyPr vert="horz" lIns="91440" tIns="45723" rIns="91440" bIns="45723" rtlCol="0" anchor="ctr"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КРАТКИЙ СЛОВАРЬ ИСПОЛЬЗУЕМЫХ ТЕРМИНОВ И ПОНЯТИЙ</a:t>
            </a:r>
          </a:p>
        </p:txBody>
      </p:sp>
      <p:pic>
        <p:nvPicPr>
          <p:cNvPr id="8" name="Рисунок 7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:a16="http://schemas.microsoft.com/office/drawing/2014/main" xmlns="" id="{73A4C741-3D4E-7A38-8071-977099682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929" y="121936"/>
            <a:ext cx="5020147" cy="479149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200" dirty="0">
                <a:latin typeface="+mn-lt"/>
              </a:rPr>
              <a:t>КОНТАКТНАЯ ИНФОРМАЦИЯ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5AAFA6-FAAD-92AA-0F96-DC1295C2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7" y="733341"/>
            <a:ext cx="8998091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26193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Управление финансов администрации муниципального района «Корткеросский»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Адрес: с. Корткерос, </a:t>
            </a:r>
            <a:r>
              <a:rPr lang="ru-RU" altLang="ru-RU" sz="1800" dirty="0" err="1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ул.Советская</a:t>
            </a: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 225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Эл. адрес: </a:t>
            </a:r>
            <a:r>
              <a:rPr lang="en-US" altLang="ru-RU" sz="1800" dirty="0">
                <a:solidFill>
                  <a:schemeClr val="bg2">
                    <a:lumMod val="10000"/>
                  </a:schemeClr>
                </a:solidFill>
                <a:latin typeface="Bahnschrift SemiLight SemiConde" panose="020B0502040204020203" pitchFamily="34" charset="0"/>
                <a:cs typeface="Times New Roman" pitchFamily="18" charset="0"/>
              </a:rPr>
              <a:t>fo@kortkeros.rkomi.ru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Bahnschrift SemiLight SemiConde" panose="020B0502040204020203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77B3934-A7C9-BE51-40CC-F805B6103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46159"/>
              </p:ext>
            </p:extLst>
          </p:nvPr>
        </p:nvGraphicFramePr>
        <p:xfrm>
          <a:off x="1095377" y="2065929"/>
          <a:ext cx="10029826" cy="19964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3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8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7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527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ФИО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Должность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Телефон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6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</a:rPr>
                        <a:t>Карпова Валентина Анатольевна</a:t>
                      </a:r>
                      <a:endParaRPr lang="ru-RU" sz="1600" b="0" u="non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Начальник управления</a:t>
                      </a:r>
                      <a:endParaRPr lang="ru-RU" sz="1600" b="0" u="non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u="non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</a:rPr>
                        <a:t>9-23-30</a:t>
                      </a:r>
                      <a:endParaRPr lang="ru-RU" sz="1800" b="0" u="non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Bahnschrift Ligh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47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Любименко Людмила Анатольевна</a:t>
                      </a:r>
                      <a:endParaRPr lang="ru-RU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Заместитель начальника управления – заведующий бюджетным отделом</a:t>
                      </a:r>
                      <a:endParaRPr lang="ru-RU" sz="1600" b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Bahnschrif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</a:rPr>
                        <a:t>9-23-</a:t>
                      </a:r>
                      <a:r>
                        <a:rPr kumimoji="0" lang="en-US" sz="1800" b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</a:rPr>
                        <a:t>5</a:t>
                      </a:r>
                      <a:r>
                        <a:rPr kumimoji="0" lang="ru-RU" sz="1800" b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Bahnschrift Light" panose="020B0502040204020203" pitchFamily="34" charset="0"/>
                        </a:rPr>
                        <a:t>0</a:t>
                      </a:r>
                      <a:endParaRPr kumimoji="0" lang="ru-RU" sz="1800" b="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Bahnschrift Light" panose="020B0502040204020203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3" marB="45723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F7D63D7-9220-338C-37F1-F3EF4B28357D}"/>
              </a:ext>
            </a:extLst>
          </p:cNvPr>
          <p:cNvSpPr/>
          <p:nvPr/>
        </p:nvSpPr>
        <p:spPr>
          <a:xfrm>
            <a:off x="669479" y="4417341"/>
            <a:ext cx="5264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Запись на прием по личным вопросам проводится по четвергам в приемной Управления финансов по телефону с 10 до 17 часов</a:t>
            </a:r>
          </a:p>
          <a:p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Телефон приемной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: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8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2136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)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9-96-32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CB583351-1BBF-5800-A71E-1B188168C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77359"/>
              </p:ext>
            </p:extLst>
          </p:nvPr>
        </p:nvGraphicFramePr>
        <p:xfrm>
          <a:off x="6257928" y="4417352"/>
          <a:ext cx="5264597" cy="45466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8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6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4661">
                <a:tc>
                  <a:txBody>
                    <a:bodyPr/>
                    <a:lstStyle/>
                    <a:p>
                      <a:pPr algn="l" fontAlgn="b">
                        <a:tabLst>
                          <a:tab pos="2159000" algn="l"/>
                          <a:tab pos="2247900" algn="l"/>
                        </a:tabLst>
                      </a:pPr>
                      <a:r>
                        <a:rPr lang="ru-RU" sz="1800" b="0" u="none" strike="noStrike" baseline="0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   О</a:t>
                      </a:r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фициальный сайт: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http://kortfo.ucoz.org/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7621" marR="7621" marT="76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5640C9FC-4ED4-A5D9-7E8F-8689AEC71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55605"/>
              </p:ext>
            </p:extLst>
          </p:nvPr>
        </p:nvGraphicFramePr>
        <p:xfrm>
          <a:off x="6257934" y="4998292"/>
          <a:ext cx="5264598" cy="58674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18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6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3998">
                <a:tc>
                  <a:txBody>
                    <a:bodyPr/>
                    <a:lstStyle/>
                    <a:p>
                      <a:pPr marL="108000" lvl="0" algn="l" fontAlgn="b"/>
                      <a:r>
                        <a:rPr lang="ru-RU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Страница </a:t>
                      </a:r>
                      <a:r>
                        <a:rPr lang="ru-RU" sz="2000" b="0" u="none" strike="noStrike" dirty="0">
                          <a:solidFill>
                            <a:srgbClr val="0070C0"/>
                          </a:solidFill>
                          <a:effectLst/>
                          <a:highlight>
                            <a:srgbClr val="FFFFFF"/>
                          </a:highlight>
                          <a:latin typeface="+mj-lt"/>
                        </a:rPr>
                        <a:t>ВКОНТАКТЕ</a:t>
                      </a:r>
                      <a:r>
                        <a:rPr lang="ru-RU" sz="1800" b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: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1" marR="7621" marT="7621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 SemiConde" panose="020B0502040204020203" pitchFamily="34" charset="0"/>
                        </a:rPr>
                        <a:t>https://vk.com/ufkort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Bahnschrift SemiLight SemiConde" panose="020B0502040204020203" pitchFamily="34" charset="0"/>
                      </a:endParaRPr>
                    </a:p>
                  </a:txBody>
                  <a:tcPr marL="7621" marR="7621" marT="76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79139" y="1232816"/>
            <a:ext cx="12191999" cy="6381327"/>
          </a:xfrm>
          <a:prstGeom prst="rect">
            <a:avLst/>
          </a:prstGeom>
        </p:spPr>
        <p:txBody>
          <a:bodyPr vert="horz" lIns="91440" tIns="45723" rIns="91440" bIns="45723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Расходы бюджета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 выплачиваемые из бюджета денежные средства.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Расходное обязательство</a:t>
            </a:r>
            <a:r>
              <a:rPr lang="ru-RU" sz="1300" b="1" dirty="0">
                <a:solidFill>
                  <a:prstClr val="black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 обязанность выплатить денежные средства из соответствующего бюджета.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Дефицит бюджета </a:t>
            </a:r>
            <a:r>
              <a:rPr lang="ru-RU" sz="1300" dirty="0">
                <a:solidFill>
                  <a:prstClr val="black"/>
                </a:solidFill>
              </a:rPr>
              <a:t>– превышение расходов бюджета над его доходами.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Профицит бюджета </a:t>
            </a:r>
            <a:r>
              <a:rPr lang="ru-RU" sz="1300" dirty="0">
                <a:solidFill>
                  <a:prstClr val="black"/>
                </a:solidFill>
              </a:rPr>
              <a:t>– превышение доходов бюджета над его расходами.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Межбюджетные трансферты</a:t>
            </a:r>
            <a:r>
              <a:rPr lang="ru-RU" sz="1300" dirty="0">
                <a:solidFill>
                  <a:srgbClr val="FF0000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 денежные средства, перечисляемые из одного бюджета бюджетной системы Российской Федерации другому бюджету.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Дотации </a:t>
            </a:r>
            <a:r>
              <a:rPr lang="ru-RU" sz="1300" dirty="0">
                <a:solidFill>
                  <a:prstClr val="black"/>
                </a:solidFill>
              </a:rPr>
              <a:t>– средства,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Субвенции</a:t>
            </a:r>
            <a:r>
              <a:rPr lang="ru-RU" sz="1300" dirty="0">
                <a:solidFill>
                  <a:prstClr val="black"/>
                </a:solidFill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публично-правовым образованиям полномочий.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Субсидии</a:t>
            </a:r>
            <a:r>
              <a:rPr lang="ru-RU" sz="1300" dirty="0">
                <a:solidFill>
                  <a:prstClr val="black"/>
                </a:solidFill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условиях долевого </a:t>
            </a:r>
            <a:r>
              <a:rPr lang="ru-RU" sz="1300" dirty="0" err="1">
                <a:solidFill>
                  <a:prstClr val="black"/>
                </a:solidFill>
              </a:rPr>
              <a:t>софинансирования</a:t>
            </a:r>
            <a:r>
              <a:rPr lang="ru-RU" sz="1300" dirty="0">
                <a:solidFill>
                  <a:prstClr val="black"/>
                </a:solidFill>
              </a:rPr>
              <a:t> расходов других бюджетов. 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Муниципальная программа 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300" dirty="0">
                <a:solidFill>
                  <a:prstClr val="black"/>
                </a:solidFill>
              </a:rPr>
              <a:t>комплекс мероприятий, согласованных по целям, срокам, материально-техническому обеспечению, исполнителям, направленных на достижение целей и решение задач социально-экономического развития муниципального образования. 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Муниципальное задание</a:t>
            </a:r>
            <a:r>
              <a:rPr lang="ru-RU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 документ, содержащий  требования к составу, качеству, объему, условиям, порядку и результатам оказания муниципальных услуг (выполнения работ).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Муниципальные услуги (работы)</a:t>
            </a:r>
            <a:r>
              <a:rPr lang="ru-RU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</a:t>
            </a: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услуги (работы), оказываемые (выполняемые) органами местного самоуправления, муниципальными учреждениями.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Муниципальный долг</a:t>
            </a:r>
            <a:r>
              <a:rPr lang="ru-RU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– обязательства публично-правового образования по полученным кредитам, предоставленным гарантиям перед третьими лицами.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распорядитель бюджетных средств </a:t>
            </a:r>
            <a:r>
              <a:rPr lang="ru-RU" sz="1300" b="1" dirty="0">
                <a:solidFill>
                  <a:prstClr val="black"/>
                </a:solidFill>
              </a:rPr>
              <a:t>–</a:t>
            </a:r>
            <a:r>
              <a:rPr lang="ru-RU" sz="1300" b="1" dirty="0">
                <a:solidFill>
                  <a:srgbClr val="FF0000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орган местного самоуправления, орган местной администрации, а также наиболее значимое учреждение образования, культуры,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администратор доходов бюджета</a:t>
            </a:r>
            <a:r>
              <a:rPr lang="ru-RU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1300" dirty="0">
                <a:solidFill>
                  <a:prstClr val="black"/>
                </a:solidFill>
              </a:rPr>
              <a:t> определенный решением о бюджете орган государственной власти (государственный орган), орган местного самоуправления, орган местной администрации, иная организация, имеющие в своем ведении администраторов доходов бюджета и (или) являющиеся администраторами доходов бюджета.</a:t>
            </a:r>
          </a:p>
          <a:p>
            <a:pPr marL="0" indent="0" algn="just">
              <a:buFont typeface="Arial" pitchFamily="34" charset="0"/>
              <a:buNone/>
              <a:tabLst>
                <a:tab pos="355574" algn="l"/>
              </a:tabLst>
            </a:pPr>
            <a:r>
              <a:rPr lang="ru-RU" sz="1300" b="1" dirty="0">
                <a:solidFill>
                  <a:srgbClr val="FF0000"/>
                </a:solidFill>
              </a:rPr>
              <a:t>	Главный администратор источников финансирования бюджета</a:t>
            </a:r>
            <a:r>
              <a:rPr lang="ru-RU" sz="1300" b="1" dirty="0">
                <a:solidFill>
                  <a:prstClr val="black"/>
                </a:solidFill>
              </a:rPr>
              <a:t> – </a:t>
            </a:r>
            <a:r>
              <a:rPr lang="ru-RU" sz="1300" dirty="0">
                <a:solidFill>
                  <a:prstClr val="black"/>
                </a:solidFill>
              </a:rPr>
              <a:t>определенный решением о бюджете орган местного самоуправления, орган местной администрации, имеющие в своем ведении администраторов источников финансирования дефицита бюджета и (или) являющиеся администраторами источников финансирования дефицита бюджета.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1974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2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3D9EA869-DACA-007C-3891-F05C75D4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7481" y="862"/>
            <a:ext cx="9217035" cy="426924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КРАТКИЙ СЛОВАРЬ ИСПОЛЬЗУЕМЫХ ТЕРМИНОВ И ПОНЯТИЙ</a:t>
            </a:r>
          </a:p>
        </p:txBody>
      </p:sp>
      <p:pic>
        <p:nvPicPr>
          <p:cNvPr id="3" name="Рисунок 2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2B48C7CF-FC9C-C1A7-ED0D-FBE2E5740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9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72305" y="881323"/>
            <a:ext cx="11713301" cy="5976677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1800" dirty="0"/>
              <a:t>Бюджетный кодекс Российской Федерации от 31.07.1998</a:t>
            </a:r>
            <a:r>
              <a:rPr lang="en-US" sz="1800" dirty="0"/>
              <a:t> </a:t>
            </a:r>
            <a:r>
              <a:rPr lang="ru-RU" sz="1800" dirty="0"/>
              <a:t>г. №145-ФЗ.</a:t>
            </a:r>
            <a:endParaRPr lang="en-US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Решение Совета МР «Корткеросский» от 23.12.2019г. №</a:t>
            </a:r>
            <a:r>
              <a:rPr lang="en-US" sz="1800" dirty="0"/>
              <a:t>VI-42</a:t>
            </a:r>
            <a:r>
              <a:rPr lang="ru-RU" sz="1800" dirty="0"/>
              <a:t>/</a:t>
            </a:r>
            <a:r>
              <a:rPr lang="en-US" sz="1800" dirty="0"/>
              <a:t>8</a:t>
            </a:r>
            <a:r>
              <a:rPr lang="ru-RU" sz="1800" dirty="0"/>
              <a:t> «Об утверждении положения о бюджетном процессе в муниципальном образовании муниципального  района «Корткеросский и установлении особенностей реализации бюджетного процесса».</a:t>
            </a:r>
            <a:endParaRPr lang="en-US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18.08.2020г. №1217 «О порядке составления проекта бюджета муниципального образования муниципального района «Корткеросский» на очередной финансовый год и плановый период».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</a:t>
            </a:r>
            <a:r>
              <a:rPr lang="ru-RU" sz="1800" dirty="0" smtClean="0"/>
              <a:t>16.10.2024г</a:t>
            </a:r>
            <a:r>
              <a:rPr lang="ru-RU" sz="1800" dirty="0"/>
              <a:t>. №  </a:t>
            </a:r>
            <a:r>
              <a:rPr lang="ru-RU" sz="1800" dirty="0" smtClean="0"/>
              <a:t>1330 </a:t>
            </a:r>
            <a:r>
              <a:rPr lang="ru-RU" sz="1800" dirty="0"/>
              <a:t>«Об основных направлениях бюджетной и налоговой политики МО МР «Корткеросский» на </a:t>
            </a:r>
            <a:r>
              <a:rPr lang="ru-RU" sz="1800" dirty="0" smtClean="0"/>
              <a:t>2025 </a:t>
            </a:r>
            <a:r>
              <a:rPr lang="ru-RU" sz="1800" dirty="0"/>
              <a:t>год и на плановый период </a:t>
            </a:r>
            <a:r>
              <a:rPr lang="ru-RU" sz="1800" dirty="0" smtClean="0"/>
              <a:t>2026 </a:t>
            </a:r>
            <a:r>
              <a:rPr lang="ru-RU" sz="1800" dirty="0"/>
              <a:t>и </a:t>
            </a:r>
            <a:r>
              <a:rPr lang="ru-RU" sz="1800" dirty="0" smtClean="0"/>
              <a:t>2027 </a:t>
            </a:r>
            <a:r>
              <a:rPr lang="ru-RU" sz="1800" dirty="0"/>
              <a:t>годов»</a:t>
            </a:r>
            <a:r>
              <a:rPr lang="en-US" sz="1800" dirty="0"/>
              <a:t>.</a:t>
            </a:r>
            <a:r>
              <a:rPr lang="ru-RU" sz="1800" dirty="0"/>
              <a:t> 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</a:t>
            </a:r>
            <a:r>
              <a:rPr lang="ru-RU" sz="1800" dirty="0" smtClean="0"/>
              <a:t>15.10.2024г</a:t>
            </a:r>
            <a:r>
              <a:rPr lang="ru-RU" sz="1800" dirty="0"/>
              <a:t>. № </a:t>
            </a:r>
            <a:r>
              <a:rPr lang="ru-RU" sz="1800" dirty="0" smtClean="0"/>
              <a:t>1323 </a:t>
            </a:r>
            <a:r>
              <a:rPr lang="ru-RU" sz="1800" dirty="0"/>
              <a:t>«Об основных показателях прогноза социально-экономического развития муниципального образования муниципального района «Корткеросский» на </a:t>
            </a:r>
            <a:r>
              <a:rPr lang="ru-RU" sz="1800" dirty="0" smtClean="0"/>
              <a:t>2025 </a:t>
            </a:r>
            <a:r>
              <a:rPr lang="ru-RU" sz="1800" dirty="0"/>
              <a:t>год и параметрах прогноза социально-экономического развития района до </a:t>
            </a:r>
            <a:r>
              <a:rPr lang="ru-RU" sz="1800" dirty="0" smtClean="0"/>
              <a:t>2027 </a:t>
            </a:r>
            <a:r>
              <a:rPr lang="ru-RU" sz="1800" dirty="0"/>
              <a:t>года»</a:t>
            </a:r>
            <a:r>
              <a:rPr lang="en-US" sz="1800" dirty="0"/>
              <a:t>.</a:t>
            </a:r>
            <a:endParaRPr lang="ru-RU" sz="1800" dirty="0"/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	</a:t>
            </a:r>
          </a:p>
          <a:p>
            <a:pPr marL="0" indent="0" algn="just">
              <a:buNone/>
              <a:tabLst>
                <a:tab pos="355574" algn="l"/>
                <a:tab pos="628603" algn="l"/>
              </a:tabLst>
            </a:pPr>
            <a:r>
              <a:rPr lang="en-US" sz="1800" dirty="0"/>
              <a:t>–	</a:t>
            </a:r>
            <a:r>
              <a:rPr lang="ru-RU" sz="1800" dirty="0"/>
              <a:t>Постановление администрации МР «Корткеросский» от 29.06.2021г. №1058 «Об утверждении перечня муниципальных программ муниципального образования муниципального района «Корткеросский»</a:t>
            </a:r>
            <a:r>
              <a:rPr lang="en-US" sz="1800" dirty="0"/>
              <a:t>.</a:t>
            </a:r>
            <a:endParaRPr lang="ru-RU" sz="1800" dirty="0"/>
          </a:p>
          <a:p>
            <a:pPr algn="just"/>
            <a:endParaRPr lang="ru-RU" sz="180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80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1974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56B9F640-BC9C-77EF-AC48-4C787179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60" y="-32758"/>
            <a:ext cx="10849197" cy="458872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НОРМАТИВНАЯ ОСНОВА БЮДЖЕТНОГО ПРОЦЕССА В КОРТКЕРОССКОМ РАЙОНЕ</a:t>
            </a:r>
          </a:p>
        </p:txBody>
      </p:sp>
      <p:pic>
        <p:nvPicPr>
          <p:cNvPr id="6" name="Рисунок 5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6281B030-4705-61F1-285E-84BDED1F9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5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 bwMode="auto">
          <a:xfrm>
            <a:off x="175567" y="550941"/>
            <a:ext cx="5039864" cy="2425839"/>
          </a:xfrm>
          <a:prstGeom prst="flowChartAlternateProcess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spcBef>
                <a:spcPts val="60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НАЧАЛО РАБОТЫ ПО РАЗРАБОТКЕ ПРОГНОЗА СОЦИАЛЬНО-ЭКОНОМИЧЕСКОГО РАЗВИТИЯ МУНИЦИПАЛЬНОГО РАЙОНА, СОСТАВЛЕНИЮ ПРОЕКТА БЮДЖЕТА, СОГЛАСОВАНИЕ ПРОГНОЗНЫХ РАСЧЕТОВ И ПОДГОТОВКЕ ДОКУМЕНТОВ И МАТЕРИАЛОВ К ПРОЕКТУ РЕШЕНИЯ О БЮДЖЕТЕ – ЗА 6</a:t>
            </a:r>
            <a:r>
              <a:rPr lang="en-US" sz="16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МЕСЯЦЕВ  ДО НАЧАЛА ОЧЕРЕДНОГО ФИНАНСОВОГО ГОДА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6299825" y="4743296"/>
            <a:ext cx="5701707" cy="1968219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03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Bahnschrift SemiLight SemiConde" panose="020B0502040204020203" pitchFamily="34" charset="0"/>
              </a:rPr>
              <a:t>ПРЕДСТАВЛЕНИЕ АДМИНИСТРАЦИЕЙ МУНИЦИПАЛЬНОГО РАЙОНА ПРОЕКТА РЕШЕНИЯ ОБ ИСПОЛНЕНИИ БЮДЖЕТА В  КОНТРОЛЬНО-СЧЕТНУЮ ПАЛАТУ – НЕ ПОЗДНЕЕ 1 АПРЕЛЯ ТЕКУЩЕГО ГОДА,  В СОВЕТ  РАЙОНА– НЕ ПОЗДНЕЕ 1 МАЯ  ГОДА, СЛЕДУЮЩЕГО ЗА ОТЧЕТНЫМ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11974" y="6021300"/>
            <a:ext cx="480055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6CD504E3-B731-F8E6-38BD-63C8AA48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75" y="9144"/>
            <a:ext cx="10207617" cy="404664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ЭТАПЫ БЮДЖЕТНОГО ПРОЦЕССА В КОРТКЕРОССКОМ РАЙОНЕ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44000220-8C0B-3825-5F6C-D905B8647C0E}"/>
              </a:ext>
            </a:extLst>
          </p:cNvPr>
          <p:cNvGrpSpPr/>
          <p:nvPr/>
        </p:nvGrpSpPr>
        <p:grpSpPr>
          <a:xfrm>
            <a:off x="6674125" y="607648"/>
            <a:ext cx="4939689" cy="2125175"/>
            <a:chOff x="6310964" y="888937"/>
            <a:chExt cx="3607619" cy="1351017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="" xmlns:a16="http://schemas.microsoft.com/office/drawing/2014/main" id="{18192A99-432E-218D-5A29-C62D41D069C8}"/>
                </a:ext>
              </a:extLst>
            </p:cNvPr>
            <p:cNvSpPr/>
            <p:nvPr/>
          </p:nvSpPr>
          <p:spPr>
            <a:xfrm>
              <a:off x="6310964" y="888937"/>
              <a:ext cx="3607619" cy="13510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F11297A0-0880-FE77-2E88-0E47A23A41CD}"/>
                </a:ext>
              </a:extLst>
            </p:cNvPr>
            <p:cNvSpPr txBox="1"/>
            <p:nvPr/>
          </p:nvSpPr>
          <p:spPr>
            <a:xfrm>
              <a:off x="6391343" y="936608"/>
              <a:ext cx="3420273" cy="12552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Bahnschrift SemiLight SemiConde" panose="020B0502040204020203" pitchFamily="34" charset="0"/>
                </a:rPr>
                <a:t>ВНЕСЕНИЕ АДМИНИСТРАЦИЕЙ МУНИЦИПАЛЬНОГО РАЙОНА ПРОЕКТА РЕШЕНИЯ О БЮДЖЕТЕ, ДОКУМЕНТОВ И МАТЕРИАЛОВ, ПРИЛАГАЕМЫХ К НЕМУ,  В СОВЕТ МУНИЦИПАЛЬНОГО РАЙОНА – НЕ ПОЗДНЕЕ 15 НОЯБРЯ ГОДА </a:t>
              </a:r>
              <a:r>
                <a:rPr lang="ru-RU" sz="1600" dirty="0" smtClean="0">
                  <a:solidFill>
                    <a:prstClr val="white"/>
                  </a:solidFill>
                  <a:latin typeface="Bahnschrift SemiLight SemiConde" panose="020B0502040204020203" pitchFamily="34" charset="0"/>
                </a:rPr>
                <a:t>, </a:t>
              </a:r>
              <a:r>
                <a:rPr lang="ru-RU" sz="1600" dirty="0">
                  <a:solidFill>
                    <a:prstClr val="white"/>
                  </a:solidFill>
                  <a:latin typeface="Bahnschrift SemiLight SemiConde" panose="020B0502040204020203" pitchFamily="34" charset="0"/>
                </a:rPr>
                <a:t>ПРЕДШЕСТВУЮЩЕГО ОЧЕРЕДНОМУ ФИНАНСОВОМУ ГОДУ </a:t>
              </a:r>
            </a:p>
          </p:txBody>
        </p:sp>
      </p:grpSp>
      <p:pic>
        <p:nvPicPr>
          <p:cNvPr id="17" name="Рисунок 16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CBA1919B-0A14-97CE-9C10-E234DFEC2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4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E394C36-6DE7-5B63-999E-5480627C45D8}"/>
              </a:ext>
            </a:extLst>
          </p:cNvPr>
          <p:cNvGrpSpPr/>
          <p:nvPr/>
        </p:nvGrpSpPr>
        <p:grpSpPr>
          <a:xfrm>
            <a:off x="1091920" y="3175808"/>
            <a:ext cx="4211483" cy="1371925"/>
            <a:chOff x="837858" y="2342924"/>
            <a:chExt cx="3620873" cy="2017322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="" xmlns:a16="http://schemas.microsoft.com/office/drawing/2014/main" id="{7C6C0962-2278-1599-C759-C3154E4695D5}"/>
                </a:ext>
              </a:extLst>
            </p:cNvPr>
            <p:cNvSpPr/>
            <p:nvPr/>
          </p:nvSpPr>
          <p:spPr>
            <a:xfrm>
              <a:off x="837858" y="2342924"/>
              <a:ext cx="3620873" cy="2017322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25557"/>
                <a:satOff val="-1705"/>
                <a:lumOff val="-654"/>
                <a:alphaOff val="0"/>
              </a:schemeClr>
            </a:fillRef>
            <a:effectRef idx="0">
              <a:schemeClr val="accent5">
                <a:hueOff val="-1225557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ECB2E517-1EF1-D379-2ED7-52A6123B9F04}"/>
                </a:ext>
              </a:extLst>
            </p:cNvPr>
            <p:cNvSpPr txBox="1"/>
            <p:nvPr/>
          </p:nvSpPr>
          <p:spPr>
            <a:xfrm>
              <a:off x="886461" y="2428902"/>
              <a:ext cx="3502703" cy="18537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Bahnschrift SemiLight SemiConde" panose="020B0502040204020203" pitchFamily="34" charset="0"/>
                </a:rPr>
                <a:t>ОРГАНИЗАЦИЯ ИСПОЛНЕНИЯ И ИСПОЛНЕНИЕ   УЧАСТНИКАМИ БЮДЖЕТНОГО ПРОЦЕССА РЕШЕНИЯ О БЮДЖЕТЕ –  В ТЕЧЕНИЕ ГОДА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3DE78950-8077-3D93-46D2-A691294D3559}"/>
              </a:ext>
            </a:extLst>
          </p:cNvPr>
          <p:cNvGrpSpPr/>
          <p:nvPr/>
        </p:nvGrpSpPr>
        <p:grpSpPr>
          <a:xfrm>
            <a:off x="6832655" y="2897571"/>
            <a:ext cx="4461036" cy="1745462"/>
            <a:chOff x="9079964" y="3728057"/>
            <a:chExt cx="2797155" cy="203567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="" xmlns:a16="http://schemas.microsoft.com/office/drawing/2014/main" id="{35504F91-5061-C7F0-BC4C-7E3BEF1EFB1A}"/>
                </a:ext>
              </a:extLst>
            </p:cNvPr>
            <p:cNvSpPr/>
            <p:nvPr/>
          </p:nvSpPr>
          <p:spPr>
            <a:xfrm>
              <a:off x="9079964" y="3728057"/>
              <a:ext cx="2797155" cy="20356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8C3F626-51A3-127F-156B-272635AD68F5}"/>
                </a:ext>
              </a:extLst>
            </p:cNvPr>
            <p:cNvSpPr txBox="1"/>
            <p:nvPr/>
          </p:nvSpPr>
          <p:spPr>
            <a:xfrm>
              <a:off x="9159872" y="3797684"/>
              <a:ext cx="2631893" cy="18831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prstClr val="white"/>
                  </a:solidFill>
                  <a:latin typeface="Bahnschrift SemiLight SemiConde" panose="020B0502040204020203" pitchFamily="34" charset="0"/>
                </a:rPr>
                <a:t>РАССМОТРЕНИЕ СОВЕТОМ МУНИЦИПАЛЬНОГО РАЙОНА ПРОЕКТА РЕШЕНИЯ О БЮДЖЕТЕ – НЕ ПОЗДНЕЕ 25 ДЕКАБРЯ ГОДА, ПРЕДШЕСТВУЮЩЕГО ОЧЕРЕДНОМУ ФИНАНСОВОМУ ГОДУ</a:t>
              </a:r>
              <a:endParaRPr lang="ru-RU" sz="150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B034C22-58FA-539C-EACB-74A7135F9BAD}"/>
              </a:ext>
            </a:extLst>
          </p:cNvPr>
          <p:cNvGrpSpPr/>
          <p:nvPr/>
        </p:nvGrpSpPr>
        <p:grpSpPr>
          <a:xfrm>
            <a:off x="1121450" y="4937382"/>
            <a:ext cx="3714735" cy="1515973"/>
            <a:chOff x="9054750" y="1979669"/>
            <a:chExt cx="2660289" cy="1371925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="" xmlns:a16="http://schemas.microsoft.com/office/drawing/2014/main" id="{3AEA2701-2749-4600-A06E-5F058CA69762}"/>
                </a:ext>
              </a:extLst>
            </p:cNvPr>
            <p:cNvSpPr/>
            <p:nvPr/>
          </p:nvSpPr>
          <p:spPr>
            <a:xfrm>
              <a:off x="9054750" y="1979669"/>
              <a:ext cx="2660289" cy="1371925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7F7B91FC-B49D-4BA7-F1E3-DA7C7103DCC8}"/>
                </a:ext>
              </a:extLst>
            </p:cNvPr>
            <p:cNvSpPr txBox="1"/>
            <p:nvPr/>
          </p:nvSpPr>
          <p:spPr>
            <a:xfrm>
              <a:off x="9094932" y="2019851"/>
              <a:ext cx="2579925" cy="12915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914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Bahnschrift SemiLight SemiConde" panose="020B0502040204020203" pitchFamily="34" charset="0"/>
                </a:rPr>
                <a:t>КОНТРОЛЬ ЗА ИСПОЛНЕНИЕМ БЮДЖЕТА –  В ТЕЧЕНИЕ ГОДА </a:t>
              </a:r>
            </a:p>
          </p:txBody>
        </p:sp>
      </p:grpSp>
      <p:sp>
        <p:nvSpPr>
          <p:cNvPr id="31" name="Дуга 30">
            <a:extLst>
              <a:ext uri="{FF2B5EF4-FFF2-40B4-BE49-F238E27FC236}">
                <a16:creationId xmlns="" xmlns:a16="http://schemas.microsoft.com/office/drawing/2014/main" id="{F00D4BF3-A8E8-B98D-CC11-44F33011213D}"/>
              </a:ext>
            </a:extLst>
          </p:cNvPr>
          <p:cNvSpPr/>
          <p:nvPr/>
        </p:nvSpPr>
        <p:spPr>
          <a:xfrm rot="2015823">
            <a:off x="10439197" y="2306611"/>
            <a:ext cx="1572867" cy="1444871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Дуга 31">
            <a:extLst>
              <a:ext uri="{FF2B5EF4-FFF2-40B4-BE49-F238E27FC236}">
                <a16:creationId xmlns="" xmlns:a16="http://schemas.microsoft.com/office/drawing/2014/main" id="{0EF353A9-38B8-2541-797E-9CA365F31FCE}"/>
              </a:ext>
            </a:extLst>
          </p:cNvPr>
          <p:cNvSpPr/>
          <p:nvPr/>
        </p:nvSpPr>
        <p:spPr>
          <a:xfrm rot="20189088" flipH="1">
            <a:off x="196375" y="3763209"/>
            <a:ext cx="1834905" cy="1246988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Дуга 32">
            <a:extLst>
              <a:ext uri="{FF2B5EF4-FFF2-40B4-BE49-F238E27FC236}">
                <a16:creationId xmlns="" xmlns:a16="http://schemas.microsoft.com/office/drawing/2014/main" id="{7AF7F726-4445-C10D-561A-7A0DDEA2CF45}"/>
              </a:ext>
            </a:extLst>
          </p:cNvPr>
          <p:cNvSpPr/>
          <p:nvPr/>
        </p:nvSpPr>
        <p:spPr>
          <a:xfrm rot="16900831">
            <a:off x="5917431" y="1231396"/>
            <a:ext cx="489922" cy="1466289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Дуга 33">
            <a:extLst>
              <a:ext uri="{FF2B5EF4-FFF2-40B4-BE49-F238E27FC236}">
                <a16:creationId xmlns="" xmlns:a16="http://schemas.microsoft.com/office/drawing/2014/main" id="{AD9E8A54-D347-AF6C-22AC-6C2E7C3DAC7B}"/>
              </a:ext>
            </a:extLst>
          </p:cNvPr>
          <p:cNvSpPr/>
          <p:nvPr/>
        </p:nvSpPr>
        <p:spPr>
          <a:xfrm rot="4774581">
            <a:off x="5649012" y="3082430"/>
            <a:ext cx="489922" cy="1466289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Дуга 34">
            <a:extLst>
              <a:ext uri="{FF2B5EF4-FFF2-40B4-BE49-F238E27FC236}">
                <a16:creationId xmlns="" xmlns:a16="http://schemas.microsoft.com/office/drawing/2014/main" id="{8BD320AE-8586-0D5D-5B28-D703865CCA4D}"/>
              </a:ext>
            </a:extLst>
          </p:cNvPr>
          <p:cNvSpPr/>
          <p:nvPr/>
        </p:nvSpPr>
        <p:spPr>
          <a:xfrm rot="16900831">
            <a:off x="5475548" y="4992535"/>
            <a:ext cx="489922" cy="1466289"/>
          </a:xfrm>
          <a:prstGeom prst="arc">
            <a:avLst>
              <a:gd name="adj1" fmla="val 16107496"/>
              <a:gd name="adj2" fmla="val 2932996"/>
            </a:avLst>
          </a:prstGeom>
          <a:ln w="57150">
            <a:solidFill>
              <a:srgbClr val="4472C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0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87359" y="531584"/>
            <a:ext cx="10705191" cy="749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       Муниципальный район "Корткеросский" – муниципальное образование, состоящее из 18 сельских поселений, объединенных общей территорией, границы которой установлены законом Республики Коми. В состав муниципального района входят территории сельских поселений: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96527"/>
              </p:ext>
            </p:extLst>
          </p:nvPr>
        </p:nvGraphicFramePr>
        <p:xfrm>
          <a:off x="143337" y="1254409"/>
          <a:ext cx="11905330" cy="548695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87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778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27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74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2580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Наименование сельского поселения и его состав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Численность</a:t>
                      </a:r>
                      <a:r>
                        <a:rPr lang="ru-RU" sz="1400" b="0" u="none" strike="noStrike" baseline="0" dirty="0">
                          <a:effectLst/>
                          <a:latin typeface="Bahnschrift SemiLight SemiConde" panose="020B0502040204020203" pitchFamily="34" charset="0"/>
                        </a:rPr>
                        <a:t> населения, чел. (на </a:t>
                      </a:r>
                      <a:r>
                        <a:rPr lang="ru-RU" sz="1400" b="0" u="none" strike="noStrike" baseline="0" dirty="0" smtClean="0">
                          <a:effectLst/>
                          <a:latin typeface="Bahnschrift SemiLight SemiConde" panose="020B0502040204020203" pitchFamily="34" charset="0"/>
                        </a:rPr>
                        <a:t>01.01.2024)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Территория (тыс.</a:t>
                      </a:r>
                      <a:r>
                        <a:rPr lang="en-US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 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км</a:t>
                      </a:r>
                      <a:r>
                        <a:rPr lang="ru-RU" sz="1400" b="0" u="none" strike="noStrike" baseline="30000" dirty="0">
                          <a:effectLst/>
                          <a:latin typeface="Bahnschrift SemiLight SemiConde" panose="020B0502040204020203" pitchFamily="34" charset="0"/>
                        </a:rPr>
                        <a:t>2</a:t>
                      </a:r>
                      <a:r>
                        <a:rPr lang="ru-RU" sz="1400" b="0" u="none" strike="noStrike" dirty="0">
                          <a:effectLst/>
                          <a:latin typeface="Bahnschrift SemiLight SemiConde" panose="020B0502040204020203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Bahnschrift SemiLight SemiConde" panose="020B0502040204020203" pitchFamily="34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>
                          <a:effectLst/>
                        </a:rPr>
                        <a:t>Намск (поселок сельского типа Намск, деревня Лопыдино)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428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3,85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Подтыбок (поселок сельского типа Подтыбок)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0,47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Приозерный (поселок сельского типа Приозерный, деревня Важкуръя)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5,63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>
                        <a:tabLst>
                          <a:tab pos="3138488" algn="l"/>
                        </a:tabLs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Усть-Лэкчим (поселки сельского типа Мартиты, Усть-Лэкчим)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3,91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Богородск (село Богородск, деревни Лунь, Пасвомын, Сюзяыб, Троицк)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992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4,92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Большелуг (село Большелуг, деревни Выльыб, Зулэб, Ивановская)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1050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Вомын (село Вомын, деревня Якушевск)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15,43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Додзь (поселок сельского типа Визябож, село Додзь, деревня Визябож)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14,6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Керес (поселок сельского типа Уръель, село Керес, деревни Лаборем, Эжол)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Корткерос (село Корткерос)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4767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28,66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Маджа (село Маджа, деревни Кармыльк, Куръядор)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Мордино (поселок сельского типа Веселовка, село Мордино, деревни Дань, Конша, Четдино)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1132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18,01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Небдино (село Небдино, деревни Аникеевка, Ануфриевка, Паркерос, Тимасикт, Трофимовская)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11,59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Нившера (село Нившера, деревни Алексеевка, Ивановка, Русановская)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1208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3,53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Пезмег (поселок сельского типа Аджером, село Пезмег)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6,38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Подъельск (село Подъельск, деревни Наволок, Новик)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505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3,96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Позтыкерес (поселок сельского типа Собино, село Позтыкерес, деревня </a:t>
                      </a:r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Бояркерес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204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2,7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Сторожевск (село Сторожевск)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1357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19,61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161" marR="10161" marT="7621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11970" y="6021300"/>
            <a:ext cx="480055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6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4E0179B9-66AB-98AC-3998-79DD1ACB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BAE1F010-D4C7-0FD5-4835-DD3714B97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967" y="-1157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61" y="-17869"/>
            <a:ext cx="11041227" cy="426923"/>
          </a:xfrm>
          <a:solidFill>
            <a:schemeClr val="bg1"/>
          </a:solidFill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SemiConde" panose="020B0502040204020203" pitchFamily="34" charset="0"/>
              </a:rPr>
              <a:t>АДМИНИСТРАТИВНО-ТЕРРИТОРИАЛЬНОЕ ДЕЛЕНИЕ КОРТКЕРОССКОГО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594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Даньщикова\Desktop\p2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51" y="1089684"/>
            <a:ext cx="21914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31">
            <a:off x="172324" y="532771"/>
            <a:ext cx="4208277" cy="26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4"/>
          <p:cNvSpPr/>
          <p:nvPr/>
        </p:nvSpPr>
        <p:spPr>
          <a:xfrm>
            <a:off x="551881" y="879660"/>
            <a:ext cx="3293291" cy="1975521"/>
          </a:xfrm>
          <a:prstGeom prst="rect">
            <a:avLst/>
          </a:prstGeom>
          <a:noFill/>
          <a:ln w="444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2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СОХРАНЕНИЕ УСЛОВИЙ  РОСТА НАЛОГОВЫХ И НЕНАЛОГОВЫХ ДОХОДОВ БЮДЖЕТА                                      МУНИЦИПАЛЬНОГО    ОБРАЗОВАНИЯ МУНИЦИПАЛЬНОГО РАЙОНА «КОРТКЕРОССКИЙ»</a:t>
            </a:r>
          </a:p>
        </p:txBody>
      </p:sp>
      <p:pic>
        <p:nvPicPr>
          <p:cNvPr id="13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82">
            <a:off x="5367707" y="650458"/>
            <a:ext cx="4283047" cy="25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5">
            <a:off x="4969778" y="3592867"/>
            <a:ext cx="4175879" cy="22454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Даньщикова\Desktop\2882-desk-notes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9">
            <a:off x="500677" y="3279354"/>
            <a:ext cx="4270245" cy="30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67795" y="1124872"/>
            <a:ext cx="3420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СДЕРЖИВАНИЕ РОСТА РАСХОДОВ БЮДЖЕТА МО МР, НЕ ОБЕСПЕЧЕННОГО УВЕЛИЧЕНИЕМ ДОХОДОВ И (ИЛИ) ОПТИМИЗАЦИЕЙ РАСХОДОВ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7644" y="3750273"/>
            <a:ext cx="33963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СОВЕРШЕНСТВОВАНИЕ СИСТЕМЫ УПРАВЛЕНИЯ ОБЩЕСТВЕННЫМИ ФИНАНСАМИ МУНИЦИПАЛЬНОГО    ОБРАЗОВАНИЯ МУНИЦИПАЛЬНОГО РАЙОНА «КОРТКЕРОССКИЙ»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83535" y="4259221"/>
            <a:ext cx="3698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SemiLight SemiConde" panose="020B0502040204020203" pitchFamily="34" charset="0"/>
              </a:rPr>
              <a:t>СОКРАЩЕНИЕ ДОЛГОВОЙ НАГРУЗКИ И  ОБЕСПЕЧЕНИЯ ЛИКВИДНОСТИ БЮДЖЕТА МО МР</a:t>
            </a:r>
          </a:p>
        </p:txBody>
      </p:sp>
      <p:pic>
        <p:nvPicPr>
          <p:cNvPr id="1032" name="Picture 8" descr="C:\Users\Даньщикова\Desktop\01_zadachi-filosofi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575" y="3852296"/>
            <a:ext cx="2507684" cy="17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568623" y="6021299"/>
            <a:ext cx="719404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endParaRPr lang="en-US" sz="1801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1" dirty="0">
              <a:solidFill>
                <a:prstClr val="black"/>
              </a:solidFill>
            </a:endParaRPr>
          </a:p>
        </p:txBody>
      </p:sp>
      <p:pic>
        <p:nvPicPr>
          <p:cNvPr id="3" name="Picture 1" descr="C:\Documents and Settings\natsin\Мои документы\Мои рисунки\Рисунок1.png">
            <a:extLst>
              <a:ext uri="{FF2B5EF4-FFF2-40B4-BE49-F238E27FC236}">
                <a16:creationId xmlns="" xmlns:a16="http://schemas.microsoft.com/office/drawing/2014/main" id="{53E6A587-D93F-ED1E-FA38-82072D94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6"/>
          <a:stretch>
            <a:fillRect/>
          </a:stretch>
        </p:blipFill>
        <p:spPr bwMode="auto">
          <a:xfrm>
            <a:off x="1" y="2"/>
            <a:ext cx="12192000" cy="42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имвол, птица, эмблема, герб&#10;&#10;Автоматически созданное описание">
            <a:extLst>
              <a:ext uri="{FF2B5EF4-FFF2-40B4-BE49-F238E27FC236}">
                <a16:creationId xmlns="" xmlns:a16="http://schemas.microsoft.com/office/drawing/2014/main" id="{C86E524A-4E07-F7CD-CE5D-799B146EBF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4" y="5490"/>
            <a:ext cx="966005" cy="84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331" y="-30321"/>
            <a:ext cx="8991340" cy="483545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ЗАДАЧИ И ОСНОВНЫЕ НАПРАВЛЕНИЯ БЮДЖЕТНОЙ ПОЛИТИКИ МУНИЦИПАЛЬНОГО РАЙОНА «КОРТКЕРОССКИЙ» НА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2025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ГОД  И НА ПЛАНОВЫЙ ПЕРИОД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2026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2027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Light SemiConde" panose="020B0502040204020203" pitchFamily="34" charset="0"/>
              </a:rPr>
              <a:t>ГОДОВ </a:t>
            </a:r>
          </a:p>
        </p:txBody>
      </p:sp>
    </p:spTree>
    <p:extLst>
      <p:ext uri="{BB962C8B-B14F-4D97-AF65-F5344CB8AC3E}">
        <p14:creationId xmlns:p14="http://schemas.microsoft.com/office/powerpoint/2010/main" val="3739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10.xml><?xml version="1.0" encoding="utf-8"?>
<a:theme xmlns:a="http://schemas.openxmlformats.org/drawingml/2006/main" name="5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11.xml><?xml version="1.0" encoding="utf-8"?>
<a:theme xmlns:a="http://schemas.openxmlformats.org/drawingml/2006/main" name="4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7.xml><?xml version="1.0" encoding="utf-8"?>
<a:theme xmlns:a="http://schemas.openxmlformats.org/drawingml/2006/main" name="2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8.xml><?xml version="1.0" encoding="utf-8"?>
<a:theme xmlns:a="http://schemas.openxmlformats.org/drawingml/2006/main" name="3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9.xml><?xml version="1.0" encoding="utf-8"?>
<a:theme xmlns:a="http://schemas.openxmlformats.org/drawingml/2006/main" name="4_Пользовательские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26A8DC41-7521-4E8A-BB40-82DDDF6580CB}" vid="{96196EC2-C392-482E-BF29-9BD12A62668F}"/>
    </a:ext>
  </a:extLst>
</a:theme>
</file>

<file path=ppt/theme/themeOverride1.xml><?xml version="1.0" encoding="utf-8"?>
<a:themeOverride xmlns:a="http://schemas.openxmlformats.org/drawingml/2006/main">
  <a:clrScheme name="Другая 166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66092"/>
    </a:hlink>
    <a:folHlink>
      <a:srgbClr val="24406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purl.org/dc/dcmitype/"/>
    <ds:schemaRef ds:uri="http://purl.org/dc/terms/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5703</TotalTime>
  <Words>4283</Words>
  <Application>Microsoft Office PowerPoint</Application>
  <PresentationFormat>Широкоэкранный</PresentationFormat>
  <Paragraphs>991</Paragraphs>
  <Slides>40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69" baseType="lpstr">
      <vt:lpstr>ADLaM Display</vt:lpstr>
      <vt:lpstr>Aharoni</vt:lpstr>
      <vt:lpstr>Arial</vt:lpstr>
      <vt:lpstr>Bahnschrift</vt:lpstr>
      <vt:lpstr>Bahnschrift Light</vt:lpstr>
      <vt:lpstr>Bahnschrift SemiBold</vt:lpstr>
      <vt:lpstr>Bahnschrift SemiBold SemiConden</vt:lpstr>
      <vt:lpstr>Bahnschrift SemiCondensed</vt:lpstr>
      <vt:lpstr>Bahnschrift SemiLight</vt:lpstr>
      <vt:lpstr>Bahnschrift SemiLight SemiConde</vt:lpstr>
      <vt:lpstr>Biome</vt:lpstr>
      <vt:lpstr>Calibri</vt:lpstr>
      <vt:lpstr>Franklin Gothic Book</vt:lpstr>
      <vt:lpstr>Franklin Gothic Demi</vt:lpstr>
      <vt:lpstr>Open Sans</vt:lpstr>
      <vt:lpstr>Times New Roman</vt:lpstr>
      <vt:lpstr>Wingdings</vt:lpstr>
      <vt:lpstr>Пользовательские</vt:lpstr>
      <vt:lpstr>Презентация1</vt:lpstr>
      <vt:lpstr>1_Презентация1</vt:lpstr>
      <vt:lpstr>2_Презентация1</vt:lpstr>
      <vt:lpstr>3_Презентация1</vt:lpstr>
      <vt:lpstr>1_Пользовательские</vt:lpstr>
      <vt:lpstr>2_Пользовательские</vt:lpstr>
      <vt:lpstr>3_Пользовательские</vt:lpstr>
      <vt:lpstr>4_Пользовательские</vt:lpstr>
      <vt:lpstr>5_Пользовательские</vt:lpstr>
      <vt:lpstr>4_Презентация1</vt:lpstr>
      <vt:lpstr>Лист</vt:lpstr>
      <vt:lpstr>БЮДЖЕТ  ДЛЯ ГРАЖДАН</vt:lpstr>
      <vt:lpstr>УВАЖАЕМЫЕ ЖИТЕЛИ КОРТКЕРОССКОГО РАЙОНА</vt:lpstr>
      <vt:lpstr>Презентация PowerPoint</vt:lpstr>
      <vt:lpstr>КРАТКИЙ СЛОВАРЬ ИСПОЛЬЗУЕМЫХ ТЕРМИНОВ И ПОНЯТИЙ</vt:lpstr>
      <vt:lpstr>КРАТКИЙ СЛОВАРЬ ИСПОЛЬЗУЕМЫХ ТЕРМИНОВ И ПОНЯТИЙ</vt:lpstr>
      <vt:lpstr>НОРМАТИВНАЯ ОСНОВА БЮДЖЕТНОГО ПРОЦЕССА В КОРТКЕРОССКОМ РАЙОНЕ</vt:lpstr>
      <vt:lpstr>ОСНОВНЫЕ ЭТАПЫ БЮДЖЕТНОГО ПРОЦЕССА В КОРТКЕРОССКОМ РАЙОНЕ</vt:lpstr>
      <vt:lpstr>АДМИНИСТРАТИВНО-ТЕРРИТОРИАЛЬНОЕ ДЕЛЕНИЕ КОРТКЕРОССКОГО РАЙОНА</vt:lpstr>
      <vt:lpstr>ЗАДАЧИ И ОСНОВНЫЕ НАПРАВЛЕНИЯ БЮДЖЕТНОЙ ПОЛИТИКИ МУНИЦИПАЛЬНОГО РАЙОНА «КОРТКЕРОССКИЙ» НА 2025 ГОД  И НА ПЛАНОВЫЙ ПЕРИОД 2026 И 2027 ГОДОВ </vt:lpstr>
      <vt:lpstr>ПРИОРИТЕТЫ ПРИ ФОРМИРОВАНИИ РАСХОДОВ</vt:lpstr>
      <vt:lpstr>ОСНОВНЫЕ  ПАРАМЕТРЫ  БЮДЖЕТА  МУНИЦИПАЛЬНОГО РАЙОНА «КОРТКЕРОССКИЙ» , МЛН. РУБЛЕЙ</vt:lpstr>
      <vt:lpstr>СТРУКТУРА ДОХОДОВ БЮДЖЕТА  МУНИЦИПАЛЬНОГО РАЙОНА «КОРТКЕРОССКИЙ»  НА  2025-2027 ГОДЫ, ТЫС. РУБЛЕЙ</vt:lpstr>
      <vt:lpstr>УРОВЕНЬ ДОТАЦИОННОСТИ РАЙОННОГО БЮДЖЕТА</vt:lpstr>
      <vt:lpstr>Презентация PowerPoint</vt:lpstr>
      <vt:lpstr>СТРУКТУРА НАЛОГОВЫХ И НЕНАЛОГОВЫХ ДОХОДОВ В 2025 ГОДУ, ТЫС. РУБЛЕЙ</vt:lpstr>
      <vt:lpstr>БЕЗВОЗМЕЗДНЫЕ ПОСТУПЛЕНИЯ В 2024-2025 ГОДЫ, ТЫС. РУБЛЕЙ</vt:lpstr>
      <vt:lpstr>ИЗМЕНЕНИЯ В НАЛОГОВЫХ ДОХОДАХ</vt:lpstr>
      <vt:lpstr>ОСНОВНЫЕ  ХАРАКТЕРИСТИКИ БЮДЖЕТА НА 2024-2026 ГОДЫ, ТЫС. РУБЛЕЙ</vt:lpstr>
      <vt:lpstr>ДИНАМИКА И СТРУКТУРА ПО РАЗДЕЛАМ РАСХОДОВ БЮДЖЕТА НА 2025 ГОД, ТЫС. РУБЛЕЙ</vt:lpstr>
      <vt:lpstr>ЗАПЛАНИРОВАНО ДОСТИЖЕНИЕ ЦЕЛЕВЫХ ПОКАЗАТЕЛЕЙ ЗАРАБОТНОЙ ПЛАТЫ «УКАЗНЫХ» КАТЕГОРИЙ РАБОТНИКОВ  МУНИЦИПАЛЬНОГО РАЙОНА «КОРТКЕРОССКИЙ» НА  2025 ГОД</vt:lpstr>
      <vt:lpstr>Презентация PowerPoint</vt:lpstr>
      <vt:lpstr>РЕАЛИЗАЦИЯ ПРОЕКТОВ «НАРОДНЫЙ БЮДЖЕТ»</vt:lpstr>
      <vt:lpstr>Презентация PowerPoint</vt:lpstr>
      <vt:lpstr>РАСХОДЫ В РАЗРЕЗЕ МУНИЦИПАЛЬНЫХ ПРОГРАММ</vt:lpstr>
      <vt:lpstr>01_МП_«БЕЗОПАСНОСТЬ ЖИЗНЕДЕЯТЕЛЬНОСТИ НАСЕЛЕНИЯ» </vt:lpstr>
      <vt:lpstr>02_МП_«РАЗВИТИЕ ЭКОНОМИКИ» </vt:lpstr>
      <vt:lpstr>03_МП_«РАЗВИТИЕ ТРАНСПОРТНОЙ СИСТЕМЫ»</vt:lpstr>
      <vt:lpstr>04_МП_«РАЗВИТИЕ ЖИЛИЩНО-КОММУНАЛЬНОГО ХОЗЯЙСТВА  МР «КОРТКЕРОССКИЙ»</vt:lpstr>
      <vt:lpstr>05_МП_«РАЗВИТИЕ ОБРАЗОВАНИЯ»</vt:lpstr>
      <vt:lpstr>06_МП_«РАЗВИТИЕ КУЛЬТУРЫ И ТУРИЗМА»</vt:lpstr>
      <vt:lpstr>07_МП_«РАЗВИТИЕ ФИЗИЧЕСКОЙ КУЛЬТУРЫ И СПОРТА В КОРТКЕРОССКОМ РАЙОНЕ»</vt:lpstr>
      <vt:lpstr>08_МП_«РАЗВИТИЕ СИСТЕМЫ МУНИЦИПАЛЬНОГО УПРАВЛЕНИЯ»</vt:lpstr>
      <vt:lpstr>09_МП_«ПРОФИЛАКТИКА ПРАВОНАРУШЕНИЙ И ОБЕСПЕЧЕНИЕ ОБЩЕСТВЕННОЙ БЕЗОПАСНОСТИ НА ТЕРРИТОРИИ МУНИЦИПАЛЬНОГО РАЙОНА «КОРТКЕРОССКИЙ» РЕСПУБЛИКИ КОМИ»</vt:lpstr>
      <vt:lpstr>ИЗМЕНЕНИЯ В РАСХОДАХ НА 2025 ГОД</vt:lpstr>
      <vt:lpstr>Презентация PowerPoint</vt:lpstr>
      <vt:lpstr>ИЗМЕНЕНИЕ ОБЪЁМА ФИНАНСОВОЙ ПОМОЩИ ПОСЕЛЕНИЯМ, ТЫС. РУБЛЕЙ</vt:lpstr>
      <vt:lpstr>ОБЪЕМ И СТРУКТУРА МУНИЦИПАЛЬНОГО ДОЛГА МО МР «КОРТКЕРОССКИЙ» НА 01.01.2025 Г.</vt:lpstr>
      <vt:lpstr>РАСХОДЫ НА ОБСЛУЖИВАНИЕ  МУНИЦИПАЛЬНОГО ДОЛГА ЗА 2022-2027 ГОДЫ</vt:lpstr>
      <vt:lpstr>Презентация PowerPoint</vt:lpstr>
      <vt:lpstr>КОНТАКТНАЯ ИНФОРМАЦИЯ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обзор</dc:title>
  <dc:creator>Александр</dc:creator>
  <cp:lastModifiedBy>Людмила</cp:lastModifiedBy>
  <cp:revision>260</cp:revision>
  <cp:lastPrinted>2024-11-25T08:47:17Z</cp:lastPrinted>
  <dcterms:created xsi:type="dcterms:W3CDTF">2023-11-22T07:28:23Z</dcterms:created>
  <dcterms:modified xsi:type="dcterms:W3CDTF">2024-12-19T09:09:24Z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