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9"/>
  </p:notesMasterIdLst>
  <p:sldIdLst>
    <p:sldId id="315" r:id="rId2"/>
    <p:sldId id="258" r:id="rId3"/>
    <p:sldId id="318" r:id="rId4"/>
    <p:sldId id="319" r:id="rId5"/>
    <p:sldId id="316" r:id="rId6"/>
    <p:sldId id="260" r:id="rId7"/>
    <p:sldId id="269" r:id="rId8"/>
    <p:sldId id="270" r:id="rId9"/>
    <p:sldId id="326" r:id="rId10"/>
    <p:sldId id="322" r:id="rId11"/>
    <p:sldId id="323" r:id="rId12"/>
    <p:sldId id="262" r:id="rId13"/>
    <p:sldId id="263" r:id="rId14"/>
    <p:sldId id="264" r:id="rId15"/>
    <p:sldId id="265" r:id="rId16"/>
    <p:sldId id="324" r:id="rId17"/>
    <p:sldId id="271" r:id="rId18"/>
    <p:sldId id="274" r:id="rId19"/>
    <p:sldId id="320" r:id="rId20"/>
    <p:sldId id="273" r:id="rId21"/>
    <p:sldId id="275" r:id="rId22"/>
    <p:sldId id="321" r:id="rId23"/>
    <p:sldId id="312" r:id="rId24"/>
    <p:sldId id="278" r:id="rId25"/>
    <p:sldId id="279" r:id="rId26"/>
    <p:sldId id="280" r:id="rId27"/>
    <p:sldId id="281" r:id="rId28"/>
    <p:sldId id="282" r:id="rId29"/>
    <p:sldId id="284" r:id="rId30"/>
    <p:sldId id="277" r:id="rId31"/>
    <p:sldId id="309" r:id="rId32"/>
    <p:sldId id="310" r:id="rId33"/>
    <p:sldId id="311" r:id="rId34"/>
    <p:sldId id="285" r:id="rId35"/>
    <p:sldId id="286" r:id="rId36"/>
    <p:sldId id="287" r:id="rId37"/>
    <p:sldId id="289" r:id="rId38"/>
    <p:sldId id="290" r:id="rId39"/>
    <p:sldId id="291" r:id="rId40"/>
    <p:sldId id="292" r:id="rId41"/>
    <p:sldId id="313" r:id="rId42"/>
    <p:sldId id="293" r:id="rId43"/>
    <p:sldId id="294" r:id="rId44"/>
    <p:sldId id="295" r:id="rId45"/>
    <p:sldId id="314" r:id="rId46"/>
    <p:sldId id="296" r:id="rId47"/>
    <p:sldId id="298" r:id="rId48"/>
    <p:sldId id="299" r:id="rId49"/>
    <p:sldId id="297" r:id="rId50"/>
    <p:sldId id="302" r:id="rId51"/>
    <p:sldId id="301" r:id="rId52"/>
    <p:sldId id="307" r:id="rId53"/>
    <p:sldId id="303" r:id="rId54"/>
    <p:sldId id="306" r:id="rId55"/>
    <p:sldId id="300" r:id="rId56"/>
    <p:sldId id="327" r:id="rId57"/>
    <p:sldId id="328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CD06"/>
    <a:srgbClr val="F9DF1B"/>
    <a:srgbClr val="4B4BFF"/>
    <a:srgbClr val="FF6565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3" autoAdjust="0"/>
    <p:restoredTop sz="86384" autoAdjust="0"/>
  </p:normalViewPr>
  <p:slideViewPr>
    <p:cSldViewPr>
      <p:cViewPr varScale="1">
        <p:scale>
          <a:sx n="117" d="100"/>
          <a:sy n="117" d="100"/>
        </p:scale>
        <p:origin x="-17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965E9A-1D67-4E6B-835A-034D8F244763}" type="doc">
      <dgm:prSet loTypeId="urn:microsoft.com/office/officeart/2005/8/layout/vList4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231E678-B628-4849-8396-031EFA86ADC3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 применении системы налогообложения в виде единого налога на вмененный доход для отдельных видов деятельности (ЕНВД) в качестве "дохода" указывается величина вмененного дохода;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30768B-C677-43B6-A6AD-7611EB03B8EE}" type="parTrans" cxnId="{DDD2D194-1B52-41FE-A0A4-5D6F0FEBFAA5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491A33-D276-463A-B964-8BF48F7233ED}" type="sibTrans" cxnId="{DDD2D194-1B52-41FE-A0A4-5D6F0FEBFAA5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1926D7-73F0-463F-AADE-8DC44E7088B1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 применении упрощенной системы налогообложения (УСН) в качестве "дохода" указывается сумма полученных доходов за налоговый период, которая подлежит указанию в налоговой декларации по налогу, уплачиваемому в связи с применением УСН, независимо от объекта налогообложения;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3B5519-221C-4C49-9BA1-10AB9176EAB5}" type="parTrans" cxnId="{E73F7575-8E47-479D-BA88-653B931F5E05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B5F9B1-665B-4ECC-AD47-580814D13AF1}" type="sibTrans" cxnId="{E73F7575-8E47-479D-BA88-653B931F5E05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0BC73B-C8E5-430C-BCA2-C49C814FAD3D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 применении патентной системы налогообложения (ПСН) в качестве "дохода" указывается сумма доходов от реализации, определяемая в соответствии со статьей 249 Налогового кодекса РФ, которая подлежит отражению  в книге учета доходов индивидуального предпринимателя, применяющего ПСН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82431A-B787-459C-9382-5067604A480D}" type="parTrans" cxnId="{5CB233A9-4F64-4C6D-8B15-E96A2B1F911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60618E-5C77-4678-83AC-2A599B65CAB7}" type="sibTrans" cxnId="{5CB233A9-4F64-4C6D-8B15-E96A2B1F911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C3B265-1F71-4B18-822C-205A03D0F032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 применении системы налогообложения для сельскохозяйственных товаропроизводителей (единого сельскохозяйственного налога (ЕСХН)) в качестве "дохода" указывается сумма полученных доходов за налоговый период, которая подлежит указанию в налоговой декларации по ЕСХН, независимо от объекта налогообложения</a:t>
          </a:r>
        </a:p>
      </dgm:t>
    </dgm:pt>
    <dgm:pt modelId="{E09D111C-4582-4ED3-B6FD-6E622360D9B5}" type="parTrans" cxnId="{63F26566-5880-4217-9E38-3D929C4CD2C8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A14D91-3969-4828-A855-4982AFC0CA4D}" type="sibTrans" cxnId="{63F26566-5880-4217-9E38-3D929C4CD2C8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214080-6740-4F1B-A3D3-570087F3E600}" type="pres">
      <dgm:prSet presAssocID="{F7965E9A-1D67-4E6B-835A-034D8F24476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C94630-1D9C-4E89-BDCA-88A0D2A360E1}" type="pres">
      <dgm:prSet presAssocID="{D231E678-B628-4849-8396-031EFA86ADC3}" presName="comp" presStyleCnt="0"/>
      <dgm:spPr/>
      <dgm:t>
        <a:bodyPr/>
        <a:lstStyle/>
        <a:p>
          <a:endParaRPr lang="ru-RU"/>
        </a:p>
      </dgm:t>
    </dgm:pt>
    <dgm:pt modelId="{72A1E4A5-E713-4C8D-BDE3-04BD7839AACD}" type="pres">
      <dgm:prSet presAssocID="{D231E678-B628-4849-8396-031EFA86ADC3}" presName="box" presStyleLbl="node1" presStyleIdx="0" presStyleCnt="4"/>
      <dgm:spPr/>
      <dgm:t>
        <a:bodyPr/>
        <a:lstStyle/>
        <a:p>
          <a:endParaRPr lang="ru-RU"/>
        </a:p>
      </dgm:t>
    </dgm:pt>
    <dgm:pt modelId="{71D07BEF-AFE1-4EAE-BB77-188E8160A81B}" type="pres">
      <dgm:prSet presAssocID="{D231E678-B628-4849-8396-031EFA86ADC3}" presName="img" presStyleLbl="fgImgPlace1" presStyleIdx="0" presStyleCnt="4"/>
      <dgm:spPr/>
      <dgm:t>
        <a:bodyPr/>
        <a:lstStyle/>
        <a:p>
          <a:endParaRPr lang="ru-RU"/>
        </a:p>
      </dgm:t>
    </dgm:pt>
    <dgm:pt modelId="{4FD2AABC-2025-4A5A-8C96-74CF51DCB01A}" type="pres">
      <dgm:prSet presAssocID="{D231E678-B628-4849-8396-031EFA86ADC3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D0D30-CC3F-44A8-84F1-A0E2C3025E16}" type="pres">
      <dgm:prSet presAssocID="{69491A33-D276-463A-B964-8BF48F7233ED}" presName="spacer" presStyleCnt="0"/>
      <dgm:spPr/>
      <dgm:t>
        <a:bodyPr/>
        <a:lstStyle/>
        <a:p>
          <a:endParaRPr lang="ru-RU"/>
        </a:p>
      </dgm:t>
    </dgm:pt>
    <dgm:pt modelId="{5EAA42A5-4183-435F-AC7A-18ECB5FB871B}" type="pres">
      <dgm:prSet presAssocID="{D71926D7-73F0-463F-AADE-8DC44E7088B1}" presName="comp" presStyleCnt="0"/>
      <dgm:spPr/>
      <dgm:t>
        <a:bodyPr/>
        <a:lstStyle/>
        <a:p>
          <a:endParaRPr lang="ru-RU"/>
        </a:p>
      </dgm:t>
    </dgm:pt>
    <dgm:pt modelId="{557D8BAD-9200-4EDA-8F1A-08767154E797}" type="pres">
      <dgm:prSet presAssocID="{D71926D7-73F0-463F-AADE-8DC44E7088B1}" presName="box" presStyleLbl="node1" presStyleIdx="1" presStyleCnt="4"/>
      <dgm:spPr/>
      <dgm:t>
        <a:bodyPr/>
        <a:lstStyle/>
        <a:p>
          <a:endParaRPr lang="ru-RU"/>
        </a:p>
      </dgm:t>
    </dgm:pt>
    <dgm:pt modelId="{E02B8AC3-7CD4-43FF-90CB-08A0752AD0EB}" type="pres">
      <dgm:prSet presAssocID="{D71926D7-73F0-463F-AADE-8DC44E7088B1}" presName="img" presStyleLbl="fgImgPlace1" presStyleIdx="1" presStyleCnt="4"/>
      <dgm:spPr/>
      <dgm:t>
        <a:bodyPr/>
        <a:lstStyle/>
        <a:p>
          <a:endParaRPr lang="ru-RU"/>
        </a:p>
      </dgm:t>
    </dgm:pt>
    <dgm:pt modelId="{E6C97BBB-3552-488F-B61F-D843A12011C7}" type="pres">
      <dgm:prSet presAssocID="{D71926D7-73F0-463F-AADE-8DC44E7088B1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83E5C8-C696-414A-9AB2-6A474D6D78DD}" type="pres">
      <dgm:prSet presAssocID="{FAB5F9B1-665B-4ECC-AD47-580814D13AF1}" presName="spacer" presStyleCnt="0"/>
      <dgm:spPr/>
      <dgm:t>
        <a:bodyPr/>
        <a:lstStyle/>
        <a:p>
          <a:endParaRPr lang="ru-RU"/>
        </a:p>
      </dgm:t>
    </dgm:pt>
    <dgm:pt modelId="{8421DADC-35DD-439C-B96A-1B02007AFD94}" type="pres">
      <dgm:prSet presAssocID="{240BC73B-C8E5-430C-BCA2-C49C814FAD3D}" presName="comp" presStyleCnt="0"/>
      <dgm:spPr/>
      <dgm:t>
        <a:bodyPr/>
        <a:lstStyle/>
        <a:p>
          <a:endParaRPr lang="ru-RU"/>
        </a:p>
      </dgm:t>
    </dgm:pt>
    <dgm:pt modelId="{286E2C77-0763-45C2-B66B-98BBD865C778}" type="pres">
      <dgm:prSet presAssocID="{240BC73B-C8E5-430C-BCA2-C49C814FAD3D}" presName="box" presStyleLbl="node1" presStyleIdx="2" presStyleCnt="4"/>
      <dgm:spPr/>
      <dgm:t>
        <a:bodyPr/>
        <a:lstStyle/>
        <a:p>
          <a:endParaRPr lang="ru-RU"/>
        </a:p>
      </dgm:t>
    </dgm:pt>
    <dgm:pt modelId="{EF9483E4-5844-41AE-8579-B03327B16496}" type="pres">
      <dgm:prSet presAssocID="{240BC73B-C8E5-430C-BCA2-C49C814FAD3D}" presName="img" presStyleLbl="fgImgPlace1" presStyleIdx="2" presStyleCnt="4"/>
      <dgm:spPr/>
      <dgm:t>
        <a:bodyPr/>
        <a:lstStyle/>
        <a:p>
          <a:endParaRPr lang="ru-RU"/>
        </a:p>
      </dgm:t>
    </dgm:pt>
    <dgm:pt modelId="{43291E0F-5151-41CE-85E7-FDC82DA20542}" type="pres">
      <dgm:prSet presAssocID="{240BC73B-C8E5-430C-BCA2-C49C814FAD3D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8FD075-9CCD-4BB4-B4AA-29F0B36B980A}" type="pres">
      <dgm:prSet presAssocID="{8B60618E-5C77-4678-83AC-2A599B65CAB7}" presName="spacer" presStyleCnt="0"/>
      <dgm:spPr/>
      <dgm:t>
        <a:bodyPr/>
        <a:lstStyle/>
        <a:p>
          <a:endParaRPr lang="ru-RU"/>
        </a:p>
      </dgm:t>
    </dgm:pt>
    <dgm:pt modelId="{7FC3E719-9E6A-4B09-9818-2D0C86EA26EB}" type="pres">
      <dgm:prSet presAssocID="{B2C3B265-1F71-4B18-822C-205A03D0F032}" presName="comp" presStyleCnt="0"/>
      <dgm:spPr/>
      <dgm:t>
        <a:bodyPr/>
        <a:lstStyle/>
        <a:p>
          <a:endParaRPr lang="ru-RU"/>
        </a:p>
      </dgm:t>
    </dgm:pt>
    <dgm:pt modelId="{70F32402-0ABA-4F17-A3BB-9407948A4783}" type="pres">
      <dgm:prSet presAssocID="{B2C3B265-1F71-4B18-822C-205A03D0F032}" presName="box" presStyleLbl="node1" presStyleIdx="3" presStyleCnt="4"/>
      <dgm:spPr/>
      <dgm:t>
        <a:bodyPr/>
        <a:lstStyle/>
        <a:p>
          <a:endParaRPr lang="ru-RU"/>
        </a:p>
      </dgm:t>
    </dgm:pt>
    <dgm:pt modelId="{E9FCFB8F-9504-4778-A5F3-98C17D7B41C2}" type="pres">
      <dgm:prSet presAssocID="{B2C3B265-1F71-4B18-822C-205A03D0F032}" presName="img" presStyleLbl="fgImgPlace1" presStyleIdx="3" presStyleCnt="4"/>
      <dgm:spPr/>
      <dgm:t>
        <a:bodyPr/>
        <a:lstStyle/>
        <a:p>
          <a:endParaRPr lang="ru-RU"/>
        </a:p>
      </dgm:t>
    </dgm:pt>
    <dgm:pt modelId="{D4A51159-9A71-4CCF-9C0C-D6409D3D858B}" type="pres">
      <dgm:prSet presAssocID="{B2C3B265-1F71-4B18-822C-205A03D0F032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B233A9-4F64-4C6D-8B15-E96A2B1F9114}" srcId="{F7965E9A-1D67-4E6B-835A-034D8F244763}" destId="{240BC73B-C8E5-430C-BCA2-C49C814FAD3D}" srcOrd="2" destOrd="0" parTransId="{CF82431A-B787-459C-9382-5067604A480D}" sibTransId="{8B60618E-5C77-4678-83AC-2A599B65CAB7}"/>
    <dgm:cxn modelId="{18790E7E-0DD1-449E-B9E8-BE744DB80BF3}" type="presOf" srcId="{240BC73B-C8E5-430C-BCA2-C49C814FAD3D}" destId="{43291E0F-5151-41CE-85E7-FDC82DA20542}" srcOrd="1" destOrd="0" presId="urn:microsoft.com/office/officeart/2005/8/layout/vList4"/>
    <dgm:cxn modelId="{A500F5E1-DF63-4F3F-AA46-8068BDB8A2F1}" type="presOf" srcId="{240BC73B-C8E5-430C-BCA2-C49C814FAD3D}" destId="{286E2C77-0763-45C2-B66B-98BBD865C778}" srcOrd="0" destOrd="0" presId="urn:microsoft.com/office/officeart/2005/8/layout/vList4"/>
    <dgm:cxn modelId="{DDD2D194-1B52-41FE-A0A4-5D6F0FEBFAA5}" srcId="{F7965E9A-1D67-4E6B-835A-034D8F244763}" destId="{D231E678-B628-4849-8396-031EFA86ADC3}" srcOrd="0" destOrd="0" parTransId="{C430768B-C677-43B6-A6AD-7611EB03B8EE}" sibTransId="{69491A33-D276-463A-B964-8BF48F7233ED}"/>
    <dgm:cxn modelId="{E73F7575-8E47-479D-BA88-653B931F5E05}" srcId="{F7965E9A-1D67-4E6B-835A-034D8F244763}" destId="{D71926D7-73F0-463F-AADE-8DC44E7088B1}" srcOrd="1" destOrd="0" parTransId="{0A3B5519-221C-4C49-9BA1-10AB9176EAB5}" sibTransId="{FAB5F9B1-665B-4ECC-AD47-580814D13AF1}"/>
    <dgm:cxn modelId="{544FC499-F4A3-414B-BBDC-875196EFEAB6}" type="presOf" srcId="{F7965E9A-1D67-4E6B-835A-034D8F244763}" destId="{7F214080-6740-4F1B-A3D3-570087F3E600}" srcOrd="0" destOrd="0" presId="urn:microsoft.com/office/officeart/2005/8/layout/vList4"/>
    <dgm:cxn modelId="{CD86E79F-A33A-434D-A0C9-E1796F63ED4A}" type="presOf" srcId="{D231E678-B628-4849-8396-031EFA86ADC3}" destId="{4FD2AABC-2025-4A5A-8C96-74CF51DCB01A}" srcOrd="1" destOrd="0" presId="urn:microsoft.com/office/officeart/2005/8/layout/vList4"/>
    <dgm:cxn modelId="{0F6BEFE4-3274-4B70-93D0-E6906F407A79}" type="presOf" srcId="{D231E678-B628-4849-8396-031EFA86ADC3}" destId="{72A1E4A5-E713-4C8D-BDE3-04BD7839AACD}" srcOrd="0" destOrd="0" presId="urn:microsoft.com/office/officeart/2005/8/layout/vList4"/>
    <dgm:cxn modelId="{8B13253C-7785-43B1-BFEF-846306075D30}" type="presOf" srcId="{D71926D7-73F0-463F-AADE-8DC44E7088B1}" destId="{557D8BAD-9200-4EDA-8F1A-08767154E797}" srcOrd="0" destOrd="0" presId="urn:microsoft.com/office/officeart/2005/8/layout/vList4"/>
    <dgm:cxn modelId="{61CC7181-9A19-4787-8E04-F09D004BA56E}" type="presOf" srcId="{B2C3B265-1F71-4B18-822C-205A03D0F032}" destId="{D4A51159-9A71-4CCF-9C0C-D6409D3D858B}" srcOrd="1" destOrd="0" presId="urn:microsoft.com/office/officeart/2005/8/layout/vList4"/>
    <dgm:cxn modelId="{63F26566-5880-4217-9E38-3D929C4CD2C8}" srcId="{F7965E9A-1D67-4E6B-835A-034D8F244763}" destId="{B2C3B265-1F71-4B18-822C-205A03D0F032}" srcOrd="3" destOrd="0" parTransId="{E09D111C-4582-4ED3-B6FD-6E622360D9B5}" sibTransId="{24A14D91-3969-4828-A855-4982AFC0CA4D}"/>
    <dgm:cxn modelId="{5EA993C2-25D3-45E2-A88D-E1A62FBB75AD}" type="presOf" srcId="{D71926D7-73F0-463F-AADE-8DC44E7088B1}" destId="{E6C97BBB-3552-488F-B61F-D843A12011C7}" srcOrd="1" destOrd="0" presId="urn:microsoft.com/office/officeart/2005/8/layout/vList4"/>
    <dgm:cxn modelId="{6059986F-1ED2-4152-8A35-AEC0695B4C5C}" type="presOf" srcId="{B2C3B265-1F71-4B18-822C-205A03D0F032}" destId="{70F32402-0ABA-4F17-A3BB-9407948A4783}" srcOrd="0" destOrd="0" presId="urn:microsoft.com/office/officeart/2005/8/layout/vList4"/>
    <dgm:cxn modelId="{51149607-03B2-49D6-AB4A-EE09B4459013}" type="presParOf" srcId="{7F214080-6740-4F1B-A3D3-570087F3E600}" destId="{33C94630-1D9C-4E89-BDCA-88A0D2A360E1}" srcOrd="0" destOrd="0" presId="urn:microsoft.com/office/officeart/2005/8/layout/vList4"/>
    <dgm:cxn modelId="{50DD2B85-CA92-4401-B067-4E27DDA9648F}" type="presParOf" srcId="{33C94630-1D9C-4E89-BDCA-88A0D2A360E1}" destId="{72A1E4A5-E713-4C8D-BDE3-04BD7839AACD}" srcOrd="0" destOrd="0" presId="urn:microsoft.com/office/officeart/2005/8/layout/vList4"/>
    <dgm:cxn modelId="{5AB5CFBC-8244-4C54-8489-88EF0B06629D}" type="presParOf" srcId="{33C94630-1D9C-4E89-BDCA-88A0D2A360E1}" destId="{71D07BEF-AFE1-4EAE-BB77-188E8160A81B}" srcOrd="1" destOrd="0" presId="urn:microsoft.com/office/officeart/2005/8/layout/vList4"/>
    <dgm:cxn modelId="{81FC1295-E725-4A3F-86DB-47DF40DA6D06}" type="presParOf" srcId="{33C94630-1D9C-4E89-BDCA-88A0D2A360E1}" destId="{4FD2AABC-2025-4A5A-8C96-74CF51DCB01A}" srcOrd="2" destOrd="0" presId="urn:microsoft.com/office/officeart/2005/8/layout/vList4"/>
    <dgm:cxn modelId="{8B0ABBA1-6728-4929-90F5-162A734C952F}" type="presParOf" srcId="{7F214080-6740-4F1B-A3D3-570087F3E600}" destId="{69BD0D30-CC3F-44A8-84F1-A0E2C3025E16}" srcOrd="1" destOrd="0" presId="urn:microsoft.com/office/officeart/2005/8/layout/vList4"/>
    <dgm:cxn modelId="{155F0093-C30C-4D14-95A8-AF9113D8CD90}" type="presParOf" srcId="{7F214080-6740-4F1B-A3D3-570087F3E600}" destId="{5EAA42A5-4183-435F-AC7A-18ECB5FB871B}" srcOrd="2" destOrd="0" presId="urn:microsoft.com/office/officeart/2005/8/layout/vList4"/>
    <dgm:cxn modelId="{52243BE5-14BD-4803-B55F-424CD9076FBD}" type="presParOf" srcId="{5EAA42A5-4183-435F-AC7A-18ECB5FB871B}" destId="{557D8BAD-9200-4EDA-8F1A-08767154E797}" srcOrd="0" destOrd="0" presId="urn:microsoft.com/office/officeart/2005/8/layout/vList4"/>
    <dgm:cxn modelId="{A507E5E4-E568-4849-A664-2961ECB0B3A2}" type="presParOf" srcId="{5EAA42A5-4183-435F-AC7A-18ECB5FB871B}" destId="{E02B8AC3-7CD4-43FF-90CB-08A0752AD0EB}" srcOrd="1" destOrd="0" presId="urn:microsoft.com/office/officeart/2005/8/layout/vList4"/>
    <dgm:cxn modelId="{9E223D08-E9F1-403E-A488-32B529E5C5A1}" type="presParOf" srcId="{5EAA42A5-4183-435F-AC7A-18ECB5FB871B}" destId="{E6C97BBB-3552-488F-B61F-D843A12011C7}" srcOrd="2" destOrd="0" presId="urn:microsoft.com/office/officeart/2005/8/layout/vList4"/>
    <dgm:cxn modelId="{ED389A4E-1B1C-411F-98A5-A3F44B67B99E}" type="presParOf" srcId="{7F214080-6740-4F1B-A3D3-570087F3E600}" destId="{9483E5C8-C696-414A-9AB2-6A474D6D78DD}" srcOrd="3" destOrd="0" presId="urn:microsoft.com/office/officeart/2005/8/layout/vList4"/>
    <dgm:cxn modelId="{050E81C3-FFDD-4163-BD32-A2202A5E9BA6}" type="presParOf" srcId="{7F214080-6740-4F1B-A3D3-570087F3E600}" destId="{8421DADC-35DD-439C-B96A-1B02007AFD94}" srcOrd="4" destOrd="0" presId="urn:microsoft.com/office/officeart/2005/8/layout/vList4"/>
    <dgm:cxn modelId="{7FEB9B96-7066-4010-9727-6D6FDC8A5954}" type="presParOf" srcId="{8421DADC-35DD-439C-B96A-1B02007AFD94}" destId="{286E2C77-0763-45C2-B66B-98BBD865C778}" srcOrd="0" destOrd="0" presId="urn:microsoft.com/office/officeart/2005/8/layout/vList4"/>
    <dgm:cxn modelId="{3F18606B-2AAE-4ACB-AB2A-D7AE654CCD8A}" type="presParOf" srcId="{8421DADC-35DD-439C-B96A-1B02007AFD94}" destId="{EF9483E4-5844-41AE-8579-B03327B16496}" srcOrd="1" destOrd="0" presId="urn:microsoft.com/office/officeart/2005/8/layout/vList4"/>
    <dgm:cxn modelId="{E19E02E6-2A26-4343-9319-A61D918700E3}" type="presParOf" srcId="{8421DADC-35DD-439C-B96A-1B02007AFD94}" destId="{43291E0F-5151-41CE-85E7-FDC82DA20542}" srcOrd="2" destOrd="0" presId="urn:microsoft.com/office/officeart/2005/8/layout/vList4"/>
    <dgm:cxn modelId="{15AD5D53-FA1F-4459-824E-B22A0A8AEDB4}" type="presParOf" srcId="{7F214080-6740-4F1B-A3D3-570087F3E600}" destId="{548FD075-9CCD-4BB4-B4AA-29F0B36B980A}" srcOrd="5" destOrd="0" presId="urn:microsoft.com/office/officeart/2005/8/layout/vList4"/>
    <dgm:cxn modelId="{6BEA2150-7D26-400E-99AE-82BA47D336B4}" type="presParOf" srcId="{7F214080-6740-4F1B-A3D3-570087F3E600}" destId="{7FC3E719-9E6A-4B09-9818-2D0C86EA26EB}" srcOrd="6" destOrd="0" presId="urn:microsoft.com/office/officeart/2005/8/layout/vList4"/>
    <dgm:cxn modelId="{98A1ADDE-211C-4AE9-B221-85B1BB2AAF4C}" type="presParOf" srcId="{7FC3E719-9E6A-4B09-9818-2D0C86EA26EB}" destId="{70F32402-0ABA-4F17-A3BB-9407948A4783}" srcOrd="0" destOrd="0" presId="urn:microsoft.com/office/officeart/2005/8/layout/vList4"/>
    <dgm:cxn modelId="{19546CA6-960B-4029-A36F-54C3F74296C4}" type="presParOf" srcId="{7FC3E719-9E6A-4B09-9818-2D0C86EA26EB}" destId="{E9FCFB8F-9504-4778-A5F3-98C17D7B41C2}" srcOrd="1" destOrd="0" presId="urn:microsoft.com/office/officeart/2005/8/layout/vList4"/>
    <dgm:cxn modelId="{ED07D7FD-C0DC-4F71-BEAD-D46CB7916DCF}" type="presParOf" srcId="{7FC3E719-9E6A-4B09-9818-2D0C86EA26EB}" destId="{D4A51159-9A71-4CCF-9C0C-D6409D3D858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A05DAD-796A-4DFA-8F8E-F0811ED2ED4F}" type="doc">
      <dgm:prSet loTypeId="urn:microsoft.com/office/officeart/2005/8/layout/hierarchy1" loCatId="hierarchy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E3EC556-403E-4D79-A378-17BBA1AFC194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собственность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F4B259-F198-48A1-9E1E-A6EF1AC992B7}" type="parTrans" cxnId="{57E89611-587B-4C04-B653-BFA1C21B115E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7AAFFD-AD91-4709-AFD8-FB9491B150A7}" type="sibTrans" cxnId="{57E89611-587B-4C04-B653-BFA1C21B115E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6DC898-DA3E-44A6-A037-E5D35247C6AF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общая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99F369-8B3F-4974-8B20-E679DFFF3F4A}" type="parTrans" cxnId="{55EC127D-398E-46F7-8112-5BD492062D4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8F9C37-C193-46A5-8883-3CA3B73C9203}" type="sibTrans" cxnId="{55EC127D-398E-46F7-8112-5BD492062D4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1BF7B0-6710-45BC-A37B-65332A805D17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долевая (указать размер доли -  ½)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4D8E73-175F-4D0B-BD83-88F97EE5C3A9}" type="parTrans" cxnId="{2FB7E8ED-EFF9-47F7-8055-FC7241120D27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7D19E5-AB69-4AA5-AE97-281B1897C264}" type="sibTrans" cxnId="{2FB7E8ED-EFF9-47F7-8055-FC7241120D27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7FF595-EC29-4D21-94DC-8D74F74DA38E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совместная (указать ФИО иных собственников)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B1F094-3326-4781-8DF4-0037BD8F9B58}" type="parTrans" cxnId="{72F0ADFD-95FF-424E-BECA-843705FCA96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2EA785-52EB-44B5-AAAA-0FD29B2D5083}" type="sibTrans" cxnId="{72F0ADFD-95FF-424E-BECA-843705FCA96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032535-FF79-4D42-8327-F1E4A741B274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индивидуальная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920E13-8F29-4207-B9FF-F8F2D30BADD5}" type="parTrans" cxnId="{6AAA94EA-8FFE-419A-919E-D5A12736160E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B24966-9B02-4E42-AFC3-4AB078752DE4}" type="sibTrans" cxnId="{6AAA94EA-8FFE-419A-919E-D5A12736160E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495D28-0DBE-40BB-9AF2-FED99C05B044}" type="pres">
      <dgm:prSet presAssocID="{ABA05DAD-796A-4DFA-8F8E-F0811ED2ED4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DC6E7DF-6903-490A-A84E-6CC2F537084E}" type="pres">
      <dgm:prSet presAssocID="{3E3EC556-403E-4D79-A378-17BBA1AFC194}" presName="hierRoot1" presStyleCnt="0"/>
      <dgm:spPr/>
      <dgm:t>
        <a:bodyPr/>
        <a:lstStyle/>
        <a:p>
          <a:endParaRPr lang="ru-RU"/>
        </a:p>
      </dgm:t>
    </dgm:pt>
    <dgm:pt modelId="{3C1454B2-123E-49E6-ABE5-2CB100547274}" type="pres">
      <dgm:prSet presAssocID="{3E3EC556-403E-4D79-A378-17BBA1AFC194}" presName="composite" presStyleCnt="0"/>
      <dgm:spPr/>
      <dgm:t>
        <a:bodyPr/>
        <a:lstStyle/>
        <a:p>
          <a:endParaRPr lang="ru-RU"/>
        </a:p>
      </dgm:t>
    </dgm:pt>
    <dgm:pt modelId="{84257B06-D550-4A9A-9803-926C7D9DC9D7}" type="pres">
      <dgm:prSet presAssocID="{3E3EC556-403E-4D79-A378-17BBA1AFC194}" presName="background" presStyleLbl="node0" presStyleIdx="0" presStyleCnt="1"/>
      <dgm:spPr/>
      <dgm:t>
        <a:bodyPr/>
        <a:lstStyle/>
        <a:p>
          <a:endParaRPr lang="ru-RU"/>
        </a:p>
      </dgm:t>
    </dgm:pt>
    <dgm:pt modelId="{524815EC-67EE-43F8-9152-629E068E2B3B}" type="pres">
      <dgm:prSet presAssocID="{3E3EC556-403E-4D79-A378-17BBA1AFC19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E6B041-A29E-48A2-B814-7196F575F50A}" type="pres">
      <dgm:prSet presAssocID="{3E3EC556-403E-4D79-A378-17BBA1AFC194}" presName="hierChild2" presStyleCnt="0"/>
      <dgm:spPr/>
      <dgm:t>
        <a:bodyPr/>
        <a:lstStyle/>
        <a:p>
          <a:endParaRPr lang="ru-RU"/>
        </a:p>
      </dgm:t>
    </dgm:pt>
    <dgm:pt modelId="{963F51EA-39EB-4864-80AD-2FE9C1D1037F}" type="pres">
      <dgm:prSet presAssocID="{5B99F369-8B3F-4974-8B20-E679DFFF3F4A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7CB5ADB-BB98-42B0-8217-0D382EF265DB}" type="pres">
      <dgm:prSet presAssocID="{996DC898-DA3E-44A6-A037-E5D35247C6AF}" presName="hierRoot2" presStyleCnt="0"/>
      <dgm:spPr/>
      <dgm:t>
        <a:bodyPr/>
        <a:lstStyle/>
        <a:p>
          <a:endParaRPr lang="ru-RU"/>
        </a:p>
      </dgm:t>
    </dgm:pt>
    <dgm:pt modelId="{ACE777A9-BD93-4BAA-81EB-4B741AF70A62}" type="pres">
      <dgm:prSet presAssocID="{996DC898-DA3E-44A6-A037-E5D35247C6AF}" presName="composite2" presStyleCnt="0"/>
      <dgm:spPr/>
      <dgm:t>
        <a:bodyPr/>
        <a:lstStyle/>
        <a:p>
          <a:endParaRPr lang="ru-RU"/>
        </a:p>
      </dgm:t>
    </dgm:pt>
    <dgm:pt modelId="{F1594BF6-F83A-437C-875D-86320724A71F}" type="pres">
      <dgm:prSet presAssocID="{996DC898-DA3E-44A6-A037-E5D35247C6AF}" presName="background2" presStyleLbl="node2" presStyleIdx="0" presStyleCnt="2"/>
      <dgm:spPr/>
      <dgm:t>
        <a:bodyPr/>
        <a:lstStyle/>
        <a:p>
          <a:endParaRPr lang="ru-RU"/>
        </a:p>
      </dgm:t>
    </dgm:pt>
    <dgm:pt modelId="{E72B9680-CC8F-409D-BC68-87762E7D0BFC}" type="pres">
      <dgm:prSet presAssocID="{996DC898-DA3E-44A6-A037-E5D35247C6A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1F8105-32F0-493C-A82D-565B13AF6C4C}" type="pres">
      <dgm:prSet presAssocID="{996DC898-DA3E-44A6-A037-E5D35247C6AF}" presName="hierChild3" presStyleCnt="0"/>
      <dgm:spPr/>
      <dgm:t>
        <a:bodyPr/>
        <a:lstStyle/>
        <a:p>
          <a:endParaRPr lang="ru-RU"/>
        </a:p>
      </dgm:t>
    </dgm:pt>
    <dgm:pt modelId="{CCAECE9C-1760-4758-BC74-C4EE8BD2A372}" type="pres">
      <dgm:prSet presAssocID="{4A4D8E73-175F-4D0B-BD83-88F97EE5C3A9}" presName="Name17" presStyleLbl="parChTrans1D3" presStyleIdx="0" presStyleCnt="2"/>
      <dgm:spPr/>
      <dgm:t>
        <a:bodyPr/>
        <a:lstStyle/>
        <a:p>
          <a:endParaRPr lang="ru-RU"/>
        </a:p>
      </dgm:t>
    </dgm:pt>
    <dgm:pt modelId="{475AEC1C-8093-44C3-A2C9-823178D7AB0C}" type="pres">
      <dgm:prSet presAssocID="{1C1BF7B0-6710-45BC-A37B-65332A805D17}" presName="hierRoot3" presStyleCnt="0"/>
      <dgm:spPr/>
      <dgm:t>
        <a:bodyPr/>
        <a:lstStyle/>
        <a:p>
          <a:endParaRPr lang="ru-RU"/>
        </a:p>
      </dgm:t>
    </dgm:pt>
    <dgm:pt modelId="{DA532F96-BB4E-4B48-8FE9-E51975870011}" type="pres">
      <dgm:prSet presAssocID="{1C1BF7B0-6710-45BC-A37B-65332A805D17}" presName="composite3" presStyleCnt="0"/>
      <dgm:spPr/>
      <dgm:t>
        <a:bodyPr/>
        <a:lstStyle/>
        <a:p>
          <a:endParaRPr lang="ru-RU"/>
        </a:p>
      </dgm:t>
    </dgm:pt>
    <dgm:pt modelId="{4FBE2869-4098-4A32-97BE-6A163080010A}" type="pres">
      <dgm:prSet presAssocID="{1C1BF7B0-6710-45BC-A37B-65332A805D17}" presName="background3" presStyleLbl="node3" presStyleIdx="0" presStyleCnt="2"/>
      <dgm:spPr/>
      <dgm:t>
        <a:bodyPr/>
        <a:lstStyle/>
        <a:p>
          <a:endParaRPr lang="ru-RU"/>
        </a:p>
      </dgm:t>
    </dgm:pt>
    <dgm:pt modelId="{8CE58ECB-5D00-49B2-8142-73B2E4984541}" type="pres">
      <dgm:prSet presAssocID="{1C1BF7B0-6710-45BC-A37B-65332A805D17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BAAC2C-405E-4D29-B0C3-AFAFE32967E6}" type="pres">
      <dgm:prSet presAssocID="{1C1BF7B0-6710-45BC-A37B-65332A805D17}" presName="hierChild4" presStyleCnt="0"/>
      <dgm:spPr/>
      <dgm:t>
        <a:bodyPr/>
        <a:lstStyle/>
        <a:p>
          <a:endParaRPr lang="ru-RU"/>
        </a:p>
      </dgm:t>
    </dgm:pt>
    <dgm:pt modelId="{36A7339F-F98B-4B6C-AEB5-B642BD001C65}" type="pres">
      <dgm:prSet presAssocID="{7AB1F094-3326-4781-8DF4-0037BD8F9B58}" presName="Name17" presStyleLbl="parChTrans1D3" presStyleIdx="1" presStyleCnt="2"/>
      <dgm:spPr/>
      <dgm:t>
        <a:bodyPr/>
        <a:lstStyle/>
        <a:p>
          <a:endParaRPr lang="ru-RU"/>
        </a:p>
      </dgm:t>
    </dgm:pt>
    <dgm:pt modelId="{970E210E-2AF4-4BC4-99EC-3CDA1FB6C9F8}" type="pres">
      <dgm:prSet presAssocID="{337FF595-EC29-4D21-94DC-8D74F74DA38E}" presName="hierRoot3" presStyleCnt="0"/>
      <dgm:spPr/>
      <dgm:t>
        <a:bodyPr/>
        <a:lstStyle/>
        <a:p>
          <a:endParaRPr lang="ru-RU"/>
        </a:p>
      </dgm:t>
    </dgm:pt>
    <dgm:pt modelId="{E20E8E0C-1FBA-4613-ACA4-4224681CBCD3}" type="pres">
      <dgm:prSet presAssocID="{337FF595-EC29-4D21-94DC-8D74F74DA38E}" presName="composite3" presStyleCnt="0"/>
      <dgm:spPr/>
      <dgm:t>
        <a:bodyPr/>
        <a:lstStyle/>
        <a:p>
          <a:endParaRPr lang="ru-RU"/>
        </a:p>
      </dgm:t>
    </dgm:pt>
    <dgm:pt modelId="{5F0AE160-6D52-4403-B7C4-1A5967122E28}" type="pres">
      <dgm:prSet presAssocID="{337FF595-EC29-4D21-94DC-8D74F74DA38E}" presName="background3" presStyleLbl="node3" presStyleIdx="1" presStyleCnt="2"/>
      <dgm:spPr/>
      <dgm:t>
        <a:bodyPr/>
        <a:lstStyle/>
        <a:p>
          <a:endParaRPr lang="ru-RU"/>
        </a:p>
      </dgm:t>
    </dgm:pt>
    <dgm:pt modelId="{80FDBA16-B2AB-4867-A8DD-4567C44585E5}" type="pres">
      <dgm:prSet presAssocID="{337FF595-EC29-4D21-94DC-8D74F74DA38E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DF0123-2693-408D-8452-23CC33EC8497}" type="pres">
      <dgm:prSet presAssocID="{337FF595-EC29-4D21-94DC-8D74F74DA38E}" presName="hierChild4" presStyleCnt="0"/>
      <dgm:spPr/>
      <dgm:t>
        <a:bodyPr/>
        <a:lstStyle/>
        <a:p>
          <a:endParaRPr lang="ru-RU"/>
        </a:p>
      </dgm:t>
    </dgm:pt>
    <dgm:pt modelId="{59A8A707-02BB-4E09-A226-AF7C0642BCC8}" type="pres">
      <dgm:prSet presAssocID="{88920E13-8F29-4207-B9FF-F8F2D30BADD5}" presName="Name10" presStyleLbl="parChTrans1D2" presStyleIdx="1" presStyleCnt="2"/>
      <dgm:spPr/>
      <dgm:t>
        <a:bodyPr/>
        <a:lstStyle/>
        <a:p>
          <a:endParaRPr lang="ru-RU"/>
        </a:p>
      </dgm:t>
    </dgm:pt>
    <dgm:pt modelId="{F53B919F-C5D9-4640-BDA4-CD5DAA6688DC}" type="pres">
      <dgm:prSet presAssocID="{73032535-FF79-4D42-8327-F1E4A741B274}" presName="hierRoot2" presStyleCnt="0"/>
      <dgm:spPr/>
      <dgm:t>
        <a:bodyPr/>
        <a:lstStyle/>
        <a:p>
          <a:endParaRPr lang="ru-RU"/>
        </a:p>
      </dgm:t>
    </dgm:pt>
    <dgm:pt modelId="{9A534D08-0FFA-4CE8-8914-D819DA3352B2}" type="pres">
      <dgm:prSet presAssocID="{73032535-FF79-4D42-8327-F1E4A741B274}" presName="composite2" presStyleCnt="0"/>
      <dgm:spPr/>
      <dgm:t>
        <a:bodyPr/>
        <a:lstStyle/>
        <a:p>
          <a:endParaRPr lang="ru-RU"/>
        </a:p>
      </dgm:t>
    </dgm:pt>
    <dgm:pt modelId="{5D4DB504-824C-47F7-B24C-A02159C04820}" type="pres">
      <dgm:prSet presAssocID="{73032535-FF79-4D42-8327-F1E4A741B274}" presName="background2" presStyleLbl="node2" presStyleIdx="1" presStyleCnt="2"/>
      <dgm:spPr/>
      <dgm:t>
        <a:bodyPr/>
        <a:lstStyle/>
        <a:p>
          <a:endParaRPr lang="ru-RU"/>
        </a:p>
      </dgm:t>
    </dgm:pt>
    <dgm:pt modelId="{FAD3C7DC-97E2-43E5-B30B-81A061428AEF}" type="pres">
      <dgm:prSet presAssocID="{73032535-FF79-4D42-8327-F1E4A741B274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95007D-7C47-4483-BFBE-074D07188C94}" type="pres">
      <dgm:prSet presAssocID="{73032535-FF79-4D42-8327-F1E4A741B274}" presName="hierChild3" presStyleCnt="0"/>
      <dgm:spPr/>
      <dgm:t>
        <a:bodyPr/>
        <a:lstStyle/>
        <a:p>
          <a:endParaRPr lang="ru-RU"/>
        </a:p>
      </dgm:t>
    </dgm:pt>
  </dgm:ptLst>
  <dgm:cxnLst>
    <dgm:cxn modelId="{50E4DF37-FFC8-4B5C-8105-85D0C44F7D82}" type="presOf" srcId="{7AB1F094-3326-4781-8DF4-0037BD8F9B58}" destId="{36A7339F-F98B-4B6C-AEB5-B642BD001C65}" srcOrd="0" destOrd="0" presId="urn:microsoft.com/office/officeart/2005/8/layout/hierarchy1"/>
    <dgm:cxn modelId="{57E89611-587B-4C04-B653-BFA1C21B115E}" srcId="{ABA05DAD-796A-4DFA-8F8E-F0811ED2ED4F}" destId="{3E3EC556-403E-4D79-A378-17BBA1AFC194}" srcOrd="0" destOrd="0" parTransId="{C8F4B259-F198-48A1-9E1E-A6EF1AC992B7}" sibTransId="{4D7AAFFD-AD91-4709-AFD8-FB9491B150A7}"/>
    <dgm:cxn modelId="{D7E2252A-F77F-47B2-A299-557DAC0A047B}" type="presOf" srcId="{337FF595-EC29-4D21-94DC-8D74F74DA38E}" destId="{80FDBA16-B2AB-4867-A8DD-4567C44585E5}" srcOrd="0" destOrd="0" presId="urn:microsoft.com/office/officeart/2005/8/layout/hierarchy1"/>
    <dgm:cxn modelId="{0C54C10A-AB33-474D-A938-2C51EF8500B4}" type="presOf" srcId="{3E3EC556-403E-4D79-A378-17BBA1AFC194}" destId="{524815EC-67EE-43F8-9152-629E068E2B3B}" srcOrd="0" destOrd="0" presId="urn:microsoft.com/office/officeart/2005/8/layout/hierarchy1"/>
    <dgm:cxn modelId="{55EC127D-398E-46F7-8112-5BD492062D4B}" srcId="{3E3EC556-403E-4D79-A378-17BBA1AFC194}" destId="{996DC898-DA3E-44A6-A037-E5D35247C6AF}" srcOrd="0" destOrd="0" parTransId="{5B99F369-8B3F-4974-8B20-E679DFFF3F4A}" sibTransId="{498F9C37-C193-46A5-8883-3CA3B73C9203}"/>
    <dgm:cxn modelId="{72F0ADFD-95FF-424E-BECA-843705FCA96B}" srcId="{996DC898-DA3E-44A6-A037-E5D35247C6AF}" destId="{337FF595-EC29-4D21-94DC-8D74F74DA38E}" srcOrd="1" destOrd="0" parTransId="{7AB1F094-3326-4781-8DF4-0037BD8F9B58}" sibTransId="{F92EA785-52EB-44B5-AAAA-0FD29B2D5083}"/>
    <dgm:cxn modelId="{298D3B64-6FB4-4F11-A8E4-04B11090CFBE}" type="presOf" srcId="{5B99F369-8B3F-4974-8B20-E679DFFF3F4A}" destId="{963F51EA-39EB-4864-80AD-2FE9C1D1037F}" srcOrd="0" destOrd="0" presId="urn:microsoft.com/office/officeart/2005/8/layout/hierarchy1"/>
    <dgm:cxn modelId="{6AAA94EA-8FFE-419A-919E-D5A12736160E}" srcId="{3E3EC556-403E-4D79-A378-17BBA1AFC194}" destId="{73032535-FF79-4D42-8327-F1E4A741B274}" srcOrd="1" destOrd="0" parTransId="{88920E13-8F29-4207-B9FF-F8F2D30BADD5}" sibTransId="{7EB24966-9B02-4E42-AFC3-4AB078752DE4}"/>
    <dgm:cxn modelId="{879F8CB9-CA37-4EC7-B0CE-EE55CBCD69E8}" type="presOf" srcId="{996DC898-DA3E-44A6-A037-E5D35247C6AF}" destId="{E72B9680-CC8F-409D-BC68-87762E7D0BFC}" srcOrd="0" destOrd="0" presId="urn:microsoft.com/office/officeart/2005/8/layout/hierarchy1"/>
    <dgm:cxn modelId="{2FB7E8ED-EFF9-47F7-8055-FC7241120D27}" srcId="{996DC898-DA3E-44A6-A037-E5D35247C6AF}" destId="{1C1BF7B0-6710-45BC-A37B-65332A805D17}" srcOrd="0" destOrd="0" parTransId="{4A4D8E73-175F-4D0B-BD83-88F97EE5C3A9}" sibTransId="{F07D19E5-AB69-4AA5-AE97-281B1897C264}"/>
    <dgm:cxn modelId="{11427E45-1D47-4352-A545-5F07D4D8FA71}" type="presOf" srcId="{4A4D8E73-175F-4D0B-BD83-88F97EE5C3A9}" destId="{CCAECE9C-1760-4758-BC74-C4EE8BD2A372}" srcOrd="0" destOrd="0" presId="urn:microsoft.com/office/officeart/2005/8/layout/hierarchy1"/>
    <dgm:cxn modelId="{FA2752FB-9E8F-480A-8494-2A5891B75DC0}" type="presOf" srcId="{88920E13-8F29-4207-B9FF-F8F2D30BADD5}" destId="{59A8A707-02BB-4E09-A226-AF7C0642BCC8}" srcOrd="0" destOrd="0" presId="urn:microsoft.com/office/officeart/2005/8/layout/hierarchy1"/>
    <dgm:cxn modelId="{D618CD8D-5EDE-4340-8E28-CBF9B59D6603}" type="presOf" srcId="{73032535-FF79-4D42-8327-F1E4A741B274}" destId="{FAD3C7DC-97E2-43E5-B30B-81A061428AEF}" srcOrd="0" destOrd="0" presId="urn:microsoft.com/office/officeart/2005/8/layout/hierarchy1"/>
    <dgm:cxn modelId="{DA7B26B8-98FC-4C03-BDFF-D55046C6760A}" type="presOf" srcId="{ABA05DAD-796A-4DFA-8F8E-F0811ED2ED4F}" destId="{67495D28-0DBE-40BB-9AF2-FED99C05B044}" srcOrd="0" destOrd="0" presId="urn:microsoft.com/office/officeart/2005/8/layout/hierarchy1"/>
    <dgm:cxn modelId="{93DBF4CE-7AC3-4436-B8FB-97640135205C}" type="presOf" srcId="{1C1BF7B0-6710-45BC-A37B-65332A805D17}" destId="{8CE58ECB-5D00-49B2-8142-73B2E4984541}" srcOrd="0" destOrd="0" presId="urn:microsoft.com/office/officeart/2005/8/layout/hierarchy1"/>
    <dgm:cxn modelId="{A2C9B8C9-6798-4A1F-8C1A-17BDB125EBB0}" type="presParOf" srcId="{67495D28-0DBE-40BB-9AF2-FED99C05B044}" destId="{FDC6E7DF-6903-490A-A84E-6CC2F537084E}" srcOrd="0" destOrd="0" presId="urn:microsoft.com/office/officeart/2005/8/layout/hierarchy1"/>
    <dgm:cxn modelId="{0FFF1D23-7B82-4003-8684-DFD79416E09C}" type="presParOf" srcId="{FDC6E7DF-6903-490A-A84E-6CC2F537084E}" destId="{3C1454B2-123E-49E6-ABE5-2CB100547274}" srcOrd="0" destOrd="0" presId="urn:microsoft.com/office/officeart/2005/8/layout/hierarchy1"/>
    <dgm:cxn modelId="{9B40B4C6-F5E2-44FF-BF0E-1AFB1AC04BAE}" type="presParOf" srcId="{3C1454B2-123E-49E6-ABE5-2CB100547274}" destId="{84257B06-D550-4A9A-9803-926C7D9DC9D7}" srcOrd="0" destOrd="0" presId="urn:microsoft.com/office/officeart/2005/8/layout/hierarchy1"/>
    <dgm:cxn modelId="{1379024C-9683-422E-894E-ADAB4D9DE106}" type="presParOf" srcId="{3C1454B2-123E-49E6-ABE5-2CB100547274}" destId="{524815EC-67EE-43F8-9152-629E068E2B3B}" srcOrd="1" destOrd="0" presId="urn:microsoft.com/office/officeart/2005/8/layout/hierarchy1"/>
    <dgm:cxn modelId="{58085E26-C204-4188-9A9F-058D1EB947CE}" type="presParOf" srcId="{FDC6E7DF-6903-490A-A84E-6CC2F537084E}" destId="{C6E6B041-A29E-48A2-B814-7196F575F50A}" srcOrd="1" destOrd="0" presId="urn:microsoft.com/office/officeart/2005/8/layout/hierarchy1"/>
    <dgm:cxn modelId="{86024CFA-781B-4F49-B270-226A194C0A0D}" type="presParOf" srcId="{C6E6B041-A29E-48A2-B814-7196F575F50A}" destId="{963F51EA-39EB-4864-80AD-2FE9C1D1037F}" srcOrd="0" destOrd="0" presId="urn:microsoft.com/office/officeart/2005/8/layout/hierarchy1"/>
    <dgm:cxn modelId="{DA5EA719-7A0B-428B-BD45-03010DD490F9}" type="presParOf" srcId="{C6E6B041-A29E-48A2-B814-7196F575F50A}" destId="{C7CB5ADB-BB98-42B0-8217-0D382EF265DB}" srcOrd="1" destOrd="0" presId="urn:microsoft.com/office/officeart/2005/8/layout/hierarchy1"/>
    <dgm:cxn modelId="{E53C94C2-7459-40BB-9B1A-F27C4733F531}" type="presParOf" srcId="{C7CB5ADB-BB98-42B0-8217-0D382EF265DB}" destId="{ACE777A9-BD93-4BAA-81EB-4B741AF70A62}" srcOrd="0" destOrd="0" presId="urn:microsoft.com/office/officeart/2005/8/layout/hierarchy1"/>
    <dgm:cxn modelId="{4862DDAB-F930-40F1-9F05-E4B261D2D946}" type="presParOf" srcId="{ACE777A9-BD93-4BAA-81EB-4B741AF70A62}" destId="{F1594BF6-F83A-437C-875D-86320724A71F}" srcOrd="0" destOrd="0" presId="urn:microsoft.com/office/officeart/2005/8/layout/hierarchy1"/>
    <dgm:cxn modelId="{5AD5FD73-C6AD-4385-BCEF-A6ED7FB8F08A}" type="presParOf" srcId="{ACE777A9-BD93-4BAA-81EB-4B741AF70A62}" destId="{E72B9680-CC8F-409D-BC68-87762E7D0BFC}" srcOrd="1" destOrd="0" presId="urn:microsoft.com/office/officeart/2005/8/layout/hierarchy1"/>
    <dgm:cxn modelId="{A64816D2-FE44-4AD1-853C-46617FD461AB}" type="presParOf" srcId="{C7CB5ADB-BB98-42B0-8217-0D382EF265DB}" destId="{281F8105-32F0-493C-A82D-565B13AF6C4C}" srcOrd="1" destOrd="0" presId="urn:microsoft.com/office/officeart/2005/8/layout/hierarchy1"/>
    <dgm:cxn modelId="{B63241E7-B29C-4152-8135-AEC9AF6B27A3}" type="presParOf" srcId="{281F8105-32F0-493C-A82D-565B13AF6C4C}" destId="{CCAECE9C-1760-4758-BC74-C4EE8BD2A372}" srcOrd="0" destOrd="0" presId="urn:microsoft.com/office/officeart/2005/8/layout/hierarchy1"/>
    <dgm:cxn modelId="{31444288-4AB1-4561-BE5B-E8CAFEBAF638}" type="presParOf" srcId="{281F8105-32F0-493C-A82D-565B13AF6C4C}" destId="{475AEC1C-8093-44C3-A2C9-823178D7AB0C}" srcOrd="1" destOrd="0" presId="urn:microsoft.com/office/officeart/2005/8/layout/hierarchy1"/>
    <dgm:cxn modelId="{EF4679CA-4EC9-47C1-B9AC-46BD94C26D1F}" type="presParOf" srcId="{475AEC1C-8093-44C3-A2C9-823178D7AB0C}" destId="{DA532F96-BB4E-4B48-8FE9-E51975870011}" srcOrd="0" destOrd="0" presId="urn:microsoft.com/office/officeart/2005/8/layout/hierarchy1"/>
    <dgm:cxn modelId="{1B95780D-B8EB-4ECF-AA3F-160932E5F6E1}" type="presParOf" srcId="{DA532F96-BB4E-4B48-8FE9-E51975870011}" destId="{4FBE2869-4098-4A32-97BE-6A163080010A}" srcOrd="0" destOrd="0" presId="urn:microsoft.com/office/officeart/2005/8/layout/hierarchy1"/>
    <dgm:cxn modelId="{04382F4D-57DD-496C-8E2A-2855793C0EC3}" type="presParOf" srcId="{DA532F96-BB4E-4B48-8FE9-E51975870011}" destId="{8CE58ECB-5D00-49B2-8142-73B2E4984541}" srcOrd="1" destOrd="0" presId="urn:microsoft.com/office/officeart/2005/8/layout/hierarchy1"/>
    <dgm:cxn modelId="{F7658597-5218-4517-A0DA-7F29EAC5EC00}" type="presParOf" srcId="{475AEC1C-8093-44C3-A2C9-823178D7AB0C}" destId="{30BAAC2C-405E-4D29-B0C3-AFAFE32967E6}" srcOrd="1" destOrd="0" presId="urn:microsoft.com/office/officeart/2005/8/layout/hierarchy1"/>
    <dgm:cxn modelId="{99E95FEF-F7AB-4E99-B1DB-A9D72AF3A8E9}" type="presParOf" srcId="{281F8105-32F0-493C-A82D-565B13AF6C4C}" destId="{36A7339F-F98B-4B6C-AEB5-B642BD001C65}" srcOrd="2" destOrd="0" presId="urn:microsoft.com/office/officeart/2005/8/layout/hierarchy1"/>
    <dgm:cxn modelId="{80CDD006-EBC5-40A1-9BFA-C25165C0A019}" type="presParOf" srcId="{281F8105-32F0-493C-A82D-565B13AF6C4C}" destId="{970E210E-2AF4-4BC4-99EC-3CDA1FB6C9F8}" srcOrd="3" destOrd="0" presId="urn:microsoft.com/office/officeart/2005/8/layout/hierarchy1"/>
    <dgm:cxn modelId="{21C38039-3F9F-4597-ADB1-D10818ECD360}" type="presParOf" srcId="{970E210E-2AF4-4BC4-99EC-3CDA1FB6C9F8}" destId="{E20E8E0C-1FBA-4613-ACA4-4224681CBCD3}" srcOrd="0" destOrd="0" presId="urn:microsoft.com/office/officeart/2005/8/layout/hierarchy1"/>
    <dgm:cxn modelId="{592F73F4-A94D-4EE5-93D1-89311B3D474C}" type="presParOf" srcId="{E20E8E0C-1FBA-4613-ACA4-4224681CBCD3}" destId="{5F0AE160-6D52-4403-B7C4-1A5967122E28}" srcOrd="0" destOrd="0" presId="urn:microsoft.com/office/officeart/2005/8/layout/hierarchy1"/>
    <dgm:cxn modelId="{B0E24166-7D97-4F57-81BA-BC8A146C2F25}" type="presParOf" srcId="{E20E8E0C-1FBA-4613-ACA4-4224681CBCD3}" destId="{80FDBA16-B2AB-4867-A8DD-4567C44585E5}" srcOrd="1" destOrd="0" presId="urn:microsoft.com/office/officeart/2005/8/layout/hierarchy1"/>
    <dgm:cxn modelId="{D0B20184-62FB-4FB5-9243-8CF8479C82BF}" type="presParOf" srcId="{970E210E-2AF4-4BC4-99EC-3CDA1FB6C9F8}" destId="{22DF0123-2693-408D-8452-23CC33EC8497}" srcOrd="1" destOrd="0" presId="urn:microsoft.com/office/officeart/2005/8/layout/hierarchy1"/>
    <dgm:cxn modelId="{0C0BDBB6-DC3F-4DCB-BDEC-0641A61DB650}" type="presParOf" srcId="{C6E6B041-A29E-48A2-B814-7196F575F50A}" destId="{59A8A707-02BB-4E09-A226-AF7C0642BCC8}" srcOrd="2" destOrd="0" presId="urn:microsoft.com/office/officeart/2005/8/layout/hierarchy1"/>
    <dgm:cxn modelId="{8CBFDB9A-B315-462E-8367-C34D859605F4}" type="presParOf" srcId="{C6E6B041-A29E-48A2-B814-7196F575F50A}" destId="{F53B919F-C5D9-4640-BDA4-CD5DAA6688DC}" srcOrd="3" destOrd="0" presId="urn:microsoft.com/office/officeart/2005/8/layout/hierarchy1"/>
    <dgm:cxn modelId="{85947F43-D550-4F6E-BE6E-E5534C892519}" type="presParOf" srcId="{F53B919F-C5D9-4640-BDA4-CD5DAA6688DC}" destId="{9A534D08-0FFA-4CE8-8914-D819DA3352B2}" srcOrd="0" destOrd="0" presId="urn:microsoft.com/office/officeart/2005/8/layout/hierarchy1"/>
    <dgm:cxn modelId="{4958D835-4EE3-4A05-A00C-65B705054418}" type="presParOf" srcId="{9A534D08-0FFA-4CE8-8914-D819DA3352B2}" destId="{5D4DB504-824C-47F7-B24C-A02159C04820}" srcOrd="0" destOrd="0" presId="urn:microsoft.com/office/officeart/2005/8/layout/hierarchy1"/>
    <dgm:cxn modelId="{E24D28CB-D346-4D45-9773-42223D4254C2}" type="presParOf" srcId="{9A534D08-0FFA-4CE8-8914-D819DA3352B2}" destId="{FAD3C7DC-97E2-43E5-B30B-81A061428AEF}" srcOrd="1" destOrd="0" presId="urn:microsoft.com/office/officeart/2005/8/layout/hierarchy1"/>
    <dgm:cxn modelId="{B3CE644C-AEAA-4D0B-B7EA-8C6C54FF3E24}" type="presParOf" srcId="{F53B919F-C5D9-4640-BDA4-CD5DAA6688DC}" destId="{B695007D-7C47-4483-BFBE-074D07188C9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9C8126-0DE6-40D5-B4CC-2B8CCA38E8AA}" type="doc">
      <dgm:prSet loTypeId="urn:microsoft.com/office/officeart/2005/8/layout/default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7DC0B56-B350-4696-A8E2-1A208AFD41FD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реквизиты свидетельства о государственной регистрации прав на недвижимое имущество и номер и дата государственной регистрации права из </a:t>
          </a:r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выписки ЕГРП</a:t>
          </a:r>
          <a:endParaRPr lang="ru-RU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9AC279-7500-4FC8-B008-AB7BD9735A8D}" type="parTrans" cxnId="{C272256C-D96D-4877-8FAB-91959A95892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BB1039-7059-4A31-829A-CE502C724BDA}" type="sibTrans" cxnId="{C272256C-D96D-4877-8FAB-91959A95892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D2FFA3-3A74-49B1-9A84-56C9792DC6FC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наименование и реквизиты документа, являющегося основанием для приобретения права собственности (договор купли-продажи, договор дарения, свидетельство о праве на наследство, и др.).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2B78BD-C6DF-4EF8-BE21-F4771E7E1E5F}" type="parTrans" cxnId="{56BE7ED8-FDD3-47A5-B1D3-4CF6308DA26E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909BD1-6F2A-42FE-8351-AA820498AAF5}" type="sibTrans" cxnId="{56BE7ED8-FDD3-47A5-B1D3-4CF6308DA26E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0192F7-8CBC-4D97-839A-72F7299676D8}" type="pres">
      <dgm:prSet presAssocID="{029C8126-0DE6-40D5-B4CC-2B8CCA38E8A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D34B6D-EA6E-4815-8501-F2087DFCB79D}" type="pres">
      <dgm:prSet presAssocID="{47DC0B56-B350-4696-A8E2-1A208AFD41F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AD290-8554-444C-B386-A561EF131542}" type="pres">
      <dgm:prSet presAssocID="{53BB1039-7059-4A31-829A-CE502C724BDA}" presName="sibTrans" presStyleCnt="0"/>
      <dgm:spPr/>
      <dgm:t>
        <a:bodyPr/>
        <a:lstStyle/>
        <a:p>
          <a:endParaRPr lang="ru-RU"/>
        </a:p>
      </dgm:t>
    </dgm:pt>
    <dgm:pt modelId="{4C25D7BC-A52D-48E9-937C-B1FF4D5C38DA}" type="pres">
      <dgm:prSet presAssocID="{03D2FFA3-3A74-49B1-9A84-56C9792DC6F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5A084C-FF9B-412D-9851-75AD142E9152}" type="presOf" srcId="{029C8126-0DE6-40D5-B4CC-2B8CCA38E8AA}" destId="{2B0192F7-8CBC-4D97-839A-72F7299676D8}" srcOrd="0" destOrd="0" presId="urn:microsoft.com/office/officeart/2005/8/layout/default"/>
    <dgm:cxn modelId="{56BE7ED8-FDD3-47A5-B1D3-4CF6308DA26E}" srcId="{029C8126-0DE6-40D5-B4CC-2B8CCA38E8AA}" destId="{03D2FFA3-3A74-49B1-9A84-56C9792DC6FC}" srcOrd="1" destOrd="0" parTransId="{482B78BD-C6DF-4EF8-BE21-F4771E7E1E5F}" sibTransId="{CD909BD1-6F2A-42FE-8351-AA820498AAF5}"/>
    <dgm:cxn modelId="{0D9FB617-0785-4830-92B3-C7DB0BC500B3}" type="presOf" srcId="{47DC0B56-B350-4696-A8E2-1A208AFD41FD}" destId="{D9D34B6D-EA6E-4815-8501-F2087DFCB79D}" srcOrd="0" destOrd="0" presId="urn:microsoft.com/office/officeart/2005/8/layout/default"/>
    <dgm:cxn modelId="{044D1D2E-25CC-4DB7-9BB8-D15BD7F7D357}" type="presOf" srcId="{03D2FFA3-3A74-49B1-9A84-56C9792DC6FC}" destId="{4C25D7BC-A52D-48E9-937C-B1FF4D5C38DA}" srcOrd="0" destOrd="0" presId="urn:microsoft.com/office/officeart/2005/8/layout/default"/>
    <dgm:cxn modelId="{C272256C-D96D-4877-8FAB-91959A958924}" srcId="{029C8126-0DE6-40D5-B4CC-2B8CCA38E8AA}" destId="{47DC0B56-B350-4696-A8E2-1A208AFD41FD}" srcOrd="0" destOrd="0" parTransId="{A59AC279-7500-4FC8-B008-AB7BD9735A8D}" sibTransId="{53BB1039-7059-4A31-829A-CE502C724BDA}"/>
    <dgm:cxn modelId="{FE725A24-8D80-400E-8735-4B0870CF8460}" type="presParOf" srcId="{2B0192F7-8CBC-4D97-839A-72F7299676D8}" destId="{D9D34B6D-EA6E-4815-8501-F2087DFCB79D}" srcOrd="0" destOrd="0" presId="urn:microsoft.com/office/officeart/2005/8/layout/default"/>
    <dgm:cxn modelId="{DB67DE37-FCF4-4752-B210-6791014CB578}" type="presParOf" srcId="{2B0192F7-8CBC-4D97-839A-72F7299676D8}" destId="{892AD290-8554-444C-B386-A561EF131542}" srcOrd="1" destOrd="0" presId="urn:microsoft.com/office/officeart/2005/8/layout/default"/>
    <dgm:cxn modelId="{D904CC25-E92C-4EFB-B4E4-57F33E41CBD5}" type="presParOf" srcId="{2B0192F7-8CBC-4D97-839A-72F7299676D8}" destId="{4C25D7BC-A52D-48E9-937C-B1FF4D5C38DA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1E4A5-E713-4C8D-BDE3-04BD7839AACD}">
      <dsp:nvSpPr>
        <dsp:cNvPr id="0" name=""/>
        <dsp:cNvSpPr/>
      </dsp:nvSpPr>
      <dsp:spPr>
        <a:xfrm>
          <a:off x="0" y="0"/>
          <a:ext cx="8784976" cy="11614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 применении системы налогообложения в виде единого налога на вмененный доход для отдельных видов деятельности (ЕНВД) в качестве "дохода" указывается величина вмененного дохода;</a:t>
          </a: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73139" y="0"/>
        <a:ext cx="6911836" cy="1161447"/>
      </dsp:txXfrm>
    </dsp:sp>
    <dsp:sp modelId="{71D07BEF-AFE1-4EAE-BB77-188E8160A81B}">
      <dsp:nvSpPr>
        <dsp:cNvPr id="0" name=""/>
        <dsp:cNvSpPr/>
      </dsp:nvSpPr>
      <dsp:spPr>
        <a:xfrm>
          <a:off x="116144" y="116144"/>
          <a:ext cx="1756995" cy="929157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D8BAD-9200-4EDA-8F1A-08767154E797}">
      <dsp:nvSpPr>
        <dsp:cNvPr id="0" name=""/>
        <dsp:cNvSpPr/>
      </dsp:nvSpPr>
      <dsp:spPr>
        <a:xfrm>
          <a:off x="0" y="1277592"/>
          <a:ext cx="8784976" cy="1161447"/>
        </a:xfrm>
        <a:prstGeom prst="roundRect">
          <a:avLst>
            <a:gd name="adj" fmla="val 10000"/>
          </a:avLst>
        </a:prstGeom>
        <a:solidFill>
          <a:schemeClr val="accent2">
            <a:hueOff val="599985"/>
            <a:satOff val="16195"/>
            <a:lumOff val="170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 применении упрощенной системы налогообложения (УСН) в качестве "дохода" указывается сумма полученных доходов за налоговый период, которая подлежит указанию в налоговой декларации по налогу, уплачиваемому в связи с применением УСН, независимо от объекта налогообложения;</a:t>
          </a: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73139" y="1277592"/>
        <a:ext cx="6911836" cy="1161447"/>
      </dsp:txXfrm>
    </dsp:sp>
    <dsp:sp modelId="{E02B8AC3-7CD4-43FF-90CB-08A0752AD0EB}">
      <dsp:nvSpPr>
        <dsp:cNvPr id="0" name=""/>
        <dsp:cNvSpPr/>
      </dsp:nvSpPr>
      <dsp:spPr>
        <a:xfrm>
          <a:off x="116144" y="1393736"/>
          <a:ext cx="1756995" cy="929157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374464"/>
            <a:satOff val="16963"/>
            <a:lumOff val="1583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E2C77-0763-45C2-B66B-98BBD865C778}">
      <dsp:nvSpPr>
        <dsp:cNvPr id="0" name=""/>
        <dsp:cNvSpPr/>
      </dsp:nvSpPr>
      <dsp:spPr>
        <a:xfrm>
          <a:off x="0" y="2555184"/>
          <a:ext cx="8784976" cy="1161447"/>
        </a:xfrm>
        <a:prstGeom prst="roundRect">
          <a:avLst>
            <a:gd name="adj" fmla="val 10000"/>
          </a:avLst>
        </a:prstGeom>
        <a:solidFill>
          <a:schemeClr val="accent2">
            <a:hueOff val="1199970"/>
            <a:satOff val="32389"/>
            <a:lumOff val="339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 применении патентной системы налогообложения (ПСН) в качестве "дохода" указывается сумма доходов от реализации, определяемая в соответствии со статьей 249 Налогового кодекса РФ, которая подлежит отражению  в книге учета доходов индивидуального предпринимателя, применяющего ПСН</a:t>
          </a: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73139" y="2555184"/>
        <a:ext cx="6911836" cy="1161447"/>
      </dsp:txXfrm>
    </dsp:sp>
    <dsp:sp modelId="{EF9483E4-5844-41AE-8579-B03327B16496}">
      <dsp:nvSpPr>
        <dsp:cNvPr id="0" name=""/>
        <dsp:cNvSpPr/>
      </dsp:nvSpPr>
      <dsp:spPr>
        <a:xfrm>
          <a:off x="116144" y="2671329"/>
          <a:ext cx="1756995" cy="929157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748928"/>
            <a:satOff val="33926"/>
            <a:lumOff val="3167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F32402-0ABA-4F17-A3BB-9407948A4783}">
      <dsp:nvSpPr>
        <dsp:cNvPr id="0" name=""/>
        <dsp:cNvSpPr/>
      </dsp:nvSpPr>
      <dsp:spPr>
        <a:xfrm>
          <a:off x="0" y="3832776"/>
          <a:ext cx="8784976" cy="1161447"/>
        </a:xfrm>
        <a:prstGeom prst="roundRect">
          <a:avLst>
            <a:gd name="adj" fmla="val 10000"/>
          </a:avLst>
        </a:prstGeom>
        <a:solidFill>
          <a:schemeClr val="accent2">
            <a:hueOff val="1799955"/>
            <a:satOff val="48584"/>
            <a:lumOff val="509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 применении системы налогообложения для сельскохозяйственных товаропроизводителей (единого сельскохозяйственного налога (ЕСХН)) в качестве "дохода" указывается сумма полученных доходов за налоговый период, которая подлежит указанию в налоговой декларации по ЕСХН, независимо от объекта налогообложения</a:t>
          </a:r>
        </a:p>
      </dsp:txBody>
      <dsp:txXfrm>
        <a:off x="1873139" y="3832776"/>
        <a:ext cx="6911836" cy="1161447"/>
      </dsp:txXfrm>
    </dsp:sp>
    <dsp:sp modelId="{E9FCFB8F-9504-4778-A5F3-98C17D7B41C2}">
      <dsp:nvSpPr>
        <dsp:cNvPr id="0" name=""/>
        <dsp:cNvSpPr/>
      </dsp:nvSpPr>
      <dsp:spPr>
        <a:xfrm>
          <a:off x="116144" y="3948921"/>
          <a:ext cx="1756995" cy="929157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1123392"/>
            <a:satOff val="50889"/>
            <a:lumOff val="475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8A707-02BB-4E09-A226-AF7C0642BCC8}">
      <dsp:nvSpPr>
        <dsp:cNvPr id="0" name=""/>
        <dsp:cNvSpPr/>
      </dsp:nvSpPr>
      <dsp:spPr>
        <a:xfrm>
          <a:off x="6061362" y="1588221"/>
          <a:ext cx="1527186" cy="726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5294"/>
              </a:lnTo>
              <a:lnTo>
                <a:pt x="1527186" y="495294"/>
              </a:lnTo>
              <a:lnTo>
                <a:pt x="1527186" y="726802"/>
              </a:lnTo>
            </a:path>
          </a:pathLst>
        </a:custGeom>
        <a:noFill/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A7339F-F98B-4B6C-AEB5-B642BD001C65}">
      <dsp:nvSpPr>
        <dsp:cNvPr id="0" name=""/>
        <dsp:cNvSpPr/>
      </dsp:nvSpPr>
      <dsp:spPr>
        <a:xfrm>
          <a:off x="4534175" y="3901909"/>
          <a:ext cx="1527186" cy="726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5294"/>
              </a:lnTo>
              <a:lnTo>
                <a:pt x="1527186" y="495294"/>
              </a:lnTo>
              <a:lnTo>
                <a:pt x="1527186" y="726802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ECE9C-1760-4758-BC74-C4EE8BD2A372}">
      <dsp:nvSpPr>
        <dsp:cNvPr id="0" name=""/>
        <dsp:cNvSpPr/>
      </dsp:nvSpPr>
      <dsp:spPr>
        <a:xfrm>
          <a:off x="3006988" y="3901909"/>
          <a:ext cx="1527186" cy="726802"/>
        </a:xfrm>
        <a:custGeom>
          <a:avLst/>
          <a:gdLst/>
          <a:ahLst/>
          <a:cxnLst/>
          <a:rect l="0" t="0" r="0" b="0"/>
          <a:pathLst>
            <a:path>
              <a:moveTo>
                <a:pt x="1527186" y="0"/>
              </a:moveTo>
              <a:lnTo>
                <a:pt x="1527186" y="495294"/>
              </a:lnTo>
              <a:lnTo>
                <a:pt x="0" y="495294"/>
              </a:lnTo>
              <a:lnTo>
                <a:pt x="0" y="726802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3F51EA-39EB-4864-80AD-2FE9C1D1037F}">
      <dsp:nvSpPr>
        <dsp:cNvPr id="0" name=""/>
        <dsp:cNvSpPr/>
      </dsp:nvSpPr>
      <dsp:spPr>
        <a:xfrm>
          <a:off x="4534175" y="1588221"/>
          <a:ext cx="1527186" cy="726802"/>
        </a:xfrm>
        <a:custGeom>
          <a:avLst/>
          <a:gdLst/>
          <a:ahLst/>
          <a:cxnLst/>
          <a:rect l="0" t="0" r="0" b="0"/>
          <a:pathLst>
            <a:path>
              <a:moveTo>
                <a:pt x="1527186" y="0"/>
              </a:moveTo>
              <a:lnTo>
                <a:pt x="1527186" y="495294"/>
              </a:lnTo>
              <a:lnTo>
                <a:pt x="0" y="495294"/>
              </a:lnTo>
              <a:lnTo>
                <a:pt x="0" y="726802"/>
              </a:lnTo>
            </a:path>
          </a:pathLst>
        </a:custGeom>
        <a:noFill/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257B06-D550-4A9A-9803-926C7D9DC9D7}">
      <dsp:nvSpPr>
        <dsp:cNvPr id="0" name=""/>
        <dsp:cNvSpPr/>
      </dsp:nvSpPr>
      <dsp:spPr>
        <a:xfrm>
          <a:off x="4811845" y="1335"/>
          <a:ext cx="2499032" cy="15868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4815EC-67EE-43F8-9152-629E068E2B3B}">
      <dsp:nvSpPr>
        <dsp:cNvPr id="0" name=""/>
        <dsp:cNvSpPr/>
      </dsp:nvSpPr>
      <dsp:spPr>
        <a:xfrm>
          <a:off x="5089516" y="265122"/>
          <a:ext cx="2499032" cy="1586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собственность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35994" y="311600"/>
        <a:ext cx="2406076" cy="1493929"/>
      </dsp:txXfrm>
    </dsp:sp>
    <dsp:sp modelId="{F1594BF6-F83A-437C-875D-86320724A71F}">
      <dsp:nvSpPr>
        <dsp:cNvPr id="0" name=""/>
        <dsp:cNvSpPr/>
      </dsp:nvSpPr>
      <dsp:spPr>
        <a:xfrm>
          <a:off x="3284659" y="2315023"/>
          <a:ext cx="2499032" cy="158688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B9680-CC8F-409D-BC68-87762E7D0BFC}">
      <dsp:nvSpPr>
        <dsp:cNvPr id="0" name=""/>
        <dsp:cNvSpPr/>
      </dsp:nvSpPr>
      <dsp:spPr>
        <a:xfrm>
          <a:off x="3562329" y="2578810"/>
          <a:ext cx="2499032" cy="1586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общая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08807" y="2625288"/>
        <a:ext cx="2406076" cy="1493929"/>
      </dsp:txXfrm>
    </dsp:sp>
    <dsp:sp modelId="{4FBE2869-4098-4A32-97BE-6A163080010A}">
      <dsp:nvSpPr>
        <dsp:cNvPr id="0" name=""/>
        <dsp:cNvSpPr/>
      </dsp:nvSpPr>
      <dsp:spPr>
        <a:xfrm>
          <a:off x="1757472" y="4628711"/>
          <a:ext cx="2499032" cy="158688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58ECB-5D00-49B2-8142-73B2E4984541}">
      <dsp:nvSpPr>
        <dsp:cNvPr id="0" name=""/>
        <dsp:cNvSpPr/>
      </dsp:nvSpPr>
      <dsp:spPr>
        <a:xfrm>
          <a:off x="2035142" y="4892498"/>
          <a:ext cx="2499032" cy="1586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долевая (указать размер доли -  ½)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1620" y="4938976"/>
        <a:ext cx="2406076" cy="1493929"/>
      </dsp:txXfrm>
    </dsp:sp>
    <dsp:sp modelId="{5F0AE160-6D52-4403-B7C4-1A5967122E28}">
      <dsp:nvSpPr>
        <dsp:cNvPr id="0" name=""/>
        <dsp:cNvSpPr/>
      </dsp:nvSpPr>
      <dsp:spPr>
        <a:xfrm>
          <a:off x="4811845" y="4628711"/>
          <a:ext cx="2499032" cy="158688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FDBA16-B2AB-4867-A8DD-4567C44585E5}">
      <dsp:nvSpPr>
        <dsp:cNvPr id="0" name=""/>
        <dsp:cNvSpPr/>
      </dsp:nvSpPr>
      <dsp:spPr>
        <a:xfrm>
          <a:off x="5089516" y="4892498"/>
          <a:ext cx="2499032" cy="1586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совместная (указать ФИО иных собственников)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35994" y="4938976"/>
        <a:ext cx="2406076" cy="1493929"/>
      </dsp:txXfrm>
    </dsp:sp>
    <dsp:sp modelId="{5D4DB504-824C-47F7-B24C-A02159C04820}">
      <dsp:nvSpPr>
        <dsp:cNvPr id="0" name=""/>
        <dsp:cNvSpPr/>
      </dsp:nvSpPr>
      <dsp:spPr>
        <a:xfrm>
          <a:off x="6339032" y="2315023"/>
          <a:ext cx="2499032" cy="158688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3C7DC-97E2-43E5-B30B-81A061428AEF}">
      <dsp:nvSpPr>
        <dsp:cNvPr id="0" name=""/>
        <dsp:cNvSpPr/>
      </dsp:nvSpPr>
      <dsp:spPr>
        <a:xfrm>
          <a:off x="6616702" y="2578810"/>
          <a:ext cx="2499032" cy="1586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индивидуальная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63180" y="2625288"/>
        <a:ext cx="2406076" cy="14939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34B6D-EA6E-4815-8501-F2087DFCB79D}">
      <dsp:nvSpPr>
        <dsp:cNvPr id="0" name=""/>
        <dsp:cNvSpPr/>
      </dsp:nvSpPr>
      <dsp:spPr>
        <a:xfrm>
          <a:off x="1063" y="1175750"/>
          <a:ext cx="4148019" cy="24888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реквизиты свидетельства о государственной регистрации прав на недвижимое имущество и номер и дата государственной регистрации права из </a:t>
          </a:r>
          <a:r>
            <a:rPr lang="ru-RU" sz="1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выписки ЕГРП</a:t>
          </a:r>
          <a:endParaRPr lang="ru-RU" sz="16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63" y="1175750"/>
        <a:ext cx="4148019" cy="2488811"/>
      </dsp:txXfrm>
    </dsp:sp>
    <dsp:sp modelId="{4C25D7BC-A52D-48E9-937C-B1FF4D5C38DA}">
      <dsp:nvSpPr>
        <dsp:cNvPr id="0" name=""/>
        <dsp:cNvSpPr/>
      </dsp:nvSpPr>
      <dsp:spPr>
        <a:xfrm>
          <a:off x="4563884" y="1175750"/>
          <a:ext cx="4148019" cy="2488811"/>
        </a:xfrm>
        <a:prstGeom prst="rect">
          <a:avLst/>
        </a:prstGeom>
        <a:solidFill>
          <a:schemeClr val="accent4">
            <a:hueOff val="3090473"/>
            <a:satOff val="33685"/>
            <a:lumOff val="-7059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наименование и реквизиты документа, являющегося основанием для приобретения права собственности (договор купли-продажи, договор дарения, свидетельство о праве на наследство, и др.).</a:t>
          </a:r>
        </a:p>
        <a:p>
          <a:pPr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63884" y="1175750"/>
        <a:ext cx="4148019" cy="2488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1133E-41B6-4C6B-A620-8B4831FAC30F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9D6F2-FA44-4626-B718-7283B7A3A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356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9D6F2-FA44-4626-B718-7283B7A3A95E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535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33.png"/><Relationship Id="rId4" Type="http://schemas.microsoft.com/office/2007/relationships/hdphoto" Target="../media/hdphoto10.wdp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microsoft.com/office/2007/relationships/hdphoto" Target="../media/hdphoto16.wdp"/><Relationship Id="rId4" Type="http://schemas.openxmlformats.org/officeDocument/2006/relationships/image" Target="../media/image43.png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n.v.sazhina@adm.rkomi.ru" TargetMode="External"/><Relationship Id="rId2" Type="http://schemas.openxmlformats.org/officeDocument/2006/relationships/hyperlink" Target="mailto:o.a.nosova@adm.rkomi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.y.lazukova@adm.rkomi.ru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kremlin.ru/structure/additional/12" TargetMode="External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&#1089;&#1087;&#1088;&#1072;&#1074;&#1082;&#1080;-&#1073;&#1082;.&#1088;&#1092;/" TargetMode="External"/><Relationship Id="rId4" Type="http://schemas.openxmlformats.org/officeDocument/2006/relationships/hyperlink" Target="https://gossluzhba.gov.ru/anticorruption/spravki_bk" TargetMode="External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grul.nalog.ru/index.html" TargetMode="External"/><Relationship Id="rId3" Type="http://schemas.openxmlformats.org/officeDocument/2006/relationships/hyperlink" Target="https://&#1075;&#1080;&#1073;&#1076;&#1076;.&#1088;&#1092;/" TargetMode="External"/><Relationship Id="rId7" Type="http://schemas.openxmlformats.org/officeDocument/2006/relationships/hyperlink" Target="https://rosreestr.ru/wps/portal/online_request" TargetMode="External"/><Relationship Id="rId2" Type="http://schemas.openxmlformats.org/officeDocument/2006/relationships/hyperlink" Target="https://es.pfrf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k.fss.ru/" TargetMode="External"/><Relationship Id="rId5" Type="http://schemas.openxmlformats.org/officeDocument/2006/relationships/hyperlink" Target="http://fssprus.ru/" TargetMode="External"/><Relationship Id="rId10" Type="http://schemas.microsoft.com/office/2007/relationships/hdphoto" Target="../media/hdphoto5.wdp"/><Relationship Id="rId4" Type="http://schemas.openxmlformats.org/officeDocument/2006/relationships/hyperlink" Target="https://lkfl2.nalog.ru/lkfl/login" TargetMode="Externa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566" y="1700808"/>
            <a:ext cx="7012868" cy="1219200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Управление Главы Республики Коми </a:t>
            </a:r>
          </a:p>
          <a:p>
            <a:pPr>
              <a:lnSpc>
                <a:spcPts val="2000"/>
              </a:lnSpc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по противодействию коррупции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anose="020B0502040204020203" pitchFamily="34" charset="0"/>
            </a:endParaRPr>
          </a:p>
        </p:txBody>
      </p:sp>
      <p:pic>
        <p:nvPicPr>
          <p:cNvPr id="8" name="Picture 4" descr="https://dmee.ru/tw_files2/urls_1/23/d-22447/22447_html_m20333f7f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294" y1="83262" x2="2141" y2="82403"/>
                        <a14:foregroundMark x1="55810" y1="13591" x2="55810" y2="13591"/>
                        <a14:foregroundMark x1="44495" y1="14592" x2="44495" y2="14592"/>
                        <a14:foregroundMark x1="39450" y1="22318" x2="39450" y2="22318"/>
                        <a14:foregroundMark x1="35933" y1="23462" x2="35933" y2="23462"/>
                        <a14:foregroundMark x1="62538" y1="22890" x2="62538" y2="22890"/>
                      </a14:backgroundRemoval>
                    </a14:imgEffect>
                    <a14:imgEffect>
                      <a14:artisticPhotocopy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377" y="836712"/>
            <a:ext cx="713245" cy="762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  <a:solidFill>
            <a:srgbClr val="E8CD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748464" y="0"/>
            <a:ext cx="395536" cy="6858000"/>
          </a:xfrm>
          <a:prstGeom prst="rect">
            <a:avLst/>
          </a:prstGeom>
          <a:solidFill>
            <a:srgbClr val="E8CD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4374232" y="2088232"/>
            <a:ext cx="395536" cy="9144000"/>
          </a:xfrm>
          <a:prstGeom prst="rect">
            <a:avLst/>
          </a:prstGeom>
          <a:solidFill>
            <a:srgbClr val="E8CD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4374232" y="-4374232"/>
            <a:ext cx="395536" cy="9144000"/>
          </a:xfrm>
          <a:prstGeom prst="rect">
            <a:avLst/>
          </a:prstGeom>
          <a:solidFill>
            <a:srgbClr val="E8CD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3212976"/>
            <a:ext cx="7772400" cy="1879849"/>
          </a:xfrm>
        </p:spPr>
        <p:txBody>
          <a:bodyPr/>
          <a:lstStyle/>
          <a:p>
            <a:r>
              <a:rPr lang="ru-RU" sz="3600" b="1" dirty="0">
                <a:solidFill>
                  <a:srgbClr val="E8CD06"/>
                </a:solidFill>
                <a:effectLst/>
                <a:latin typeface="Arial Narrow" panose="020B0606020202030204" pitchFamily="34" charset="0"/>
              </a:rPr>
              <a:t>Декларирование сведений о </a:t>
            </a:r>
            <a:r>
              <a:rPr lang="ru-RU" sz="3600" b="1" dirty="0" smtClean="0">
                <a:solidFill>
                  <a:srgbClr val="E8CD06"/>
                </a:solidFill>
                <a:effectLst/>
                <a:latin typeface="Arial Narrow" panose="020B0606020202030204" pitchFamily="34" charset="0"/>
              </a:rPr>
              <a:t>доходах в 2022 году, лицами</a:t>
            </a:r>
            <a:r>
              <a:rPr lang="ru-RU" sz="3600" b="1" dirty="0">
                <a:solidFill>
                  <a:srgbClr val="E8CD06"/>
                </a:solidFill>
                <a:effectLst/>
                <a:latin typeface="Arial Narrow" panose="020B0606020202030204" pitchFamily="34" charset="0"/>
              </a:rPr>
              <a:t>, замещающими муниципальные должности в Республике Коми</a:t>
            </a:r>
          </a:p>
        </p:txBody>
      </p:sp>
      <p:grpSp>
        <p:nvGrpSpPr>
          <p:cNvPr id="12" name="Group 630"/>
          <p:cNvGrpSpPr/>
          <p:nvPr/>
        </p:nvGrpSpPr>
        <p:grpSpPr>
          <a:xfrm>
            <a:off x="6804248" y="5629498"/>
            <a:ext cx="257175" cy="498475"/>
            <a:chOff x="5578475" y="4286251"/>
            <a:chExt cx="257175" cy="498475"/>
          </a:xfrm>
          <a:solidFill>
            <a:schemeClr val="bg1">
              <a:lumMod val="50000"/>
            </a:schemeClr>
          </a:solidFill>
        </p:grpSpPr>
        <p:sp>
          <p:nvSpPr>
            <p:cNvPr id="13" name="Freeform 312"/>
            <p:cNvSpPr>
              <a:spLocks/>
            </p:cNvSpPr>
            <p:nvPr/>
          </p:nvSpPr>
          <p:spPr bwMode="auto">
            <a:xfrm>
              <a:off x="5653088" y="4286251"/>
              <a:ext cx="117475" cy="115888"/>
            </a:xfrm>
            <a:custGeom>
              <a:avLst/>
              <a:gdLst>
                <a:gd name="T0" fmla="*/ 405 w 809"/>
                <a:gd name="T1" fmla="*/ 0 h 803"/>
                <a:gd name="T2" fmla="*/ 456 w 809"/>
                <a:gd name="T3" fmla="*/ 4 h 803"/>
                <a:gd name="T4" fmla="*/ 505 w 809"/>
                <a:gd name="T5" fmla="*/ 13 h 803"/>
                <a:gd name="T6" fmla="*/ 550 w 809"/>
                <a:gd name="T7" fmla="*/ 28 h 803"/>
                <a:gd name="T8" fmla="*/ 595 w 809"/>
                <a:gd name="T9" fmla="*/ 48 h 803"/>
                <a:gd name="T10" fmla="*/ 635 w 809"/>
                <a:gd name="T11" fmla="*/ 72 h 803"/>
                <a:gd name="T12" fmla="*/ 673 w 809"/>
                <a:gd name="T13" fmla="*/ 102 h 803"/>
                <a:gd name="T14" fmla="*/ 707 w 809"/>
                <a:gd name="T15" fmla="*/ 135 h 803"/>
                <a:gd name="T16" fmla="*/ 737 w 809"/>
                <a:gd name="T17" fmla="*/ 172 h 803"/>
                <a:gd name="T18" fmla="*/ 761 w 809"/>
                <a:gd name="T19" fmla="*/ 213 h 803"/>
                <a:gd name="T20" fmla="*/ 781 w 809"/>
                <a:gd name="T21" fmla="*/ 256 h 803"/>
                <a:gd name="T22" fmla="*/ 796 w 809"/>
                <a:gd name="T23" fmla="*/ 303 h 803"/>
                <a:gd name="T24" fmla="*/ 806 w 809"/>
                <a:gd name="T25" fmla="*/ 351 h 803"/>
                <a:gd name="T26" fmla="*/ 809 w 809"/>
                <a:gd name="T27" fmla="*/ 402 h 803"/>
                <a:gd name="T28" fmla="*/ 806 w 809"/>
                <a:gd name="T29" fmla="*/ 452 h 803"/>
                <a:gd name="T30" fmla="*/ 796 w 809"/>
                <a:gd name="T31" fmla="*/ 501 h 803"/>
                <a:gd name="T32" fmla="*/ 781 w 809"/>
                <a:gd name="T33" fmla="*/ 547 h 803"/>
                <a:gd name="T34" fmla="*/ 761 w 809"/>
                <a:gd name="T35" fmla="*/ 590 h 803"/>
                <a:gd name="T36" fmla="*/ 737 w 809"/>
                <a:gd name="T37" fmla="*/ 631 h 803"/>
                <a:gd name="T38" fmla="*/ 707 w 809"/>
                <a:gd name="T39" fmla="*/ 668 h 803"/>
                <a:gd name="T40" fmla="*/ 673 w 809"/>
                <a:gd name="T41" fmla="*/ 702 h 803"/>
                <a:gd name="T42" fmla="*/ 635 w 809"/>
                <a:gd name="T43" fmla="*/ 731 h 803"/>
                <a:gd name="T44" fmla="*/ 595 w 809"/>
                <a:gd name="T45" fmla="*/ 757 h 803"/>
                <a:gd name="T46" fmla="*/ 550 w 809"/>
                <a:gd name="T47" fmla="*/ 777 h 803"/>
                <a:gd name="T48" fmla="*/ 505 w 809"/>
                <a:gd name="T49" fmla="*/ 791 h 803"/>
                <a:gd name="T50" fmla="*/ 456 w 809"/>
                <a:gd name="T51" fmla="*/ 800 h 803"/>
                <a:gd name="T52" fmla="*/ 405 w 809"/>
                <a:gd name="T53" fmla="*/ 803 h 803"/>
                <a:gd name="T54" fmla="*/ 354 w 809"/>
                <a:gd name="T55" fmla="*/ 800 h 803"/>
                <a:gd name="T56" fmla="*/ 306 w 809"/>
                <a:gd name="T57" fmla="*/ 791 h 803"/>
                <a:gd name="T58" fmla="*/ 259 w 809"/>
                <a:gd name="T59" fmla="*/ 777 h 803"/>
                <a:gd name="T60" fmla="*/ 214 w 809"/>
                <a:gd name="T61" fmla="*/ 757 h 803"/>
                <a:gd name="T62" fmla="*/ 174 w 809"/>
                <a:gd name="T63" fmla="*/ 731 h 803"/>
                <a:gd name="T64" fmla="*/ 137 w 809"/>
                <a:gd name="T65" fmla="*/ 702 h 803"/>
                <a:gd name="T66" fmla="*/ 103 w 809"/>
                <a:gd name="T67" fmla="*/ 668 h 803"/>
                <a:gd name="T68" fmla="*/ 74 w 809"/>
                <a:gd name="T69" fmla="*/ 631 h 803"/>
                <a:gd name="T70" fmla="*/ 48 w 809"/>
                <a:gd name="T71" fmla="*/ 590 h 803"/>
                <a:gd name="T72" fmla="*/ 28 w 809"/>
                <a:gd name="T73" fmla="*/ 547 h 803"/>
                <a:gd name="T74" fmla="*/ 13 w 809"/>
                <a:gd name="T75" fmla="*/ 501 h 803"/>
                <a:gd name="T76" fmla="*/ 4 w 809"/>
                <a:gd name="T77" fmla="*/ 452 h 803"/>
                <a:gd name="T78" fmla="*/ 0 w 809"/>
                <a:gd name="T79" fmla="*/ 402 h 803"/>
                <a:gd name="T80" fmla="*/ 4 w 809"/>
                <a:gd name="T81" fmla="*/ 351 h 803"/>
                <a:gd name="T82" fmla="*/ 13 w 809"/>
                <a:gd name="T83" fmla="*/ 303 h 803"/>
                <a:gd name="T84" fmla="*/ 28 w 809"/>
                <a:gd name="T85" fmla="*/ 256 h 803"/>
                <a:gd name="T86" fmla="*/ 48 w 809"/>
                <a:gd name="T87" fmla="*/ 213 h 803"/>
                <a:gd name="T88" fmla="*/ 74 w 809"/>
                <a:gd name="T89" fmla="*/ 172 h 803"/>
                <a:gd name="T90" fmla="*/ 103 w 809"/>
                <a:gd name="T91" fmla="*/ 135 h 803"/>
                <a:gd name="T92" fmla="*/ 137 w 809"/>
                <a:gd name="T93" fmla="*/ 102 h 803"/>
                <a:gd name="T94" fmla="*/ 174 w 809"/>
                <a:gd name="T95" fmla="*/ 72 h 803"/>
                <a:gd name="T96" fmla="*/ 214 w 809"/>
                <a:gd name="T97" fmla="*/ 48 h 803"/>
                <a:gd name="T98" fmla="*/ 259 w 809"/>
                <a:gd name="T99" fmla="*/ 28 h 803"/>
                <a:gd name="T100" fmla="*/ 306 w 809"/>
                <a:gd name="T101" fmla="*/ 13 h 803"/>
                <a:gd name="T102" fmla="*/ 354 w 809"/>
                <a:gd name="T103" fmla="*/ 4 h 803"/>
                <a:gd name="T104" fmla="*/ 405 w 809"/>
                <a:gd name="T105" fmla="*/ 0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9" h="803">
                  <a:moveTo>
                    <a:pt x="405" y="0"/>
                  </a:moveTo>
                  <a:lnTo>
                    <a:pt x="456" y="4"/>
                  </a:lnTo>
                  <a:lnTo>
                    <a:pt x="505" y="13"/>
                  </a:lnTo>
                  <a:lnTo>
                    <a:pt x="550" y="28"/>
                  </a:lnTo>
                  <a:lnTo>
                    <a:pt x="595" y="48"/>
                  </a:lnTo>
                  <a:lnTo>
                    <a:pt x="635" y="72"/>
                  </a:lnTo>
                  <a:lnTo>
                    <a:pt x="673" y="102"/>
                  </a:lnTo>
                  <a:lnTo>
                    <a:pt x="707" y="135"/>
                  </a:lnTo>
                  <a:lnTo>
                    <a:pt x="737" y="172"/>
                  </a:lnTo>
                  <a:lnTo>
                    <a:pt x="761" y="213"/>
                  </a:lnTo>
                  <a:lnTo>
                    <a:pt x="781" y="256"/>
                  </a:lnTo>
                  <a:lnTo>
                    <a:pt x="796" y="303"/>
                  </a:lnTo>
                  <a:lnTo>
                    <a:pt x="806" y="351"/>
                  </a:lnTo>
                  <a:lnTo>
                    <a:pt x="809" y="402"/>
                  </a:lnTo>
                  <a:lnTo>
                    <a:pt x="806" y="452"/>
                  </a:lnTo>
                  <a:lnTo>
                    <a:pt x="796" y="501"/>
                  </a:lnTo>
                  <a:lnTo>
                    <a:pt x="781" y="547"/>
                  </a:lnTo>
                  <a:lnTo>
                    <a:pt x="761" y="590"/>
                  </a:lnTo>
                  <a:lnTo>
                    <a:pt x="737" y="631"/>
                  </a:lnTo>
                  <a:lnTo>
                    <a:pt x="707" y="668"/>
                  </a:lnTo>
                  <a:lnTo>
                    <a:pt x="673" y="702"/>
                  </a:lnTo>
                  <a:lnTo>
                    <a:pt x="635" y="731"/>
                  </a:lnTo>
                  <a:lnTo>
                    <a:pt x="595" y="757"/>
                  </a:lnTo>
                  <a:lnTo>
                    <a:pt x="550" y="777"/>
                  </a:lnTo>
                  <a:lnTo>
                    <a:pt x="505" y="791"/>
                  </a:lnTo>
                  <a:lnTo>
                    <a:pt x="456" y="800"/>
                  </a:lnTo>
                  <a:lnTo>
                    <a:pt x="405" y="803"/>
                  </a:lnTo>
                  <a:lnTo>
                    <a:pt x="354" y="800"/>
                  </a:lnTo>
                  <a:lnTo>
                    <a:pt x="306" y="791"/>
                  </a:lnTo>
                  <a:lnTo>
                    <a:pt x="259" y="777"/>
                  </a:lnTo>
                  <a:lnTo>
                    <a:pt x="214" y="757"/>
                  </a:lnTo>
                  <a:lnTo>
                    <a:pt x="174" y="731"/>
                  </a:lnTo>
                  <a:lnTo>
                    <a:pt x="137" y="702"/>
                  </a:lnTo>
                  <a:lnTo>
                    <a:pt x="103" y="668"/>
                  </a:lnTo>
                  <a:lnTo>
                    <a:pt x="74" y="631"/>
                  </a:lnTo>
                  <a:lnTo>
                    <a:pt x="48" y="590"/>
                  </a:lnTo>
                  <a:lnTo>
                    <a:pt x="28" y="547"/>
                  </a:lnTo>
                  <a:lnTo>
                    <a:pt x="13" y="501"/>
                  </a:lnTo>
                  <a:lnTo>
                    <a:pt x="4" y="452"/>
                  </a:lnTo>
                  <a:lnTo>
                    <a:pt x="0" y="402"/>
                  </a:lnTo>
                  <a:lnTo>
                    <a:pt x="4" y="351"/>
                  </a:lnTo>
                  <a:lnTo>
                    <a:pt x="13" y="303"/>
                  </a:lnTo>
                  <a:lnTo>
                    <a:pt x="28" y="256"/>
                  </a:lnTo>
                  <a:lnTo>
                    <a:pt x="48" y="213"/>
                  </a:lnTo>
                  <a:lnTo>
                    <a:pt x="74" y="172"/>
                  </a:lnTo>
                  <a:lnTo>
                    <a:pt x="103" y="135"/>
                  </a:lnTo>
                  <a:lnTo>
                    <a:pt x="137" y="102"/>
                  </a:lnTo>
                  <a:lnTo>
                    <a:pt x="174" y="72"/>
                  </a:lnTo>
                  <a:lnTo>
                    <a:pt x="214" y="48"/>
                  </a:lnTo>
                  <a:lnTo>
                    <a:pt x="259" y="28"/>
                  </a:lnTo>
                  <a:lnTo>
                    <a:pt x="306" y="13"/>
                  </a:lnTo>
                  <a:lnTo>
                    <a:pt x="354" y="4"/>
                  </a:lnTo>
                  <a:lnTo>
                    <a:pt x="4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Freeform 313"/>
            <p:cNvSpPr>
              <a:spLocks noEditPoints="1"/>
            </p:cNvSpPr>
            <p:nvPr/>
          </p:nvSpPr>
          <p:spPr bwMode="auto">
            <a:xfrm>
              <a:off x="5578475" y="4416426"/>
              <a:ext cx="257175" cy="368300"/>
            </a:xfrm>
            <a:custGeom>
              <a:avLst/>
              <a:gdLst>
                <a:gd name="T0" fmla="*/ 822 w 1783"/>
                <a:gd name="T1" fmla="*/ 134 h 2555"/>
                <a:gd name="T2" fmla="*/ 827 w 1783"/>
                <a:gd name="T3" fmla="*/ 181 h 2555"/>
                <a:gd name="T4" fmla="*/ 826 w 1783"/>
                <a:gd name="T5" fmla="*/ 221 h 2555"/>
                <a:gd name="T6" fmla="*/ 763 w 1783"/>
                <a:gd name="T7" fmla="*/ 595 h 2555"/>
                <a:gd name="T8" fmla="*/ 939 w 1783"/>
                <a:gd name="T9" fmla="*/ 734 h 2555"/>
                <a:gd name="T10" fmla="*/ 1100 w 1783"/>
                <a:gd name="T11" fmla="*/ 569 h 2555"/>
                <a:gd name="T12" fmla="*/ 1026 w 1783"/>
                <a:gd name="T13" fmla="*/ 208 h 2555"/>
                <a:gd name="T14" fmla="*/ 1029 w 1783"/>
                <a:gd name="T15" fmla="*/ 155 h 2555"/>
                <a:gd name="T16" fmla="*/ 1024 w 1783"/>
                <a:gd name="T17" fmla="*/ 112 h 2555"/>
                <a:gd name="T18" fmla="*/ 1195 w 1783"/>
                <a:gd name="T19" fmla="*/ 0 h 2555"/>
                <a:gd name="T20" fmla="*/ 1343 w 1783"/>
                <a:gd name="T21" fmla="*/ 79 h 2555"/>
                <a:gd name="T22" fmla="*/ 1463 w 1783"/>
                <a:gd name="T23" fmla="*/ 275 h 2555"/>
                <a:gd name="T24" fmla="*/ 1564 w 1783"/>
                <a:gd name="T25" fmla="*/ 528 h 2555"/>
                <a:gd name="T26" fmla="*/ 1666 w 1783"/>
                <a:gd name="T27" fmla="*/ 818 h 2555"/>
                <a:gd name="T28" fmla="*/ 1782 w 1783"/>
                <a:gd name="T29" fmla="*/ 1134 h 2555"/>
                <a:gd name="T30" fmla="*/ 1742 w 1783"/>
                <a:gd name="T31" fmla="*/ 1256 h 2555"/>
                <a:gd name="T32" fmla="*/ 1610 w 1783"/>
                <a:gd name="T33" fmla="*/ 1297 h 2555"/>
                <a:gd name="T34" fmla="*/ 1522 w 1783"/>
                <a:gd name="T35" fmla="*/ 1229 h 2555"/>
                <a:gd name="T36" fmla="*/ 1459 w 1783"/>
                <a:gd name="T37" fmla="*/ 1065 h 2555"/>
                <a:gd name="T38" fmla="*/ 1392 w 1783"/>
                <a:gd name="T39" fmla="*/ 849 h 2555"/>
                <a:gd name="T40" fmla="*/ 1369 w 1783"/>
                <a:gd name="T41" fmla="*/ 765 h 2555"/>
                <a:gd name="T42" fmla="*/ 1364 w 1783"/>
                <a:gd name="T43" fmla="*/ 754 h 2555"/>
                <a:gd name="T44" fmla="*/ 1360 w 1783"/>
                <a:gd name="T45" fmla="*/ 764 h 2555"/>
                <a:gd name="T46" fmla="*/ 1347 w 1783"/>
                <a:gd name="T47" fmla="*/ 1250 h 2555"/>
                <a:gd name="T48" fmla="*/ 1302 w 1783"/>
                <a:gd name="T49" fmla="*/ 1302 h 2555"/>
                <a:gd name="T50" fmla="*/ 1282 w 1783"/>
                <a:gd name="T51" fmla="*/ 2451 h 2555"/>
                <a:gd name="T52" fmla="*/ 1182 w 1783"/>
                <a:gd name="T53" fmla="*/ 2546 h 2555"/>
                <a:gd name="T54" fmla="*/ 1044 w 1783"/>
                <a:gd name="T55" fmla="*/ 2534 h 2555"/>
                <a:gd name="T56" fmla="*/ 971 w 1783"/>
                <a:gd name="T57" fmla="*/ 2423 h 2555"/>
                <a:gd name="T58" fmla="*/ 962 w 1783"/>
                <a:gd name="T59" fmla="*/ 1338 h 2555"/>
                <a:gd name="T60" fmla="*/ 923 w 1783"/>
                <a:gd name="T61" fmla="*/ 1318 h 2555"/>
                <a:gd name="T62" fmla="*/ 878 w 1783"/>
                <a:gd name="T63" fmla="*/ 1331 h 2555"/>
                <a:gd name="T64" fmla="*/ 873 w 1783"/>
                <a:gd name="T65" fmla="*/ 2395 h 2555"/>
                <a:gd name="T66" fmla="*/ 816 w 1783"/>
                <a:gd name="T67" fmla="*/ 2519 h 2555"/>
                <a:gd name="T68" fmla="*/ 686 w 1783"/>
                <a:gd name="T69" fmla="*/ 2553 h 2555"/>
                <a:gd name="T70" fmla="*/ 570 w 1783"/>
                <a:gd name="T71" fmla="*/ 2476 h 2555"/>
                <a:gd name="T72" fmla="*/ 538 w 1783"/>
                <a:gd name="T73" fmla="*/ 1306 h 2555"/>
                <a:gd name="T74" fmla="*/ 517 w 1783"/>
                <a:gd name="T75" fmla="*/ 1270 h 2555"/>
                <a:gd name="T76" fmla="*/ 494 w 1783"/>
                <a:gd name="T77" fmla="*/ 1222 h 2555"/>
                <a:gd name="T78" fmla="*/ 493 w 1783"/>
                <a:gd name="T79" fmla="*/ 792 h 2555"/>
                <a:gd name="T80" fmla="*/ 484 w 1783"/>
                <a:gd name="T81" fmla="*/ 766 h 2555"/>
                <a:gd name="T82" fmla="*/ 446 w 1783"/>
                <a:gd name="T83" fmla="*/ 869 h 2555"/>
                <a:gd name="T84" fmla="*/ 369 w 1783"/>
                <a:gd name="T85" fmla="*/ 1090 h 2555"/>
                <a:gd name="T86" fmla="*/ 300 w 1783"/>
                <a:gd name="T87" fmla="*/ 1243 h 2555"/>
                <a:gd name="T88" fmla="*/ 231 w 1783"/>
                <a:gd name="T89" fmla="*/ 1303 h 2555"/>
                <a:gd name="T90" fmla="*/ 232 w 1783"/>
                <a:gd name="T91" fmla="*/ 1339 h 2555"/>
                <a:gd name="T92" fmla="*/ 284 w 1783"/>
                <a:gd name="T93" fmla="*/ 1353 h 2555"/>
                <a:gd name="T94" fmla="*/ 351 w 1783"/>
                <a:gd name="T95" fmla="*/ 1439 h 2555"/>
                <a:gd name="T96" fmla="*/ 306 w 1783"/>
                <a:gd name="T97" fmla="*/ 2062 h 2555"/>
                <a:gd name="T98" fmla="*/ 45 w 1783"/>
                <a:gd name="T99" fmla="*/ 2062 h 2555"/>
                <a:gd name="T100" fmla="*/ 0 w 1783"/>
                <a:gd name="T101" fmla="*/ 1439 h 2555"/>
                <a:gd name="T102" fmla="*/ 66 w 1783"/>
                <a:gd name="T103" fmla="*/ 1353 h 2555"/>
                <a:gd name="T104" fmla="*/ 123 w 1783"/>
                <a:gd name="T105" fmla="*/ 1340 h 2555"/>
                <a:gd name="T106" fmla="*/ 125 w 1783"/>
                <a:gd name="T107" fmla="*/ 1299 h 2555"/>
                <a:gd name="T108" fmla="*/ 85 w 1783"/>
                <a:gd name="T109" fmla="*/ 1245 h 2555"/>
                <a:gd name="T110" fmla="*/ 68 w 1783"/>
                <a:gd name="T111" fmla="*/ 1130 h 2555"/>
                <a:gd name="T112" fmla="*/ 185 w 1783"/>
                <a:gd name="T113" fmla="*/ 818 h 2555"/>
                <a:gd name="T114" fmla="*/ 283 w 1783"/>
                <a:gd name="T115" fmla="*/ 538 h 2555"/>
                <a:gd name="T116" fmla="*/ 376 w 1783"/>
                <a:gd name="T117" fmla="*/ 296 h 2555"/>
                <a:gd name="T118" fmla="*/ 489 w 1783"/>
                <a:gd name="T119" fmla="*/ 100 h 2555"/>
                <a:gd name="T120" fmla="*/ 625 w 1783"/>
                <a:gd name="T121" fmla="*/ 3 h 2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83" h="2555">
                  <a:moveTo>
                    <a:pt x="851" y="103"/>
                  </a:moveTo>
                  <a:lnTo>
                    <a:pt x="839" y="105"/>
                  </a:lnTo>
                  <a:lnTo>
                    <a:pt x="830" y="112"/>
                  </a:lnTo>
                  <a:lnTo>
                    <a:pt x="824" y="121"/>
                  </a:lnTo>
                  <a:lnTo>
                    <a:pt x="822" y="134"/>
                  </a:lnTo>
                  <a:lnTo>
                    <a:pt x="822" y="136"/>
                  </a:lnTo>
                  <a:lnTo>
                    <a:pt x="823" y="144"/>
                  </a:lnTo>
                  <a:lnTo>
                    <a:pt x="824" y="155"/>
                  </a:lnTo>
                  <a:lnTo>
                    <a:pt x="826" y="169"/>
                  </a:lnTo>
                  <a:lnTo>
                    <a:pt x="827" y="181"/>
                  </a:lnTo>
                  <a:lnTo>
                    <a:pt x="828" y="194"/>
                  </a:lnTo>
                  <a:lnTo>
                    <a:pt x="828" y="203"/>
                  </a:lnTo>
                  <a:lnTo>
                    <a:pt x="828" y="208"/>
                  </a:lnTo>
                  <a:lnTo>
                    <a:pt x="827" y="214"/>
                  </a:lnTo>
                  <a:lnTo>
                    <a:pt x="826" y="221"/>
                  </a:lnTo>
                  <a:lnTo>
                    <a:pt x="824" y="226"/>
                  </a:lnTo>
                  <a:lnTo>
                    <a:pt x="755" y="555"/>
                  </a:lnTo>
                  <a:lnTo>
                    <a:pt x="755" y="569"/>
                  </a:lnTo>
                  <a:lnTo>
                    <a:pt x="757" y="583"/>
                  </a:lnTo>
                  <a:lnTo>
                    <a:pt x="763" y="595"/>
                  </a:lnTo>
                  <a:lnTo>
                    <a:pt x="771" y="606"/>
                  </a:lnTo>
                  <a:lnTo>
                    <a:pt x="904" y="728"/>
                  </a:lnTo>
                  <a:lnTo>
                    <a:pt x="915" y="734"/>
                  </a:lnTo>
                  <a:lnTo>
                    <a:pt x="927" y="736"/>
                  </a:lnTo>
                  <a:lnTo>
                    <a:pt x="939" y="734"/>
                  </a:lnTo>
                  <a:lnTo>
                    <a:pt x="949" y="728"/>
                  </a:lnTo>
                  <a:lnTo>
                    <a:pt x="1083" y="606"/>
                  </a:lnTo>
                  <a:lnTo>
                    <a:pt x="1090" y="595"/>
                  </a:lnTo>
                  <a:lnTo>
                    <a:pt x="1097" y="583"/>
                  </a:lnTo>
                  <a:lnTo>
                    <a:pt x="1100" y="569"/>
                  </a:lnTo>
                  <a:lnTo>
                    <a:pt x="1099" y="555"/>
                  </a:lnTo>
                  <a:lnTo>
                    <a:pt x="1029" y="226"/>
                  </a:lnTo>
                  <a:lnTo>
                    <a:pt x="1028" y="221"/>
                  </a:lnTo>
                  <a:lnTo>
                    <a:pt x="1027" y="214"/>
                  </a:lnTo>
                  <a:lnTo>
                    <a:pt x="1026" y="208"/>
                  </a:lnTo>
                  <a:lnTo>
                    <a:pt x="1026" y="203"/>
                  </a:lnTo>
                  <a:lnTo>
                    <a:pt x="1026" y="194"/>
                  </a:lnTo>
                  <a:lnTo>
                    <a:pt x="1027" y="181"/>
                  </a:lnTo>
                  <a:lnTo>
                    <a:pt x="1028" y="169"/>
                  </a:lnTo>
                  <a:lnTo>
                    <a:pt x="1029" y="155"/>
                  </a:lnTo>
                  <a:lnTo>
                    <a:pt x="1030" y="144"/>
                  </a:lnTo>
                  <a:lnTo>
                    <a:pt x="1031" y="136"/>
                  </a:lnTo>
                  <a:lnTo>
                    <a:pt x="1031" y="134"/>
                  </a:lnTo>
                  <a:lnTo>
                    <a:pt x="1030" y="121"/>
                  </a:lnTo>
                  <a:lnTo>
                    <a:pt x="1024" y="112"/>
                  </a:lnTo>
                  <a:lnTo>
                    <a:pt x="1014" y="105"/>
                  </a:lnTo>
                  <a:lnTo>
                    <a:pt x="1002" y="103"/>
                  </a:lnTo>
                  <a:lnTo>
                    <a:pt x="851" y="103"/>
                  </a:lnTo>
                  <a:close/>
                  <a:moveTo>
                    <a:pt x="657" y="0"/>
                  </a:moveTo>
                  <a:lnTo>
                    <a:pt x="1195" y="0"/>
                  </a:lnTo>
                  <a:lnTo>
                    <a:pt x="1227" y="3"/>
                  </a:lnTo>
                  <a:lnTo>
                    <a:pt x="1258" y="14"/>
                  </a:lnTo>
                  <a:lnTo>
                    <a:pt x="1286" y="30"/>
                  </a:lnTo>
                  <a:lnTo>
                    <a:pt x="1315" y="52"/>
                  </a:lnTo>
                  <a:lnTo>
                    <a:pt x="1343" y="79"/>
                  </a:lnTo>
                  <a:lnTo>
                    <a:pt x="1368" y="111"/>
                  </a:lnTo>
                  <a:lnTo>
                    <a:pt x="1393" y="146"/>
                  </a:lnTo>
                  <a:lnTo>
                    <a:pt x="1418" y="186"/>
                  </a:lnTo>
                  <a:lnTo>
                    <a:pt x="1440" y="230"/>
                  </a:lnTo>
                  <a:lnTo>
                    <a:pt x="1463" y="275"/>
                  </a:lnTo>
                  <a:lnTo>
                    <a:pt x="1485" y="322"/>
                  </a:lnTo>
                  <a:lnTo>
                    <a:pt x="1506" y="373"/>
                  </a:lnTo>
                  <a:lnTo>
                    <a:pt x="1526" y="423"/>
                  </a:lnTo>
                  <a:lnTo>
                    <a:pt x="1545" y="476"/>
                  </a:lnTo>
                  <a:lnTo>
                    <a:pt x="1564" y="528"/>
                  </a:lnTo>
                  <a:lnTo>
                    <a:pt x="1583" y="580"/>
                  </a:lnTo>
                  <a:lnTo>
                    <a:pt x="1600" y="632"/>
                  </a:lnTo>
                  <a:lnTo>
                    <a:pt x="1618" y="682"/>
                  </a:lnTo>
                  <a:lnTo>
                    <a:pt x="1635" y="731"/>
                  </a:lnTo>
                  <a:lnTo>
                    <a:pt x="1666" y="818"/>
                  </a:lnTo>
                  <a:lnTo>
                    <a:pt x="1699" y="906"/>
                  </a:lnTo>
                  <a:lnTo>
                    <a:pt x="1733" y="994"/>
                  </a:lnTo>
                  <a:lnTo>
                    <a:pt x="1769" y="1081"/>
                  </a:lnTo>
                  <a:lnTo>
                    <a:pt x="1778" y="1107"/>
                  </a:lnTo>
                  <a:lnTo>
                    <a:pt x="1782" y="1134"/>
                  </a:lnTo>
                  <a:lnTo>
                    <a:pt x="1783" y="1161"/>
                  </a:lnTo>
                  <a:lnTo>
                    <a:pt x="1779" y="1187"/>
                  </a:lnTo>
                  <a:lnTo>
                    <a:pt x="1771" y="1212"/>
                  </a:lnTo>
                  <a:lnTo>
                    <a:pt x="1759" y="1235"/>
                  </a:lnTo>
                  <a:lnTo>
                    <a:pt x="1742" y="1256"/>
                  </a:lnTo>
                  <a:lnTo>
                    <a:pt x="1722" y="1272"/>
                  </a:lnTo>
                  <a:lnTo>
                    <a:pt x="1698" y="1286"/>
                  </a:lnTo>
                  <a:lnTo>
                    <a:pt x="1666" y="1296"/>
                  </a:lnTo>
                  <a:lnTo>
                    <a:pt x="1634" y="1299"/>
                  </a:lnTo>
                  <a:lnTo>
                    <a:pt x="1610" y="1297"/>
                  </a:lnTo>
                  <a:lnTo>
                    <a:pt x="1587" y="1290"/>
                  </a:lnTo>
                  <a:lnTo>
                    <a:pt x="1568" y="1281"/>
                  </a:lnTo>
                  <a:lnTo>
                    <a:pt x="1551" y="1267"/>
                  </a:lnTo>
                  <a:lnTo>
                    <a:pt x="1535" y="1249"/>
                  </a:lnTo>
                  <a:lnTo>
                    <a:pt x="1522" y="1229"/>
                  </a:lnTo>
                  <a:lnTo>
                    <a:pt x="1510" y="1205"/>
                  </a:lnTo>
                  <a:lnTo>
                    <a:pt x="1498" y="1177"/>
                  </a:lnTo>
                  <a:lnTo>
                    <a:pt x="1486" y="1143"/>
                  </a:lnTo>
                  <a:lnTo>
                    <a:pt x="1473" y="1106"/>
                  </a:lnTo>
                  <a:lnTo>
                    <a:pt x="1459" y="1065"/>
                  </a:lnTo>
                  <a:lnTo>
                    <a:pt x="1444" y="1022"/>
                  </a:lnTo>
                  <a:lnTo>
                    <a:pt x="1431" y="978"/>
                  </a:lnTo>
                  <a:lnTo>
                    <a:pt x="1418" y="933"/>
                  </a:lnTo>
                  <a:lnTo>
                    <a:pt x="1404" y="890"/>
                  </a:lnTo>
                  <a:lnTo>
                    <a:pt x="1392" y="849"/>
                  </a:lnTo>
                  <a:lnTo>
                    <a:pt x="1382" y="810"/>
                  </a:lnTo>
                  <a:lnTo>
                    <a:pt x="1372" y="775"/>
                  </a:lnTo>
                  <a:lnTo>
                    <a:pt x="1371" y="772"/>
                  </a:lnTo>
                  <a:lnTo>
                    <a:pt x="1370" y="768"/>
                  </a:lnTo>
                  <a:lnTo>
                    <a:pt x="1369" y="765"/>
                  </a:lnTo>
                  <a:lnTo>
                    <a:pt x="1368" y="763"/>
                  </a:lnTo>
                  <a:lnTo>
                    <a:pt x="1367" y="759"/>
                  </a:lnTo>
                  <a:lnTo>
                    <a:pt x="1366" y="757"/>
                  </a:lnTo>
                  <a:lnTo>
                    <a:pt x="1365" y="755"/>
                  </a:lnTo>
                  <a:lnTo>
                    <a:pt x="1364" y="754"/>
                  </a:lnTo>
                  <a:lnTo>
                    <a:pt x="1363" y="754"/>
                  </a:lnTo>
                  <a:lnTo>
                    <a:pt x="1362" y="755"/>
                  </a:lnTo>
                  <a:lnTo>
                    <a:pt x="1361" y="756"/>
                  </a:lnTo>
                  <a:lnTo>
                    <a:pt x="1360" y="759"/>
                  </a:lnTo>
                  <a:lnTo>
                    <a:pt x="1360" y="764"/>
                  </a:lnTo>
                  <a:lnTo>
                    <a:pt x="1360" y="769"/>
                  </a:lnTo>
                  <a:lnTo>
                    <a:pt x="1360" y="776"/>
                  </a:lnTo>
                  <a:lnTo>
                    <a:pt x="1360" y="1198"/>
                  </a:lnTo>
                  <a:lnTo>
                    <a:pt x="1355" y="1225"/>
                  </a:lnTo>
                  <a:lnTo>
                    <a:pt x="1347" y="1250"/>
                  </a:lnTo>
                  <a:lnTo>
                    <a:pt x="1332" y="1272"/>
                  </a:lnTo>
                  <a:lnTo>
                    <a:pt x="1326" y="1280"/>
                  </a:lnTo>
                  <a:lnTo>
                    <a:pt x="1317" y="1286"/>
                  </a:lnTo>
                  <a:lnTo>
                    <a:pt x="1309" y="1294"/>
                  </a:lnTo>
                  <a:lnTo>
                    <a:pt x="1302" y="1302"/>
                  </a:lnTo>
                  <a:lnTo>
                    <a:pt x="1300" y="1311"/>
                  </a:lnTo>
                  <a:lnTo>
                    <a:pt x="1301" y="2362"/>
                  </a:lnTo>
                  <a:lnTo>
                    <a:pt x="1299" y="2393"/>
                  </a:lnTo>
                  <a:lnTo>
                    <a:pt x="1293" y="2424"/>
                  </a:lnTo>
                  <a:lnTo>
                    <a:pt x="1282" y="2451"/>
                  </a:lnTo>
                  <a:lnTo>
                    <a:pt x="1268" y="2476"/>
                  </a:lnTo>
                  <a:lnTo>
                    <a:pt x="1251" y="2499"/>
                  </a:lnTo>
                  <a:lnTo>
                    <a:pt x="1230" y="2519"/>
                  </a:lnTo>
                  <a:lnTo>
                    <a:pt x="1208" y="2534"/>
                  </a:lnTo>
                  <a:lnTo>
                    <a:pt x="1182" y="2546"/>
                  </a:lnTo>
                  <a:lnTo>
                    <a:pt x="1154" y="2553"/>
                  </a:lnTo>
                  <a:lnTo>
                    <a:pt x="1123" y="2555"/>
                  </a:lnTo>
                  <a:lnTo>
                    <a:pt x="1094" y="2553"/>
                  </a:lnTo>
                  <a:lnTo>
                    <a:pt x="1067" y="2546"/>
                  </a:lnTo>
                  <a:lnTo>
                    <a:pt x="1044" y="2534"/>
                  </a:lnTo>
                  <a:lnTo>
                    <a:pt x="1023" y="2519"/>
                  </a:lnTo>
                  <a:lnTo>
                    <a:pt x="1005" y="2499"/>
                  </a:lnTo>
                  <a:lnTo>
                    <a:pt x="990" y="2476"/>
                  </a:lnTo>
                  <a:lnTo>
                    <a:pt x="978" y="2451"/>
                  </a:lnTo>
                  <a:lnTo>
                    <a:pt x="971" y="2423"/>
                  </a:lnTo>
                  <a:lnTo>
                    <a:pt x="965" y="2393"/>
                  </a:lnTo>
                  <a:lnTo>
                    <a:pt x="963" y="2362"/>
                  </a:lnTo>
                  <a:lnTo>
                    <a:pt x="963" y="1347"/>
                  </a:lnTo>
                  <a:lnTo>
                    <a:pt x="963" y="1343"/>
                  </a:lnTo>
                  <a:lnTo>
                    <a:pt x="962" y="1338"/>
                  </a:lnTo>
                  <a:lnTo>
                    <a:pt x="959" y="1332"/>
                  </a:lnTo>
                  <a:lnTo>
                    <a:pt x="955" y="1327"/>
                  </a:lnTo>
                  <a:lnTo>
                    <a:pt x="947" y="1323"/>
                  </a:lnTo>
                  <a:lnTo>
                    <a:pt x="937" y="1320"/>
                  </a:lnTo>
                  <a:lnTo>
                    <a:pt x="923" y="1318"/>
                  </a:lnTo>
                  <a:lnTo>
                    <a:pt x="915" y="1318"/>
                  </a:lnTo>
                  <a:lnTo>
                    <a:pt x="901" y="1319"/>
                  </a:lnTo>
                  <a:lnTo>
                    <a:pt x="890" y="1322"/>
                  </a:lnTo>
                  <a:lnTo>
                    <a:pt x="883" y="1326"/>
                  </a:lnTo>
                  <a:lnTo>
                    <a:pt x="878" y="1331"/>
                  </a:lnTo>
                  <a:lnTo>
                    <a:pt x="876" y="1338"/>
                  </a:lnTo>
                  <a:lnTo>
                    <a:pt x="875" y="1344"/>
                  </a:lnTo>
                  <a:lnTo>
                    <a:pt x="874" y="1349"/>
                  </a:lnTo>
                  <a:lnTo>
                    <a:pt x="874" y="2364"/>
                  </a:lnTo>
                  <a:lnTo>
                    <a:pt x="873" y="2395"/>
                  </a:lnTo>
                  <a:lnTo>
                    <a:pt x="868" y="2425"/>
                  </a:lnTo>
                  <a:lnTo>
                    <a:pt x="859" y="2452"/>
                  </a:lnTo>
                  <a:lnTo>
                    <a:pt x="849" y="2477"/>
                  </a:lnTo>
                  <a:lnTo>
                    <a:pt x="834" y="2500"/>
                  </a:lnTo>
                  <a:lnTo>
                    <a:pt x="816" y="2519"/>
                  </a:lnTo>
                  <a:lnTo>
                    <a:pt x="796" y="2534"/>
                  </a:lnTo>
                  <a:lnTo>
                    <a:pt x="771" y="2546"/>
                  </a:lnTo>
                  <a:lnTo>
                    <a:pt x="745" y="2553"/>
                  </a:lnTo>
                  <a:lnTo>
                    <a:pt x="715" y="2555"/>
                  </a:lnTo>
                  <a:lnTo>
                    <a:pt x="686" y="2553"/>
                  </a:lnTo>
                  <a:lnTo>
                    <a:pt x="657" y="2546"/>
                  </a:lnTo>
                  <a:lnTo>
                    <a:pt x="632" y="2534"/>
                  </a:lnTo>
                  <a:lnTo>
                    <a:pt x="608" y="2519"/>
                  </a:lnTo>
                  <a:lnTo>
                    <a:pt x="588" y="2499"/>
                  </a:lnTo>
                  <a:lnTo>
                    <a:pt x="570" y="2476"/>
                  </a:lnTo>
                  <a:lnTo>
                    <a:pt x="556" y="2451"/>
                  </a:lnTo>
                  <a:lnTo>
                    <a:pt x="547" y="2424"/>
                  </a:lnTo>
                  <a:lnTo>
                    <a:pt x="540" y="2393"/>
                  </a:lnTo>
                  <a:lnTo>
                    <a:pt x="538" y="2362"/>
                  </a:lnTo>
                  <a:lnTo>
                    <a:pt x="538" y="1306"/>
                  </a:lnTo>
                  <a:lnTo>
                    <a:pt x="536" y="1294"/>
                  </a:lnTo>
                  <a:lnTo>
                    <a:pt x="533" y="1284"/>
                  </a:lnTo>
                  <a:lnTo>
                    <a:pt x="529" y="1279"/>
                  </a:lnTo>
                  <a:lnTo>
                    <a:pt x="522" y="1274"/>
                  </a:lnTo>
                  <a:lnTo>
                    <a:pt x="517" y="1270"/>
                  </a:lnTo>
                  <a:lnTo>
                    <a:pt x="511" y="1267"/>
                  </a:lnTo>
                  <a:lnTo>
                    <a:pt x="504" y="1262"/>
                  </a:lnTo>
                  <a:lnTo>
                    <a:pt x="499" y="1251"/>
                  </a:lnTo>
                  <a:lnTo>
                    <a:pt x="496" y="1238"/>
                  </a:lnTo>
                  <a:lnTo>
                    <a:pt x="494" y="1222"/>
                  </a:lnTo>
                  <a:lnTo>
                    <a:pt x="493" y="1206"/>
                  </a:lnTo>
                  <a:lnTo>
                    <a:pt x="493" y="1190"/>
                  </a:lnTo>
                  <a:lnTo>
                    <a:pt x="493" y="1177"/>
                  </a:lnTo>
                  <a:lnTo>
                    <a:pt x="493" y="1167"/>
                  </a:lnTo>
                  <a:lnTo>
                    <a:pt x="493" y="792"/>
                  </a:lnTo>
                  <a:lnTo>
                    <a:pt x="493" y="777"/>
                  </a:lnTo>
                  <a:lnTo>
                    <a:pt x="492" y="768"/>
                  </a:lnTo>
                  <a:lnTo>
                    <a:pt x="491" y="763"/>
                  </a:lnTo>
                  <a:lnTo>
                    <a:pt x="487" y="763"/>
                  </a:lnTo>
                  <a:lnTo>
                    <a:pt x="484" y="766"/>
                  </a:lnTo>
                  <a:lnTo>
                    <a:pt x="481" y="772"/>
                  </a:lnTo>
                  <a:lnTo>
                    <a:pt x="477" y="781"/>
                  </a:lnTo>
                  <a:lnTo>
                    <a:pt x="474" y="790"/>
                  </a:lnTo>
                  <a:lnTo>
                    <a:pt x="460" y="828"/>
                  </a:lnTo>
                  <a:lnTo>
                    <a:pt x="446" y="869"/>
                  </a:lnTo>
                  <a:lnTo>
                    <a:pt x="430" y="913"/>
                  </a:lnTo>
                  <a:lnTo>
                    <a:pt x="415" y="959"/>
                  </a:lnTo>
                  <a:lnTo>
                    <a:pt x="400" y="1004"/>
                  </a:lnTo>
                  <a:lnTo>
                    <a:pt x="384" y="1048"/>
                  </a:lnTo>
                  <a:lnTo>
                    <a:pt x="369" y="1090"/>
                  </a:lnTo>
                  <a:lnTo>
                    <a:pt x="354" y="1129"/>
                  </a:lnTo>
                  <a:lnTo>
                    <a:pt x="340" y="1164"/>
                  </a:lnTo>
                  <a:lnTo>
                    <a:pt x="327" y="1195"/>
                  </a:lnTo>
                  <a:lnTo>
                    <a:pt x="315" y="1220"/>
                  </a:lnTo>
                  <a:lnTo>
                    <a:pt x="300" y="1243"/>
                  </a:lnTo>
                  <a:lnTo>
                    <a:pt x="282" y="1263"/>
                  </a:lnTo>
                  <a:lnTo>
                    <a:pt x="263" y="1279"/>
                  </a:lnTo>
                  <a:lnTo>
                    <a:pt x="241" y="1290"/>
                  </a:lnTo>
                  <a:lnTo>
                    <a:pt x="234" y="1296"/>
                  </a:lnTo>
                  <a:lnTo>
                    <a:pt x="231" y="1303"/>
                  </a:lnTo>
                  <a:lnTo>
                    <a:pt x="228" y="1312"/>
                  </a:lnTo>
                  <a:lnTo>
                    <a:pt x="228" y="1322"/>
                  </a:lnTo>
                  <a:lnTo>
                    <a:pt x="229" y="1329"/>
                  </a:lnTo>
                  <a:lnTo>
                    <a:pt x="231" y="1335"/>
                  </a:lnTo>
                  <a:lnTo>
                    <a:pt x="232" y="1339"/>
                  </a:lnTo>
                  <a:lnTo>
                    <a:pt x="235" y="1344"/>
                  </a:lnTo>
                  <a:lnTo>
                    <a:pt x="238" y="1348"/>
                  </a:lnTo>
                  <a:lnTo>
                    <a:pt x="245" y="1349"/>
                  </a:lnTo>
                  <a:lnTo>
                    <a:pt x="261" y="1349"/>
                  </a:lnTo>
                  <a:lnTo>
                    <a:pt x="284" y="1353"/>
                  </a:lnTo>
                  <a:lnTo>
                    <a:pt x="306" y="1362"/>
                  </a:lnTo>
                  <a:lnTo>
                    <a:pt x="324" y="1376"/>
                  </a:lnTo>
                  <a:lnTo>
                    <a:pt x="338" y="1394"/>
                  </a:lnTo>
                  <a:lnTo>
                    <a:pt x="348" y="1416"/>
                  </a:lnTo>
                  <a:lnTo>
                    <a:pt x="351" y="1439"/>
                  </a:lnTo>
                  <a:lnTo>
                    <a:pt x="351" y="1986"/>
                  </a:lnTo>
                  <a:lnTo>
                    <a:pt x="348" y="2009"/>
                  </a:lnTo>
                  <a:lnTo>
                    <a:pt x="338" y="2031"/>
                  </a:lnTo>
                  <a:lnTo>
                    <a:pt x="324" y="2049"/>
                  </a:lnTo>
                  <a:lnTo>
                    <a:pt x="306" y="2062"/>
                  </a:lnTo>
                  <a:lnTo>
                    <a:pt x="284" y="2072"/>
                  </a:lnTo>
                  <a:lnTo>
                    <a:pt x="261" y="2075"/>
                  </a:lnTo>
                  <a:lnTo>
                    <a:pt x="90" y="2075"/>
                  </a:lnTo>
                  <a:lnTo>
                    <a:pt x="66" y="2072"/>
                  </a:lnTo>
                  <a:lnTo>
                    <a:pt x="45" y="2062"/>
                  </a:lnTo>
                  <a:lnTo>
                    <a:pt x="26" y="2049"/>
                  </a:lnTo>
                  <a:lnTo>
                    <a:pt x="12" y="2031"/>
                  </a:lnTo>
                  <a:lnTo>
                    <a:pt x="3" y="2009"/>
                  </a:lnTo>
                  <a:lnTo>
                    <a:pt x="0" y="1986"/>
                  </a:lnTo>
                  <a:lnTo>
                    <a:pt x="0" y="1439"/>
                  </a:lnTo>
                  <a:lnTo>
                    <a:pt x="3" y="1416"/>
                  </a:lnTo>
                  <a:lnTo>
                    <a:pt x="12" y="1394"/>
                  </a:lnTo>
                  <a:lnTo>
                    <a:pt x="26" y="1376"/>
                  </a:lnTo>
                  <a:lnTo>
                    <a:pt x="45" y="1362"/>
                  </a:lnTo>
                  <a:lnTo>
                    <a:pt x="66" y="1353"/>
                  </a:lnTo>
                  <a:lnTo>
                    <a:pt x="90" y="1349"/>
                  </a:lnTo>
                  <a:lnTo>
                    <a:pt x="107" y="1349"/>
                  </a:lnTo>
                  <a:lnTo>
                    <a:pt x="114" y="1348"/>
                  </a:lnTo>
                  <a:lnTo>
                    <a:pt x="120" y="1344"/>
                  </a:lnTo>
                  <a:lnTo>
                    <a:pt x="123" y="1340"/>
                  </a:lnTo>
                  <a:lnTo>
                    <a:pt x="124" y="1335"/>
                  </a:lnTo>
                  <a:lnTo>
                    <a:pt x="125" y="1329"/>
                  </a:lnTo>
                  <a:lnTo>
                    <a:pt x="125" y="1320"/>
                  </a:lnTo>
                  <a:lnTo>
                    <a:pt x="125" y="1309"/>
                  </a:lnTo>
                  <a:lnTo>
                    <a:pt x="125" y="1299"/>
                  </a:lnTo>
                  <a:lnTo>
                    <a:pt x="124" y="1289"/>
                  </a:lnTo>
                  <a:lnTo>
                    <a:pt x="122" y="1282"/>
                  </a:lnTo>
                  <a:lnTo>
                    <a:pt x="118" y="1277"/>
                  </a:lnTo>
                  <a:lnTo>
                    <a:pt x="100" y="1262"/>
                  </a:lnTo>
                  <a:lnTo>
                    <a:pt x="85" y="1245"/>
                  </a:lnTo>
                  <a:lnTo>
                    <a:pt x="74" y="1225"/>
                  </a:lnTo>
                  <a:lnTo>
                    <a:pt x="67" y="1203"/>
                  </a:lnTo>
                  <a:lnTo>
                    <a:pt x="64" y="1180"/>
                  </a:lnTo>
                  <a:lnTo>
                    <a:pt x="64" y="1156"/>
                  </a:lnTo>
                  <a:lnTo>
                    <a:pt x="68" y="1130"/>
                  </a:lnTo>
                  <a:lnTo>
                    <a:pt x="74" y="1105"/>
                  </a:lnTo>
                  <a:lnTo>
                    <a:pt x="84" y="1081"/>
                  </a:lnTo>
                  <a:lnTo>
                    <a:pt x="120" y="994"/>
                  </a:lnTo>
                  <a:lnTo>
                    <a:pt x="154" y="906"/>
                  </a:lnTo>
                  <a:lnTo>
                    <a:pt x="185" y="818"/>
                  </a:lnTo>
                  <a:lnTo>
                    <a:pt x="217" y="731"/>
                  </a:lnTo>
                  <a:lnTo>
                    <a:pt x="233" y="685"/>
                  </a:lnTo>
                  <a:lnTo>
                    <a:pt x="249" y="636"/>
                  </a:lnTo>
                  <a:lnTo>
                    <a:pt x="266" y="588"/>
                  </a:lnTo>
                  <a:lnTo>
                    <a:pt x="283" y="538"/>
                  </a:lnTo>
                  <a:lnTo>
                    <a:pt x="301" y="489"/>
                  </a:lnTo>
                  <a:lnTo>
                    <a:pt x="319" y="439"/>
                  </a:lnTo>
                  <a:lnTo>
                    <a:pt x="337" y="391"/>
                  </a:lnTo>
                  <a:lnTo>
                    <a:pt x="356" y="342"/>
                  </a:lnTo>
                  <a:lnTo>
                    <a:pt x="376" y="296"/>
                  </a:lnTo>
                  <a:lnTo>
                    <a:pt x="397" y="252"/>
                  </a:lnTo>
                  <a:lnTo>
                    <a:pt x="419" y="210"/>
                  </a:lnTo>
                  <a:lnTo>
                    <a:pt x="441" y="170"/>
                  </a:lnTo>
                  <a:lnTo>
                    <a:pt x="464" y="134"/>
                  </a:lnTo>
                  <a:lnTo>
                    <a:pt x="489" y="100"/>
                  </a:lnTo>
                  <a:lnTo>
                    <a:pt x="513" y="72"/>
                  </a:lnTo>
                  <a:lnTo>
                    <a:pt x="539" y="46"/>
                  </a:lnTo>
                  <a:lnTo>
                    <a:pt x="567" y="27"/>
                  </a:lnTo>
                  <a:lnTo>
                    <a:pt x="596" y="13"/>
                  </a:lnTo>
                  <a:lnTo>
                    <a:pt x="625" y="3"/>
                  </a:lnTo>
                  <a:lnTo>
                    <a:pt x="6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5" name="Group 659"/>
          <p:cNvGrpSpPr/>
          <p:nvPr/>
        </p:nvGrpSpPr>
        <p:grpSpPr>
          <a:xfrm>
            <a:off x="1187624" y="5742209"/>
            <a:ext cx="590551" cy="358775"/>
            <a:chOff x="6813550" y="4495801"/>
            <a:chExt cx="590551" cy="358775"/>
          </a:xfrm>
          <a:solidFill>
            <a:schemeClr val="bg1">
              <a:lumMod val="50000"/>
            </a:schemeClr>
          </a:solidFill>
        </p:grpSpPr>
        <p:sp>
          <p:nvSpPr>
            <p:cNvPr id="16" name="Freeform 318"/>
            <p:cNvSpPr>
              <a:spLocks/>
            </p:cNvSpPr>
            <p:nvPr/>
          </p:nvSpPr>
          <p:spPr bwMode="auto">
            <a:xfrm>
              <a:off x="6813550" y="4610101"/>
              <a:ext cx="522288" cy="244475"/>
            </a:xfrm>
            <a:custGeom>
              <a:avLst/>
              <a:gdLst>
                <a:gd name="T0" fmla="*/ 243 w 2961"/>
                <a:gd name="T1" fmla="*/ 0 h 1386"/>
                <a:gd name="T2" fmla="*/ 254 w 2961"/>
                <a:gd name="T3" fmla="*/ 1 h 1386"/>
                <a:gd name="T4" fmla="*/ 268 w 2961"/>
                <a:gd name="T5" fmla="*/ 7 h 1386"/>
                <a:gd name="T6" fmla="*/ 274 w 2961"/>
                <a:gd name="T7" fmla="*/ 19 h 1386"/>
                <a:gd name="T8" fmla="*/ 274 w 2961"/>
                <a:gd name="T9" fmla="*/ 309 h 1386"/>
                <a:gd name="T10" fmla="*/ 273 w 2961"/>
                <a:gd name="T11" fmla="*/ 320 h 1386"/>
                <a:gd name="T12" fmla="*/ 268 w 2961"/>
                <a:gd name="T13" fmla="*/ 335 h 1386"/>
                <a:gd name="T14" fmla="*/ 252 w 2961"/>
                <a:gd name="T15" fmla="*/ 345 h 1386"/>
                <a:gd name="T16" fmla="*/ 237 w 2961"/>
                <a:gd name="T17" fmla="*/ 347 h 1386"/>
                <a:gd name="T18" fmla="*/ 221 w 2961"/>
                <a:gd name="T19" fmla="*/ 349 h 1386"/>
                <a:gd name="T20" fmla="*/ 213 w 2961"/>
                <a:gd name="T21" fmla="*/ 350 h 1386"/>
                <a:gd name="T22" fmla="*/ 208 w 2961"/>
                <a:gd name="T23" fmla="*/ 351 h 1386"/>
                <a:gd name="T24" fmla="*/ 198 w 2961"/>
                <a:gd name="T25" fmla="*/ 355 h 1386"/>
                <a:gd name="T26" fmla="*/ 191 w 2961"/>
                <a:gd name="T27" fmla="*/ 365 h 1386"/>
                <a:gd name="T28" fmla="*/ 197 w 2961"/>
                <a:gd name="T29" fmla="*/ 417 h 1386"/>
                <a:gd name="T30" fmla="*/ 212 w 2961"/>
                <a:gd name="T31" fmla="*/ 517 h 1386"/>
                <a:gd name="T32" fmla="*/ 228 w 2961"/>
                <a:gd name="T33" fmla="*/ 629 h 1386"/>
                <a:gd name="T34" fmla="*/ 245 w 2961"/>
                <a:gd name="T35" fmla="*/ 744 h 1386"/>
                <a:gd name="T36" fmla="*/ 260 w 2961"/>
                <a:gd name="T37" fmla="*/ 855 h 1386"/>
                <a:gd name="T38" fmla="*/ 275 w 2961"/>
                <a:gd name="T39" fmla="*/ 952 h 1386"/>
                <a:gd name="T40" fmla="*/ 284 w 2961"/>
                <a:gd name="T41" fmla="*/ 1003 h 1386"/>
                <a:gd name="T42" fmla="*/ 295 w 2961"/>
                <a:gd name="T43" fmla="*/ 1011 h 1386"/>
                <a:gd name="T44" fmla="*/ 305 w 2961"/>
                <a:gd name="T45" fmla="*/ 1011 h 1386"/>
                <a:gd name="T46" fmla="*/ 479 w 2961"/>
                <a:gd name="T47" fmla="*/ 987 h 1386"/>
                <a:gd name="T48" fmla="*/ 502 w 2961"/>
                <a:gd name="T49" fmla="*/ 991 h 1386"/>
                <a:gd name="T50" fmla="*/ 518 w 2961"/>
                <a:gd name="T51" fmla="*/ 1006 h 1386"/>
                <a:gd name="T52" fmla="*/ 542 w 2961"/>
                <a:gd name="T53" fmla="*/ 1168 h 1386"/>
                <a:gd name="T54" fmla="*/ 543 w 2961"/>
                <a:gd name="T55" fmla="*/ 1174 h 1386"/>
                <a:gd name="T56" fmla="*/ 548 w 2961"/>
                <a:gd name="T57" fmla="*/ 1183 h 1386"/>
                <a:gd name="T58" fmla="*/ 560 w 2961"/>
                <a:gd name="T59" fmla="*/ 1187 h 1386"/>
                <a:gd name="T60" fmla="*/ 713 w 2961"/>
                <a:gd name="T61" fmla="*/ 1165 h 1386"/>
                <a:gd name="T62" fmla="*/ 888 w 2961"/>
                <a:gd name="T63" fmla="*/ 1141 h 1386"/>
                <a:gd name="T64" fmla="*/ 1079 w 2961"/>
                <a:gd name="T65" fmla="*/ 1113 h 1386"/>
                <a:gd name="T66" fmla="*/ 1281 w 2961"/>
                <a:gd name="T67" fmla="*/ 1084 h 1386"/>
                <a:gd name="T68" fmla="*/ 1489 w 2961"/>
                <a:gd name="T69" fmla="*/ 1054 h 1386"/>
                <a:gd name="T70" fmla="*/ 1698 w 2961"/>
                <a:gd name="T71" fmla="*/ 1023 h 1386"/>
                <a:gd name="T72" fmla="*/ 1903 w 2961"/>
                <a:gd name="T73" fmla="*/ 994 h 1386"/>
                <a:gd name="T74" fmla="*/ 2101 w 2961"/>
                <a:gd name="T75" fmla="*/ 965 h 1386"/>
                <a:gd name="T76" fmla="*/ 2284 w 2961"/>
                <a:gd name="T77" fmla="*/ 939 h 1386"/>
                <a:gd name="T78" fmla="*/ 2307 w 2961"/>
                <a:gd name="T79" fmla="*/ 936 h 1386"/>
                <a:gd name="T80" fmla="*/ 2341 w 2961"/>
                <a:gd name="T81" fmla="*/ 933 h 1386"/>
                <a:gd name="T82" fmla="*/ 2951 w 2961"/>
                <a:gd name="T83" fmla="*/ 935 h 1386"/>
                <a:gd name="T84" fmla="*/ 2961 w 2961"/>
                <a:gd name="T85" fmla="*/ 942 h 1386"/>
                <a:gd name="T86" fmla="*/ 2960 w 2961"/>
                <a:gd name="T87" fmla="*/ 950 h 1386"/>
                <a:gd name="T88" fmla="*/ 2926 w 2961"/>
                <a:gd name="T89" fmla="*/ 989 h 1386"/>
                <a:gd name="T90" fmla="*/ 2879 w 2961"/>
                <a:gd name="T91" fmla="*/ 1014 h 1386"/>
                <a:gd name="T92" fmla="*/ 330 w 2961"/>
                <a:gd name="T93" fmla="*/ 1384 h 1386"/>
                <a:gd name="T94" fmla="*/ 275 w 2961"/>
                <a:gd name="T95" fmla="*/ 1383 h 1386"/>
                <a:gd name="T96" fmla="*/ 226 w 2961"/>
                <a:gd name="T97" fmla="*/ 1362 h 1386"/>
                <a:gd name="T98" fmla="*/ 186 w 2961"/>
                <a:gd name="T99" fmla="*/ 1328 h 1386"/>
                <a:gd name="T100" fmla="*/ 161 w 2961"/>
                <a:gd name="T101" fmla="*/ 1280 h 1386"/>
                <a:gd name="T102" fmla="*/ 2 w 2961"/>
                <a:gd name="T103" fmla="*/ 190 h 1386"/>
                <a:gd name="T104" fmla="*/ 3 w 2961"/>
                <a:gd name="T105" fmla="*/ 135 h 1386"/>
                <a:gd name="T106" fmla="*/ 23 w 2961"/>
                <a:gd name="T107" fmla="*/ 86 h 1386"/>
                <a:gd name="T108" fmla="*/ 58 w 2961"/>
                <a:gd name="T109" fmla="*/ 47 h 1386"/>
                <a:gd name="T110" fmla="*/ 106 w 2961"/>
                <a:gd name="T111" fmla="*/ 22 h 1386"/>
                <a:gd name="T112" fmla="*/ 242 w 2961"/>
                <a:gd name="T113" fmla="*/ 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61" h="1386">
                  <a:moveTo>
                    <a:pt x="242" y="0"/>
                  </a:moveTo>
                  <a:lnTo>
                    <a:pt x="243" y="0"/>
                  </a:lnTo>
                  <a:lnTo>
                    <a:pt x="248" y="0"/>
                  </a:lnTo>
                  <a:lnTo>
                    <a:pt x="254" y="1"/>
                  </a:lnTo>
                  <a:lnTo>
                    <a:pt x="261" y="3"/>
                  </a:lnTo>
                  <a:lnTo>
                    <a:pt x="268" y="7"/>
                  </a:lnTo>
                  <a:lnTo>
                    <a:pt x="272" y="12"/>
                  </a:lnTo>
                  <a:lnTo>
                    <a:pt x="274" y="19"/>
                  </a:lnTo>
                  <a:lnTo>
                    <a:pt x="274" y="307"/>
                  </a:lnTo>
                  <a:lnTo>
                    <a:pt x="274" y="309"/>
                  </a:lnTo>
                  <a:lnTo>
                    <a:pt x="274" y="314"/>
                  </a:lnTo>
                  <a:lnTo>
                    <a:pt x="273" y="320"/>
                  </a:lnTo>
                  <a:lnTo>
                    <a:pt x="271" y="328"/>
                  </a:lnTo>
                  <a:lnTo>
                    <a:pt x="268" y="335"/>
                  </a:lnTo>
                  <a:lnTo>
                    <a:pt x="261" y="342"/>
                  </a:lnTo>
                  <a:lnTo>
                    <a:pt x="252" y="345"/>
                  </a:lnTo>
                  <a:lnTo>
                    <a:pt x="245" y="346"/>
                  </a:lnTo>
                  <a:lnTo>
                    <a:pt x="237" y="347"/>
                  </a:lnTo>
                  <a:lnTo>
                    <a:pt x="229" y="348"/>
                  </a:lnTo>
                  <a:lnTo>
                    <a:pt x="221" y="349"/>
                  </a:lnTo>
                  <a:lnTo>
                    <a:pt x="215" y="350"/>
                  </a:lnTo>
                  <a:lnTo>
                    <a:pt x="213" y="350"/>
                  </a:lnTo>
                  <a:lnTo>
                    <a:pt x="212" y="350"/>
                  </a:lnTo>
                  <a:lnTo>
                    <a:pt x="208" y="351"/>
                  </a:lnTo>
                  <a:lnTo>
                    <a:pt x="203" y="352"/>
                  </a:lnTo>
                  <a:lnTo>
                    <a:pt x="198" y="355"/>
                  </a:lnTo>
                  <a:lnTo>
                    <a:pt x="194" y="359"/>
                  </a:lnTo>
                  <a:lnTo>
                    <a:pt x="191" y="365"/>
                  </a:lnTo>
                  <a:lnTo>
                    <a:pt x="191" y="374"/>
                  </a:lnTo>
                  <a:lnTo>
                    <a:pt x="197" y="417"/>
                  </a:lnTo>
                  <a:lnTo>
                    <a:pt x="204" y="465"/>
                  </a:lnTo>
                  <a:lnTo>
                    <a:pt x="212" y="517"/>
                  </a:lnTo>
                  <a:lnTo>
                    <a:pt x="220" y="572"/>
                  </a:lnTo>
                  <a:lnTo>
                    <a:pt x="228" y="629"/>
                  </a:lnTo>
                  <a:lnTo>
                    <a:pt x="236" y="686"/>
                  </a:lnTo>
                  <a:lnTo>
                    <a:pt x="245" y="744"/>
                  </a:lnTo>
                  <a:lnTo>
                    <a:pt x="253" y="800"/>
                  </a:lnTo>
                  <a:lnTo>
                    <a:pt x="260" y="855"/>
                  </a:lnTo>
                  <a:lnTo>
                    <a:pt x="268" y="905"/>
                  </a:lnTo>
                  <a:lnTo>
                    <a:pt x="275" y="952"/>
                  </a:lnTo>
                  <a:lnTo>
                    <a:pt x="281" y="994"/>
                  </a:lnTo>
                  <a:lnTo>
                    <a:pt x="284" y="1003"/>
                  </a:lnTo>
                  <a:lnTo>
                    <a:pt x="289" y="1009"/>
                  </a:lnTo>
                  <a:lnTo>
                    <a:pt x="295" y="1011"/>
                  </a:lnTo>
                  <a:lnTo>
                    <a:pt x="301" y="1012"/>
                  </a:lnTo>
                  <a:lnTo>
                    <a:pt x="305" y="1011"/>
                  </a:lnTo>
                  <a:lnTo>
                    <a:pt x="307" y="1011"/>
                  </a:lnTo>
                  <a:lnTo>
                    <a:pt x="479" y="987"/>
                  </a:lnTo>
                  <a:lnTo>
                    <a:pt x="491" y="987"/>
                  </a:lnTo>
                  <a:lnTo>
                    <a:pt x="502" y="991"/>
                  </a:lnTo>
                  <a:lnTo>
                    <a:pt x="511" y="997"/>
                  </a:lnTo>
                  <a:lnTo>
                    <a:pt x="518" y="1006"/>
                  </a:lnTo>
                  <a:lnTo>
                    <a:pt x="521" y="1017"/>
                  </a:lnTo>
                  <a:lnTo>
                    <a:pt x="542" y="1168"/>
                  </a:lnTo>
                  <a:lnTo>
                    <a:pt x="542" y="1170"/>
                  </a:lnTo>
                  <a:lnTo>
                    <a:pt x="543" y="1174"/>
                  </a:lnTo>
                  <a:lnTo>
                    <a:pt x="545" y="1179"/>
                  </a:lnTo>
                  <a:lnTo>
                    <a:pt x="548" y="1183"/>
                  </a:lnTo>
                  <a:lnTo>
                    <a:pt x="552" y="1187"/>
                  </a:lnTo>
                  <a:lnTo>
                    <a:pt x="560" y="1187"/>
                  </a:lnTo>
                  <a:lnTo>
                    <a:pt x="634" y="1177"/>
                  </a:lnTo>
                  <a:lnTo>
                    <a:pt x="713" y="1165"/>
                  </a:lnTo>
                  <a:lnTo>
                    <a:pt x="799" y="1153"/>
                  </a:lnTo>
                  <a:lnTo>
                    <a:pt x="888" y="1141"/>
                  </a:lnTo>
                  <a:lnTo>
                    <a:pt x="982" y="1126"/>
                  </a:lnTo>
                  <a:lnTo>
                    <a:pt x="1079" y="1113"/>
                  </a:lnTo>
                  <a:lnTo>
                    <a:pt x="1179" y="1099"/>
                  </a:lnTo>
                  <a:lnTo>
                    <a:pt x="1281" y="1084"/>
                  </a:lnTo>
                  <a:lnTo>
                    <a:pt x="1385" y="1068"/>
                  </a:lnTo>
                  <a:lnTo>
                    <a:pt x="1489" y="1054"/>
                  </a:lnTo>
                  <a:lnTo>
                    <a:pt x="1594" y="1039"/>
                  </a:lnTo>
                  <a:lnTo>
                    <a:pt x="1698" y="1023"/>
                  </a:lnTo>
                  <a:lnTo>
                    <a:pt x="1802" y="1008"/>
                  </a:lnTo>
                  <a:lnTo>
                    <a:pt x="1903" y="994"/>
                  </a:lnTo>
                  <a:lnTo>
                    <a:pt x="2003" y="980"/>
                  </a:lnTo>
                  <a:lnTo>
                    <a:pt x="2101" y="965"/>
                  </a:lnTo>
                  <a:lnTo>
                    <a:pt x="2194" y="952"/>
                  </a:lnTo>
                  <a:lnTo>
                    <a:pt x="2284" y="939"/>
                  </a:lnTo>
                  <a:lnTo>
                    <a:pt x="2295" y="938"/>
                  </a:lnTo>
                  <a:lnTo>
                    <a:pt x="2307" y="936"/>
                  </a:lnTo>
                  <a:lnTo>
                    <a:pt x="2321" y="934"/>
                  </a:lnTo>
                  <a:lnTo>
                    <a:pt x="2341" y="933"/>
                  </a:lnTo>
                  <a:lnTo>
                    <a:pt x="2941" y="933"/>
                  </a:lnTo>
                  <a:lnTo>
                    <a:pt x="2951" y="935"/>
                  </a:lnTo>
                  <a:lnTo>
                    <a:pt x="2957" y="938"/>
                  </a:lnTo>
                  <a:lnTo>
                    <a:pt x="2961" y="942"/>
                  </a:lnTo>
                  <a:lnTo>
                    <a:pt x="2961" y="946"/>
                  </a:lnTo>
                  <a:lnTo>
                    <a:pt x="2960" y="950"/>
                  </a:lnTo>
                  <a:lnTo>
                    <a:pt x="2945" y="972"/>
                  </a:lnTo>
                  <a:lnTo>
                    <a:pt x="2926" y="989"/>
                  </a:lnTo>
                  <a:lnTo>
                    <a:pt x="2903" y="1004"/>
                  </a:lnTo>
                  <a:lnTo>
                    <a:pt x="2879" y="1014"/>
                  </a:lnTo>
                  <a:lnTo>
                    <a:pt x="2851" y="1021"/>
                  </a:lnTo>
                  <a:lnTo>
                    <a:pt x="330" y="1384"/>
                  </a:lnTo>
                  <a:lnTo>
                    <a:pt x="301" y="1386"/>
                  </a:lnTo>
                  <a:lnTo>
                    <a:pt x="275" y="1383"/>
                  </a:lnTo>
                  <a:lnTo>
                    <a:pt x="249" y="1375"/>
                  </a:lnTo>
                  <a:lnTo>
                    <a:pt x="226" y="1362"/>
                  </a:lnTo>
                  <a:lnTo>
                    <a:pt x="204" y="1346"/>
                  </a:lnTo>
                  <a:lnTo>
                    <a:pt x="186" y="1328"/>
                  </a:lnTo>
                  <a:lnTo>
                    <a:pt x="172" y="1305"/>
                  </a:lnTo>
                  <a:lnTo>
                    <a:pt x="161" y="1280"/>
                  </a:lnTo>
                  <a:lnTo>
                    <a:pt x="155" y="1254"/>
                  </a:lnTo>
                  <a:lnTo>
                    <a:pt x="2" y="190"/>
                  </a:lnTo>
                  <a:lnTo>
                    <a:pt x="0" y="162"/>
                  </a:lnTo>
                  <a:lnTo>
                    <a:pt x="3" y="135"/>
                  </a:lnTo>
                  <a:lnTo>
                    <a:pt x="11" y="109"/>
                  </a:lnTo>
                  <a:lnTo>
                    <a:pt x="23" y="86"/>
                  </a:lnTo>
                  <a:lnTo>
                    <a:pt x="40" y="66"/>
                  </a:lnTo>
                  <a:lnTo>
                    <a:pt x="58" y="47"/>
                  </a:lnTo>
                  <a:lnTo>
                    <a:pt x="80" y="32"/>
                  </a:lnTo>
                  <a:lnTo>
                    <a:pt x="106" y="22"/>
                  </a:lnTo>
                  <a:lnTo>
                    <a:pt x="132" y="15"/>
                  </a:lnTo>
                  <a:lnTo>
                    <a:pt x="2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 319"/>
            <p:cNvSpPr>
              <a:spLocks noEditPoints="1"/>
            </p:cNvSpPr>
            <p:nvPr/>
          </p:nvSpPr>
          <p:spPr bwMode="auto">
            <a:xfrm>
              <a:off x="6900863" y="4495801"/>
              <a:ext cx="503238" cy="244475"/>
            </a:xfrm>
            <a:custGeom>
              <a:avLst/>
              <a:gdLst>
                <a:gd name="T0" fmla="*/ 406 w 2858"/>
                <a:gd name="T1" fmla="*/ 163 h 1383"/>
                <a:gd name="T2" fmla="*/ 398 w 2858"/>
                <a:gd name="T3" fmla="*/ 171 h 1383"/>
                <a:gd name="T4" fmla="*/ 396 w 2858"/>
                <a:gd name="T5" fmla="*/ 178 h 1383"/>
                <a:gd name="T6" fmla="*/ 397 w 2858"/>
                <a:gd name="T7" fmla="*/ 307 h 1383"/>
                <a:gd name="T8" fmla="*/ 386 w 2858"/>
                <a:gd name="T9" fmla="*/ 332 h 1383"/>
                <a:gd name="T10" fmla="*/ 359 w 2858"/>
                <a:gd name="T11" fmla="*/ 343 h 1383"/>
                <a:gd name="T12" fmla="*/ 186 w 2858"/>
                <a:gd name="T13" fmla="*/ 343 h 1383"/>
                <a:gd name="T14" fmla="*/ 177 w 2858"/>
                <a:gd name="T15" fmla="*/ 343 h 1383"/>
                <a:gd name="T16" fmla="*/ 167 w 2858"/>
                <a:gd name="T17" fmla="*/ 349 h 1383"/>
                <a:gd name="T18" fmla="*/ 162 w 2858"/>
                <a:gd name="T19" fmla="*/ 364 h 1383"/>
                <a:gd name="T20" fmla="*/ 164 w 2858"/>
                <a:gd name="T21" fmla="*/ 999 h 1383"/>
                <a:gd name="T22" fmla="*/ 171 w 2858"/>
                <a:gd name="T23" fmla="*/ 1008 h 1383"/>
                <a:gd name="T24" fmla="*/ 181 w 2858"/>
                <a:gd name="T25" fmla="*/ 1011 h 1383"/>
                <a:gd name="T26" fmla="*/ 186 w 2858"/>
                <a:gd name="T27" fmla="*/ 1011 h 1383"/>
                <a:gd name="T28" fmla="*/ 374 w 2858"/>
                <a:gd name="T29" fmla="*/ 1014 h 1383"/>
                <a:gd name="T30" fmla="*/ 394 w 2858"/>
                <a:gd name="T31" fmla="*/ 1033 h 1383"/>
                <a:gd name="T32" fmla="*/ 397 w 2858"/>
                <a:gd name="T33" fmla="*/ 1200 h 1383"/>
                <a:gd name="T34" fmla="*/ 397 w 2858"/>
                <a:gd name="T35" fmla="*/ 1205 h 1383"/>
                <a:gd name="T36" fmla="*/ 400 w 2858"/>
                <a:gd name="T37" fmla="*/ 1215 h 1383"/>
                <a:gd name="T38" fmla="*/ 410 w 2858"/>
                <a:gd name="T39" fmla="*/ 1222 h 1383"/>
                <a:gd name="T40" fmla="*/ 2415 w 2858"/>
                <a:gd name="T41" fmla="*/ 1220 h 1383"/>
                <a:gd name="T42" fmla="*/ 2427 w 2858"/>
                <a:gd name="T43" fmla="*/ 1209 h 1383"/>
                <a:gd name="T44" fmla="*/ 2431 w 2858"/>
                <a:gd name="T45" fmla="*/ 1198 h 1383"/>
                <a:gd name="T46" fmla="*/ 2431 w 2858"/>
                <a:gd name="T47" fmla="*/ 1048 h 1383"/>
                <a:gd name="T48" fmla="*/ 2442 w 2858"/>
                <a:gd name="T49" fmla="*/ 1022 h 1383"/>
                <a:gd name="T50" fmla="*/ 2468 w 2858"/>
                <a:gd name="T51" fmla="*/ 1011 h 1383"/>
                <a:gd name="T52" fmla="*/ 2666 w 2858"/>
                <a:gd name="T53" fmla="*/ 1011 h 1383"/>
                <a:gd name="T54" fmla="*/ 2677 w 2858"/>
                <a:gd name="T55" fmla="*/ 1008 h 1383"/>
                <a:gd name="T56" fmla="*/ 2690 w 2858"/>
                <a:gd name="T57" fmla="*/ 999 h 1383"/>
                <a:gd name="T58" fmla="*/ 2696 w 2858"/>
                <a:gd name="T59" fmla="*/ 981 h 1383"/>
                <a:gd name="T60" fmla="*/ 2696 w 2858"/>
                <a:gd name="T61" fmla="*/ 883 h 1383"/>
                <a:gd name="T62" fmla="*/ 2696 w 2858"/>
                <a:gd name="T63" fmla="*/ 702 h 1383"/>
                <a:gd name="T64" fmla="*/ 2696 w 2858"/>
                <a:gd name="T65" fmla="*/ 576 h 1383"/>
                <a:gd name="T66" fmla="*/ 2696 w 2858"/>
                <a:gd name="T67" fmla="*/ 457 h 1383"/>
                <a:gd name="T68" fmla="*/ 2696 w 2858"/>
                <a:gd name="T69" fmla="*/ 355 h 1383"/>
                <a:gd name="T70" fmla="*/ 2690 w 2858"/>
                <a:gd name="T71" fmla="*/ 345 h 1383"/>
                <a:gd name="T72" fmla="*/ 2681 w 2858"/>
                <a:gd name="T73" fmla="*/ 343 h 1383"/>
                <a:gd name="T74" fmla="*/ 2468 w 2858"/>
                <a:gd name="T75" fmla="*/ 343 h 1383"/>
                <a:gd name="T76" fmla="*/ 2442 w 2858"/>
                <a:gd name="T77" fmla="*/ 332 h 1383"/>
                <a:gd name="T78" fmla="*/ 2431 w 2858"/>
                <a:gd name="T79" fmla="*/ 307 h 1383"/>
                <a:gd name="T80" fmla="*/ 2431 w 2858"/>
                <a:gd name="T81" fmla="*/ 176 h 1383"/>
                <a:gd name="T82" fmla="*/ 2430 w 2858"/>
                <a:gd name="T83" fmla="*/ 170 h 1383"/>
                <a:gd name="T84" fmla="*/ 2423 w 2858"/>
                <a:gd name="T85" fmla="*/ 163 h 1383"/>
                <a:gd name="T86" fmla="*/ 414 w 2858"/>
                <a:gd name="T87" fmla="*/ 162 h 1383"/>
                <a:gd name="T88" fmla="*/ 2703 w 2858"/>
                <a:gd name="T89" fmla="*/ 0 h 1383"/>
                <a:gd name="T90" fmla="*/ 2763 w 2858"/>
                <a:gd name="T91" fmla="*/ 12 h 1383"/>
                <a:gd name="T92" fmla="*/ 2813 w 2858"/>
                <a:gd name="T93" fmla="*/ 45 h 1383"/>
                <a:gd name="T94" fmla="*/ 2846 w 2858"/>
                <a:gd name="T95" fmla="*/ 95 h 1383"/>
                <a:gd name="T96" fmla="*/ 2858 w 2858"/>
                <a:gd name="T97" fmla="*/ 155 h 1383"/>
                <a:gd name="T98" fmla="*/ 2855 w 2858"/>
                <a:gd name="T99" fmla="*/ 1260 h 1383"/>
                <a:gd name="T100" fmla="*/ 2831 w 2858"/>
                <a:gd name="T101" fmla="*/ 1315 h 1383"/>
                <a:gd name="T102" fmla="*/ 2790 w 2858"/>
                <a:gd name="T103" fmla="*/ 1357 h 1383"/>
                <a:gd name="T104" fmla="*/ 2735 w 2858"/>
                <a:gd name="T105" fmla="*/ 1380 h 1383"/>
                <a:gd name="T106" fmla="*/ 155 w 2858"/>
                <a:gd name="T107" fmla="*/ 1383 h 1383"/>
                <a:gd name="T108" fmla="*/ 95 w 2858"/>
                <a:gd name="T109" fmla="*/ 1371 h 1383"/>
                <a:gd name="T110" fmla="*/ 46 w 2858"/>
                <a:gd name="T111" fmla="*/ 1338 h 1383"/>
                <a:gd name="T112" fmla="*/ 13 w 2858"/>
                <a:gd name="T113" fmla="*/ 1289 h 1383"/>
                <a:gd name="T114" fmla="*/ 0 w 2858"/>
                <a:gd name="T115" fmla="*/ 1229 h 1383"/>
                <a:gd name="T116" fmla="*/ 3 w 2858"/>
                <a:gd name="T117" fmla="*/ 123 h 1383"/>
                <a:gd name="T118" fmla="*/ 27 w 2858"/>
                <a:gd name="T119" fmla="*/ 68 h 1383"/>
                <a:gd name="T120" fmla="*/ 69 w 2858"/>
                <a:gd name="T121" fmla="*/ 27 h 1383"/>
                <a:gd name="T122" fmla="*/ 123 w 2858"/>
                <a:gd name="T123" fmla="*/ 3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58" h="1383">
                  <a:moveTo>
                    <a:pt x="414" y="162"/>
                  </a:moveTo>
                  <a:lnTo>
                    <a:pt x="406" y="163"/>
                  </a:lnTo>
                  <a:lnTo>
                    <a:pt x="400" y="166"/>
                  </a:lnTo>
                  <a:lnTo>
                    <a:pt x="398" y="171"/>
                  </a:lnTo>
                  <a:lnTo>
                    <a:pt x="397" y="175"/>
                  </a:lnTo>
                  <a:lnTo>
                    <a:pt x="396" y="178"/>
                  </a:lnTo>
                  <a:lnTo>
                    <a:pt x="397" y="179"/>
                  </a:lnTo>
                  <a:lnTo>
                    <a:pt x="397" y="307"/>
                  </a:lnTo>
                  <a:lnTo>
                    <a:pt x="394" y="321"/>
                  </a:lnTo>
                  <a:lnTo>
                    <a:pt x="386" y="332"/>
                  </a:lnTo>
                  <a:lnTo>
                    <a:pt x="374" y="340"/>
                  </a:lnTo>
                  <a:lnTo>
                    <a:pt x="359" y="343"/>
                  </a:lnTo>
                  <a:lnTo>
                    <a:pt x="187" y="343"/>
                  </a:lnTo>
                  <a:lnTo>
                    <a:pt x="186" y="343"/>
                  </a:lnTo>
                  <a:lnTo>
                    <a:pt x="181" y="343"/>
                  </a:lnTo>
                  <a:lnTo>
                    <a:pt x="177" y="343"/>
                  </a:lnTo>
                  <a:lnTo>
                    <a:pt x="172" y="345"/>
                  </a:lnTo>
                  <a:lnTo>
                    <a:pt x="167" y="349"/>
                  </a:lnTo>
                  <a:lnTo>
                    <a:pt x="164" y="354"/>
                  </a:lnTo>
                  <a:lnTo>
                    <a:pt x="162" y="364"/>
                  </a:lnTo>
                  <a:lnTo>
                    <a:pt x="162" y="991"/>
                  </a:lnTo>
                  <a:lnTo>
                    <a:pt x="164" y="999"/>
                  </a:lnTo>
                  <a:lnTo>
                    <a:pt x="167" y="1005"/>
                  </a:lnTo>
                  <a:lnTo>
                    <a:pt x="171" y="1008"/>
                  </a:lnTo>
                  <a:lnTo>
                    <a:pt x="176" y="1010"/>
                  </a:lnTo>
                  <a:lnTo>
                    <a:pt x="181" y="1011"/>
                  </a:lnTo>
                  <a:lnTo>
                    <a:pt x="185" y="1011"/>
                  </a:lnTo>
                  <a:lnTo>
                    <a:pt x="186" y="1011"/>
                  </a:lnTo>
                  <a:lnTo>
                    <a:pt x="359" y="1011"/>
                  </a:lnTo>
                  <a:lnTo>
                    <a:pt x="374" y="1014"/>
                  </a:lnTo>
                  <a:lnTo>
                    <a:pt x="386" y="1022"/>
                  </a:lnTo>
                  <a:lnTo>
                    <a:pt x="394" y="1033"/>
                  </a:lnTo>
                  <a:lnTo>
                    <a:pt x="397" y="1048"/>
                  </a:lnTo>
                  <a:lnTo>
                    <a:pt x="397" y="1200"/>
                  </a:lnTo>
                  <a:lnTo>
                    <a:pt x="396" y="1201"/>
                  </a:lnTo>
                  <a:lnTo>
                    <a:pt x="397" y="1205"/>
                  </a:lnTo>
                  <a:lnTo>
                    <a:pt x="397" y="1210"/>
                  </a:lnTo>
                  <a:lnTo>
                    <a:pt x="400" y="1215"/>
                  </a:lnTo>
                  <a:lnTo>
                    <a:pt x="404" y="1220"/>
                  </a:lnTo>
                  <a:lnTo>
                    <a:pt x="410" y="1222"/>
                  </a:lnTo>
                  <a:lnTo>
                    <a:pt x="2405" y="1222"/>
                  </a:lnTo>
                  <a:lnTo>
                    <a:pt x="2415" y="1220"/>
                  </a:lnTo>
                  <a:lnTo>
                    <a:pt x="2423" y="1214"/>
                  </a:lnTo>
                  <a:lnTo>
                    <a:pt x="2427" y="1209"/>
                  </a:lnTo>
                  <a:lnTo>
                    <a:pt x="2430" y="1203"/>
                  </a:lnTo>
                  <a:lnTo>
                    <a:pt x="2431" y="1198"/>
                  </a:lnTo>
                  <a:lnTo>
                    <a:pt x="2431" y="1196"/>
                  </a:lnTo>
                  <a:lnTo>
                    <a:pt x="2431" y="1048"/>
                  </a:lnTo>
                  <a:lnTo>
                    <a:pt x="2434" y="1033"/>
                  </a:lnTo>
                  <a:lnTo>
                    <a:pt x="2442" y="1022"/>
                  </a:lnTo>
                  <a:lnTo>
                    <a:pt x="2453" y="1014"/>
                  </a:lnTo>
                  <a:lnTo>
                    <a:pt x="2468" y="1011"/>
                  </a:lnTo>
                  <a:lnTo>
                    <a:pt x="2665" y="1011"/>
                  </a:lnTo>
                  <a:lnTo>
                    <a:pt x="2666" y="1011"/>
                  </a:lnTo>
                  <a:lnTo>
                    <a:pt x="2671" y="1010"/>
                  </a:lnTo>
                  <a:lnTo>
                    <a:pt x="2677" y="1008"/>
                  </a:lnTo>
                  <a:lnTo>
                    <a:pt x="2684" y="1005"/>
                  </a:lnTo>
                  <a:lnTo>
                    <a:pt x="2690" y="999"/>
                  </a:lnTo>
                  <a:lnTo>
                    <a:pt x="2694" y="992"/>
                  </a:lnTo>
                  <a:lnTo>
                    <a:pt x="2696" y="981"/>
                  </a:lnTo>
                  <a:lnTo>
                    <a:pt x="2696" y="935"/>
                  </a:lnTo>
                  <a:lnTo>
                    <a:pt x="2696" y="883"/>
                  </a:lnTo>
                  <a:lnTo>
                    <a:pt x="2696" y="766"/>
                  </a:lnTo>
                  <a:lnTo>
                    <a:pt x="2696" y="702"/>
                  </a:lnTo>
                  <a:lnTo>
                    <a:pt x="2696" y="639"/>
                  </a:lnTo>
                  <a:lnTo>
                    <a:pt x="2696" y="576"/>
                  </a:lnTo>
                  <a:lnTo>
                    <a:pt x="2696" y="515"/>
                  </a:lnTo>
                  <a:lnTo>
                    <a:pt x="2696" y="457"/>
                  </a:lnTo>
                  <a:lnTo>
                    <a:pt x="2696" y="403"/>
                  </a:lnTo>
                  <a:lnTo>
                    <a:pt x="2696" y="355"/>
                  </a:lnTo>
                  <a:lnTo>
                    <a:pt x="2694" y="348"/>
                  </a:lnTo>
                  <a:lnTo>
                    <a:pt x="2690" y="345"/>
                  </a:lnTo>
                  <a:lnTo>
                    <a:pt x="2685" y="343"/>
                  </a:lnTo>
                  <a:lnTo>
                    <a:pt x="2681" y="343"/>
                  </a:lnTo>
                  <a:lnTo>
                    <a:pt x="2679" y="343"/>
                  </a:lnTo>
                  <a:lnTo>
                    <a:pt x="2468" y="343"/>
                  </a:lnTo>
                  <a:lnTo>
                    <a:pt x="2453" y="340"/>
                  </a:lnTo>
                  <a:lnTo>
                    <a:pt x="2442" y="332"/>
                  </a:lnTo>
                  <a:lnTo>
                    <a:pt x="2434" y="321"/>
                  </a:lnTo>
                  <a:lnTo>
                    <a:pt x="2431" y="307"/>
                  </a:lnTo>
                  <a:lnTo>
                    <a:pt x="2431" y="178"/>
                  </a:lnTo>
                  <a:lnTo>
                    <a:pt x="2431" y="176"/>
                  </a:lnTo>
                  <a:lnTo>
                    <a:pt x="2431" y="174"/>
                  </a:lnTo>
                  <a:lnTo>
                    <a:pt x="2430" y="170"/>
                  </a:lnTo>
                  <a:lnTo>
                    <a:pt x="2428" y="166"/>
                  </a:lnTo>
                  <a:lnTo>
                    <a:pt x="2423" y="163"/>
                  </a:lnTo>
                  <a:lnTo>
                    <a:pt x="2414" y="162"/>
                  </a:lnTo>
                  <a:lnTo>
                    <a:pt x="414" y="162"/>
                  </a:lnTo>
                  <a:close/>
                  <a:moveTo>
                    <a:pt x="155" y="0"/>
                  </a:moveTo>
                  <a:lnTo>
                    <a:pt x="2703" y="0"/>
                  </a:lnTo>
                  <a:lnTo>
                    <a:pt x="2735" y="3"/>
                  </a:lnTo>
                  <a:lnTo>
                    <a:pt x="2763" y="12"/>
                  </a:lnTo>
                  <a:lnTo>
                    <a:pt x="2790" y="27"/>
                  </a:lnTo>
                  <a:lnTo>
                    <a:pt x="2813" y="45"/>
                  </a:lnTo>
                  <a:lnTo>
                    <a:pt x="2831" y="68"/>
                  </a:lnTo>
                  <a:lnTo>
                    <a:pt x="2846" y="95"/>
                  </a:lnTo>
                  <a:lnTo>
                    <a:pt x="2855" y="123"/>
                  </a:lnTo>
                  <a:lnTo>
                    <a:pt x="2858" y="155"/>
                  </a:lnTo>
                  <a:lnTo>
                    <a:pt x="2858" y="1229"/>
                  </a:lnTo>
                  <a:lnTo>
                    <a:pt x="2855" y="1260"/>
                  </a:lnTo>
                  <a:lnTo>
                    <a:pt x="2846" y="1289"/>
                  </a:lnTo>
                  <a:lnTo>
                    <a:pt x="2831" y="1315"/>
                  </a:lnTo>
                  <a:lnTo>
                    <a:pt x="2813" y="1338"/>
                  </a:lnTo>
                  <a:lnTo>
                    <a:pt x="2790" y="1357"/>
                  </a:lnTo>
                  <a:lnTo>
                    <a:pt x="2763" y="1371"/>
                  </a:lnTo>
                  <a:lnTo>
                    <a:pt x="2735" y="1380"/>
                  </a:lnTo>
                  <a:lnTo>
                    <a:pt x="2703" y="1383"/>
                  </a:lnTo>
                  <a:lnTo>
                    <a:pt x="155" y="1383"/>
                  </a:lnTo>
                  <a:lnTo>
                    <a:pt x="123" y="1380"/>
                  </a:lnTo>
                  <a:lnTo>
                    <a:pt x="95" y="1371"/>
                  </a:lnTo>
                  <a:lnTo>
                    <a:pt x="69" y="1357"/>
                  </a:lnTo>
                  <a:lnTo>
                    <a:pt x="46" y="1338"/>
                  </a:lnTo>
                  <a:lnTo>
                    <a:pt x="27" y="1315"/>
                  </a:lnTo>
                  <a:lnTo>
                    <a:pt x="13" y="1289"/>
                  </a:lnTo>
                  <a:lnTo>
                    <a:pt x="3" y="1260"/>
                  </a:lnTo>
                  <a:lnTo>
                    <a:pt x="0" y="1229"/>
                  </a:lnTo>
                  <a:lnTo>
                    <a:pt x="0" y="155"/>
                  </a:lnTo>
                  <a:lnTo>
                    <a:pt x="3" y="123"/>
                  </a:lnTo>
                  <a:lnTo>
                    <a:pt x="13" y="95"/>
                  </a:lnTo>
                  <a:lnTo>
                    <a:pt x="27" y="68"/>
                  </a:lnTo>
                  <a:lnTo>
                    <a:pt x="46" y="45"/>
                  </a:lnTo>
                  <a:lnTo>
                    <a:pt x="69" y="27"/>
                  </a:lnTo>
                  <a:lnTo>
                    <a:pt x="95" y="12"/>
                  </a:lnTo>
                  <a:lnTo>
                    <a:pt x="123" y="3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 320"/>
            <p:cNvSpPr>
              <a:spLocks/>
            </p:cNvSpPr>
            <p:nvPr/>
          </p:nvSpPr>
          <p:spPr bwMode="auto">
            <a:xfrm>
              <a:off x="7112000" y="4546601"/>
              <a:ext cx="69850" cy="142875"/>
            </a:xfrm>
            <a:custGeom>
              <a:avLst/>
              <a:gdLst>
                <a:gd name="T0" fmla="*/ 227 w 394"/>
                <a:gd name="T1" fmla="*/ 3 h 809"/>
                <a:gd name="T2" fmla="*/ 247 w 394"/>
                <a:gd name="T3" fmla="*/ 32 h 809"/>
                <a:gd name="T4" fmla="*/ 248 w 394"/>
                <a:gd name="T5" fmla="*/ 94 h 809"/>
                <a:gd name="T6" fmla="*/ 252 w 394"/>
                <a:gd name="T7" fmla="*/ 96 h 809"/>
                <a:gd name="T8" fmla="*/ 275 w 394"/>
                <a:gd name="T9" fmla="*/ 100 h 809"/>
                <a:gd name="T10" fmla="*/ 325 w 394"/>
                <a:gd name="T11" fmla="*/ 112 h 809"/>
                <a:gd name="T12" fmla="*/ 363 w 394"/>
                <a:gd name="T13" fmla="*/ 127 h 809"/>
                <a:gd name="T14" fmla="*/ 369 w 394"/>
                <a:gd name="T15" fmla="*/ 155 h 809"/>
                <a:gd name="T16" fmla="*/ 338 w 394"/>
                <a:gd name="T17" fmla="*/ 212 h 809"/>
                <a:gd name="T18" fmla="*/ 315 w 394"/>
                <a:gd name="T19" fmla="*/ 212 h 809"/>
                <a:gd name="T20" fmla="*/ 301 w 394"/>
                <a:gd name="T21" fmla="*/ 206 h 809"/>
                <a:gd name="T22" fmla="*/ 255 w 394"/>
                <a:gd name="T23" fmla="*/ 192 h 809"/>
                <a:gd name="T24" fmla="*/ 188 w 394"/>
                <a:gd name="T25" fmla="*/ 190 h 809"/>
                <a:gd name="T26" fmla="*/ 142 w 394"/>
                <a:gd name="T27" fmla="*/ 209 h 809"/>
                <a:gd name="T28" fmla="*/ 124 w 394"/>
                <a:gd name="T29" fmla="*/ 241 h 809"/>
                <a:gd name="T30" fmla="*/ 128 w 394"/>
                <a:gd name="T31" fmla="*/ 278 h 809"/>
                <a:gd name="T32" fmla="*/ 161 w 394"/>
                <a:gd name="T33" fmla="*/ 312 h 809"/>
                <a:gd name="T34" fmla="*/ 234 w 394"/>
                <a:gd name="T35" fmla="*/ 346 h 809"/>
                <a:gd name="T36" fmla="*/ 334 w 394"/>
                <a:gd name="T37" fmla="*/ 402 h 809"/>
                <a:gd name="T38" fmla="*/ 385 w 394"/>
                <a:gd name="T39" fmla="*/ 475 h 809"/>
                <a:gd name="T40" fmla="*/ 392 w 394"/>
                <a:gd name="T41" fmla="*/ 565 h 809"/>
                <a:gd name="T42" fmla="*/ 355 w 394"/>
                <a:gd name="T43" fmla="*/ 644 h 809"/>
                <a:gd name="T44" fmla="*/ 279 w 394"/>
                <a:gd name="T45" fmla="*/ 696 h 809"/>
                <a:gd name="T46" fmla="*/ 244 w 394"/>
                <a:gd name="T47" fmla="*/ 708 h 809"/>
                <a:gd name="T48" fmla="*/ 241 w 394"/>
                <a:gd name="T49" fmla="*/ 711 h 809"/>
                <a:gd name="T50" fmla="*/ 238 w 394"/>
                <a:gd name="T51" fmla="*/ 790 h 809"/>
                <a:gd name="T52" fmla="*/ 208 w 394"/>
                <a:gd name="T53" fmla="*/ 809 h 809"/>
                <a:gd name="T54" fmla="*/ 156 w 394"/>
                <a:gd name="T55" fmla="*/ 799 h 809"/>
                <a:gd name="T56" fmla="*/ 146 w 394"/>
                <a:gd name="T57" fmla="*/ 717 h 809"/>
                <a:gd name="T58" fmla="*/ 143 w 394"/>
                <a:gd name="T59" fmla="*/ 712 h 809"/>
                <a:gd name="T60" fmla="*/ 137 w 394"/>
                <a:gd name="T61" fmla="*/ 710 h 809"/>
                <a:gd name="T62" fmla="*/ 100 w 394"/>
                <a:gd name="T63" fmla="*/ 703 h 809"/>
                <a:gd name="T64" fmla="*/ 47 w 394"/>
                <a:gd name="T65" fmla="*/ 688 h 809"/>
                <a:gd name="T66" fmla="*/ 8 w 394"/>
                <a:gd name="T67" fmla="*/ 670 h 809"/>
                <a:gd name="T68" fmla="*/ 2 w 394"/>
                <a:gd name="T69" fmla="*/ 642 h 809"/>
                <a:gd name="T70" fmla="*/ 33 w 394"/>
                <a:gd name="T71" fmla="*/ 584 h 809"/>
                <a:gd name="T72" fmla="*/ 59 w 394"/>
                <a:gd name="T73" fmla="*/ 585 h 809"/>
                <a:gd name="T74" fmla="*/ 79 w 394"/>
                <a:gd name="T75" fmla="*/ 594 h 809"/>
                <a:gd name="T76" fmla="*/ 125 w 394"/>
                <a:gd name="T77" fmla="*/ 609 h 809"/>
                <a:gd name="T78" fmla="*/ 178 w 394"/>
                <a:gd name="T79" fmla="*/ 617 h 809"/>
                <a:gd name="T80" fmla="*/ 242 w 394"/>
                <a:gd name="T81" fmla="*/ 601 h 809"/>
                <a:gd name="T82" fmla="*/ 275 w 394"/>
                <a:gd name="T83" fmla="*/ 559 h 809"/>
                <a:gd name="T84" fmla="*/ 267 w 394"/>
                <a:gd name="T85" fmla="*/ 503 h 809"/>
                <a:gd name="T86" fmla="*/ 209 w 394"/>
                <a:gd name="T87" fmla="*/ 457 h 809"/>
                <a:gd name="T88" fmla="*/ 130 w 394"/>
                <a:gd name="T89" fmla="*/ 423 h 809"/>
                <a:gd name="T90" fmla="*/ 67 w 394"/>
                <a:gd name="T91" fmla="*/ 386 h 809"/>
                <a:gd name="T92" fmla="*/ 23 w 394"/>
                <a:gd name="T93" fmla="*/ 334 h 809"/>
                <a:gd name="T94" fmla="*/ 6 w 394"/>
                <a:gd name="T95" fmla="*/ 264 h 809"/>
                <a:gd name="T96" fmla="*/ 28 w 394"/>
                <a:gd name="T97" fmla="*/ 182 h 809"/>
                <a:gd name="T98" fmla="*/ 88 w 394"/>
                <a:gd name="T99" fmla="*/ 123 h 809"/>
                <a:gd name="T100" fmla="*/ 148 w 394"/>
                <a:gd name="T101" fmla="*/ 100 h 809"/>
                <a:gd name="T102" fmla="*/ 153 w 394"/>
                <a:gd name="T103" fmla="*/ 96 h 809"/>
                <a:gd name="T104" fmla="*/ 156 w 394"/>
                <a:gd name="T105" fmla="*/ 20 h 809"/>
                <a:gd name="T106" fmla="*/ 186 w 394"/>
                <a:gd name="T107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4" h="809">
                  <a:moveTo>
                    <a:pt x="186" y="0"/>
                  </a:moveTo>
                  <a:lnTo>
                    <a:pt x="214" y="0"/>
                  </a:lnTo>
                  <a:lnTo>
                    <a:pt x="227" y="3"/>
                  </a:lnTo>
                  <a:lnTo>
                    <a:pt x="237" y="9"/>
                  </a:lnTo>
                  <a:lnTo>
                    <a:pt x="244" y="20"/>
                  </a:lnTo>
                  <a:lnTo>
                    <a:pt x="247" y="32"/>
                  </a:lnTo>
                  <a:lnTo>
                    <a:pt x="247" y="90"/>
                  </a:lnTo>
                  <a:lnTo>
                    <a:pt x="247" y="93"/>
                  </a:lnTo>
                  <a:lnTo>
                    <a:pt x="248" y="94"/>
                  </a:lnTo>
                  <a:lnTo>
                    <a:pt x="249" y="95"/>
                  </a:lnTo>
                  <a:lnTo>
                    <a:pt x="251" y="96"/>
                  </a:lnTo>
                  <a:lnTo>
                    <a:pt x="252" y="96"/>
                  </a:lnTo>
                  <a:lnTo>
                    <a:pt x="255" y="96"/>
                  </a:lnTo>
                  <a:lnTo>
                    <a:pt x="263" y="98"/>
                  </a:lnTo>
                  <a:lnTo>
                    <a:pt x="275" y="100"/>
                  </a:lnTo>
                  <a:lnTo>
                    <a:pt x="291" y="104"/>
                  </a:lnTo>
                  <a:lnTo>
                    <a:pt x="308" y="108"/>
                  </a:lnTo>
                  <a:lnTo>
                    <a:pt x="325" y="112"/>
                  </a:lnTo>
                  <a:lnTo>
                    <a:pt x="342" y="117"/>
                  </a:lnTo>
                  <a:lnTo>
                    <a:pt x="356" y="123"/>
                  </a:lnTo>
                  <a:lnTo>
                    <a:pt x="363" y="127"/>
                  </a:lnTo>
                  <a:lnTo>
                    <a:pt x="369" y="136"/>
                  </a:lnTo>
                  <a:lnTo>
                    <a:pt x="371" y="145"/>
                  </a:lnTo>
                  <a:lnTo>
                    <a:pt x="369" y="155"/>
                  </a:lnTo>
                  <a:lnTo>
                    <a:pt x="354" y="195"/>
                  </a:lnTo>
                  <a:lnTo>
                    <a:pt x="347" y="205"/>
                  </a:lnTo>
                  <a:lnTo>
                    <a:pt x="338" y="212"/>
                  </a:lnTo>
                  <a:lnTo>
                    <a:pt x="325" y="214"/>
                  </a:lnTo>
                  <a:lnTo>
                    <a:pt x="320" y="214"/>
                  </a:lnTo>
                  <a:lnTo>
                    <a:pt x="315" y="212"/>
                  </a:lnTo>
                  <a:lnTo>
                    <a:pt x="311" y="210"/>
                  </a:lnTo>
                  <a:lnTo>
                    <a:pt x="308" y="209"/>
                  </a:lnTo>
                  <a:lnTo>
                    <a:pt x="301" y="206"/>
                  </a:lnTo>
                  <a:lnTo>
                    <a:pt x="289" y="201"/>
                  </a:lnTo>
                  <a:lnTo>
                    <a:pt x="273" y="197"/>
                  </a:lnTo>
                  <a:lnTo>
                    <a:pt x="255" y="192"/>
                  </a:lnTo>
                  <a:lnTo>
                    <a:pt x="234" y="188"/>
                  </a:lnTo>
                  <a:lnTo>
                    <a:pt x="209" y="187"/>
                  </a:lnTo>
                  <a:lnTo>
                    <a:pt x="188" y="190"/>
                  </a:lnTo>
                  <a:lnTo>
                    <a:pt x="169" y="194"/>
                  </a:lnTo>
                  <a:lnTo>
                    <a:pt x="154" y="201"/>
                  </a:lnTo>
                  <a:lnTo>
                    <a:pt x="142" y="209"/>
                  </a:lnTo>
                  <a:lnTo>
                    <a:pt x="133" y="219"/>
                  </a:lnTo>
                  <a:lnTo>
                    <a:pt x="127" y="230"/>
                  </a:lnTo>
                  <a:lnTo>
                    <a:pt x="124" y="241"/>
                  </a:lnTo>
                  <a:lnTo>
                    <a:pt x="123" y="253"/>
                  </a:lnTo>
                  <a:lnTo>
                    <a:pt x="124" y="266"/>
                  </a:lnTo>
                  <a:lnTo>
                    <a:pt x="128" y="278"/>
                  </a:lnTo>
                  <a:lnTo>
                    <a:pt x="135" y="290"/>
                  </a:lnTo>
                  <a:lnTo>
                    <a:pt x="146" y="300"/>
                  </a:lnTo>
                  <a:lnTo>
                    <a:pt x="161" y="312"/>
                  </a:lnTo>
                  <a:lnTo>
                    <a:pt x="180" y="322"/>
                  </a:lnTo>
                  <a:lnTo>
                    <a:pt x="204" y="334"/>
                  </a:lnTo>
                  <a:lnTo>
                    <a:pt x="234" y="346"/>
                  </a:lnTo>
                  <a:lnTo>
                    <a:pt x="272" y="364"/>
                  </a:lnTo>
                  <a:lnTo>
                    <a:pt x="306" y="382"/>
                  </a:lnTo>
                  <a:lnTo>
                    <a:pt x="334" y="402"/>
                  </a:lnTo>
                  <a:lnTo>
                    <a:pt x="357" y="424"/>
                  </a:lnTo>
                  <a:lnTo>
                    <a:pt x="373" y="448"/>
                  </a:lnTo>
                  <a:lnTo>
                    <a:pt x="385" y="475"/>
                  </a:lnTo>
                  <a:lnTo>
                    <a:pt x="392" y="503"/>
                  </a:lnTo>
                  <a:lnTo>
                    <a:pt x="394" y="534"/>
                  </a:lnTo>
                  <a:lnTo>
                    <a:pt x="392" y="565"/>
                  </a:lnTo>
                  <a:lnTo>
                    <a:pt x="384" y="594"/>
                  </a:lnTo>
                  <a:lnTo>
                    <a:pt x="372" y="620"/>
                  </a:lnTo>
                  <a:lnTo>
                    <a:pt x="355" y="644"/>
                  </a:lnTo>
                  <a:lnTo>
                    <a:pt x="333" y="665"/>
                  </a:lnTo>
                  <a:lnTo>
                    <a:pt x="308" y="683"/>
                  </a:lnTo>
                  <a:lnTo>
                    <a:pt x="279" y="696"/>
                  </a:lnTo>
                  <a:lnTo>
                    <a:pt x="246" y="707"/>
                  </a:lnTo>
                  <a:lnTo>
                    <a:pt x="245" y="707"/>
                  </a:lnTo>
                  <a:lnTo>
                    <a:pt x="244" y="708"/>
                  </a:lnTo>
                  <a:lnTo>
                    <a:pt x="243" y="708"/>
                  </a:lnTo>
                  <a:lnTo>
                    <a:pt x="242" y="709"/>
                  </a:lnTo>
                  <a:lnTo>
                    <a:pt x="241" y="711"/>
                  </a:lnTo>
                  <a:lnTo>
                    <a:pt x="241" y="714"/>
                  </a:lnTo>
                  <a:lnTo>
                    <a:pt x="241" y="777"/>
                  </a:lnTo>
                  <a:lnTo>
                    <a:pt x="238" y="790"/>
                  </a:lnTo>
                  <a:lnTo>
                    <a:pt x="231" y="799"/>
                  </a:lnTo>
                  <a:lnTo>
                    <a:pt x="221" y="806"/>
                  </a:lnTo>
                  <a:lnTo>
                    <a:pt x="208" y="809"/>
                  </a:lnTo>
                  <a:lnTo>
                    <a:pt x="179" y="809"/>
                  </a:lnTo>
                  <a:lnTo>
                    <a:pt x="167" y="806"/>
                  </a:lnTo>
                  <a:lnTo>
                    <a:pt x="156" y="799"/>
                  </a:lnTo>
                  <a:lnTo>
                    <a:pt x="149" y="790"/>
                  </a:lnTo>
                  <a:lnTo>
                    <a:pt x="146" y="777"/>
                  </a:lnTo>
                  <a:lnTo>
                    <a:pt x="146" y="717"/>
                  </a:lnTo>
                  <a:lnTo>
                    <a:pt x="146" y="714"/>
                  </a:lnTo>
                  <a:lnTo>
                    <a:pt x="145" y="713"/>
                  </a:lnTo>
                  <a:lnTo>
                    <a:pt x="143" y="712"/>
                  </a:lnTo>
                  <a:lnTo>
                    <a:pt x="142" y="711"/>
                  </a:lnTo>
                  <a:lnTo>
                    <a:pt x="141" y="711"/>
                  </a:lnTo>
                  <a:lnTo>
                    <a:pt x="137" y="710"/>
                  </a:lnTo>
                  <a:lnTo>
                    <a:pt x="128" y="708"/>
                  </a:lnTo>
                  <a:lnTo>
                    <a:pt x="116" y="706"/>
                  </a:lnTo>
                  <a:lnTo>
                    <a:pt x="100" y="703"/>
                  </a:lnTo>
                  <a:lnTo>
                    <a:pt x="83" y="698"/>
                  </a:lnTo>
                  <a:lnTo>
                    <a:pt x="65" y="693"/>
                  </a:lnTo>
                  <a:lnTo>
                    <a:pt x="47" y="688"/>
                  </a:lnTo>
                  <a:lnTo>
                    <a:pt x="30" y="682"/>
                  </a:lnTo>
                  <a:lnTo>
                    <a:pt x="15" y="675"/>
                  </a:lnTo>
                  <a:lnTo>
                    <a:pt x="8" y="670"/>
                  </a:lnTo>
                  <a:lnTo>
                    <a:pt x="2" y="663"/>
                  </a:lnTo>
                  <a:lnTo>
                    <a:pt x="0" y="653"/>
                  </a:lnTo>
                  <a:lnTo>
                    <a:pt x="2" y="642"/>
                  </a:lnTo>
                  <a:lnTo>
                    <a:pt x="16" y="602"/>
                  </a:lnTo>
                  <a:lnTo>
                    <a:pt x="23" y="592"/>
                  </a:lnTo>
                  <a:lnTo>
                    <a:pt x="33" y="584"/>
                  </a:lnTo>
                  <a:lnTo>
                    <a:pt x="45" y="582"/>
                  </a:lnTo>
                  <a:lnTo>
                    <a:pt x="52" y="582"/>
                  </a:lnTo>
                  <a:lnTo>
                    <a:pt x="59" y="585"/>
                  </a:lnTo>
                  <a:lnTo>
                    <a:pt x="62" y="586"/>
                  </a:lnTo>
                  <a:lnTo>
                    <a:pt x="68" y="590"/>
                  </a:lnTo>
                  <a:lnTo>
                    <a:pt x="79" y="594"/>
                  </a:lnTo>
                  <a:lnTo>
                    <a:pt x="92" y="599"/>
                  </a:lnTo>
                  <a:lnTo>
                    <a:pt x="108" y="604"/>
                  </a:lnTo>
                  <a:lnTo>
                    <a:pt x="125" y="609"/>
                  </a:lnTo>
                  <a:lnTo>
                    <a:pt x="142" y="613"/>
                  </a:lnTo>
                  <a:lnTo>
                    <a:pt x="161" y="616"/>
                  </a:lnTo>
                  <a:lnTo>
                    <a:pt x="178" y="617"/>
                  </a:lnTo>
                  <a:lnTo>
                    <a:pt x="201" y="615"/>
                  </a:lnTo>
                  <a:lnTo>
                    <a:pt x="224" y="610"/>
                  </a:lnTo>
                  <a:lnTo>
                    <a:pt x="242" y="601"/>
                  </a:lnTo>
                  <a:lnTo>
                    <a:pt x="257" y="590"/>
                  </a:lnTo>
                  <a:lnTo>
                    <a:pt x="268" y="575"/>
                  </a:lnTo>
                  <a:lnTo>
                    <a:pt x="275" y="559"/>
                  </a:lnTo>
                  <a:lnTo>
                    <a:pt x="277" y="541"/>
                  </a:lnTo>
                  <a:lnTo>
                    <a:pt x="275" y="520"/>
                  </a:lnTo>
                  <a:lnTo>
                    <a:pt x="267" y="503"/>
                  </a:lnTo>
                  <a:lnTo>
                    <a:pt x="254" y="487"/>
                  </a:lnTo>
                  <a:lnTo>
                    <a:pt x="235" y="471"/>
                  </a:lnTo>
                  <a:lnTo>
                    <a:pt x="209" y="457"/>
                  </a:lnTo>
                  <a:lnTo>
                    <a:pt x="178" y="443"/>
                  </a:lnTo>
                  <a:lnTo>
                    <a:pt x="153" y="433"/>
                  </a:lnTo>
                  <a:lnTo>
                    <a:pt x="130" y="423"/>
                  </a:lnTo>
                  <a:lnTo>
                    <a:pt x="108" y="411"/>
                  </a:lnTo>
                  <a:lnTo>
                    <a:pt x="86" y="399"/>
                  </a:lnTo>
                  <a:lnTo>
                    <a:pt x="67" y="386"/>
                  </a:lnTo>
                  <a:lnTo>
                    <a:pt x="50" y="371"/>
                  </a:lnTo>
                  <a:lnTo>
                    <a:pt x="35" y="353"/>
                  </a:lnTo>
                  <a:lnTo>
                    <a:pt x="23" y="334"/>
                  </a:lnTo>
                  <a:lnTo>
                    <a:pt x="14" y="314"/>
                  </a:lnTo>
                  <a:lnTo>
                    <a:pt x="8" y="290"/>
                  </a:lnTo>
                  <a:lnTo>
                    <a:pt x="6" y="264"/>
                  </a:lnTo>
                  <a:lnTo>
                    <a:pt x="9" y="235"/>
                  </a:lnTo>
                  <a:lnTo>
                    <a:pt x="16" y="208"/>
                  </a:lnTo>
                  <a:lnTo>
                    <a:pt x="28" y="182"/>
                  </a:lnTo>
                  <a:lnTo>
                    <a:pt x="45" y="160"/>
                  </a:lnTo>
                  <a:lnTo>
                    <a:pt x="64" y="141"/>
                  </a:lnTo>
                  <a:lnTo>
                    <a:pt x="88" y="123"/>
                  </a:lnTo>
                  <a:lnTo>
                    <a:pt x="116" y="110"/>
                  </a:lnTo>
                  <a:lnTo>
                    <a:pt x="146" y="100"/>
                  </a:lnTo>
                  <a:lnTo>
                    <a:pt x="148" y="100"/>
                  </a:lnTo>
                  <a:lnTo>
                    <a:pt x="150" y="99"/>
                  </a:lnTo>
                  <a:lnTo>
                    <a:pt x="151" y="98"/>
                  </a:lnTo>
                  <a:lnTo>
                    <a:pt x="153" y="96"/>
                  </a:lnTo>
                  <a:lnTo>
                    <a:pt x="153" y="93"/>
                  </a:lnTo>
                  <a:lnTo>
                    <a:pt x="153" y="32"/>
                  </a:lnTo>
                  <a:lnTo>
                    <a:pt x="156" y="20"/>
                  </a:lnTo>
                  <a:lnTo>
                    <a:pt x="164" y="9"/>
                  </a:lnTo>
                  <a:lnTo>
                    <a:pt x="174" y="3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9" name="Freeform 51"/>
          <p:cNvSpPr>
            <a:spLocks noEditPoints="1"/>
          </p:cNvSpPr>
          <p:nvPr/>
        </p:nvSpPr>
        <p:spPr bwMode="auto">
          <a:xfrm>
            <a:off x="6156176" y="5631086"/>
            <a:ext cx="366713" cy="520700"/>
          </a:xfrm>
          <a:custGeom>
            <a:avLst/>
            <a:gdLst>
              <a:gd name="T0" fmla="*/ 1561 w 2539"/>
              <a:gd name="T1" fmla="*/ 2416 h 3605"/>
              <a:gd name="T2" fmla="*/ 1622 w 2539"/>
              <a:gd name="T3" fmla="*/ 2582 h 3605"/>
              <a:gd name="T4" fmla="*/ 1510 w 2539"/>
              <a:gd name="T5" fmla="*/ 2716 h 3605"/>
              <a:gd name="T6" fmla="*/ 1179 w 2539"/>
              <a:gd name="T7" fmla="*/ 1841 h 3605"/>
              <a:gd name="T8" fmla="*/ 976 w 2539"/>
              <a:gd name="T9" fmla="*/ 2152 h 3605"/>
              <a:gd name="T10" fmla="*/ 917 w 2539"/>
              <a:gd name="T11" fmla="*/ 1986 h 3605"/>
              <a:gd name="T12" fmla="*/ 1029 w 2539"/>
              <a:gd name="T13" fmla="*/ 1853 h 3605"/>
              <a:gd name="T14" fmla="*/ 1206 w 2539"/>
              <a:gd name="T15" fmla="*/ 1531 h 3605"/>
              <a:gd name="T16" fmla="*/ 1042 w 2539"/>
              <a:gd name="T17" fmla="*/ 1663 h 3605"/>
              <a:gd name="T18" fmla="*/ 809 w 2539"/>
              <a:gd name="T19" fmla="*/ 1800 h 3605"/>
              <a:gd name="T20" fmla="*/ 737 w 2539"/>
              <a:gd name="T21" fmla="*/ 2066 h 3605"/>
              <a:gd name="T22" fmla="*/ 873 w 2539"/>
              <a:gd name="T23" fmla="*/ 2300 h 3605"/>
              <a:gd name="T24" fmla="*/ 1179 w 2539"/>
              <a:gd name="T25" fmla="*/ 2374 h 3605"/>
              <a:gd name="T26" fmla="*/ 747 w 2539"/>
              <a:gd name="T27" fmla="*/ 2772 h 3605"/>
              <a:gd name="T28" fmla="*/ 779 w 2539"/>
              <a:gd name="T29" fmla="*/ 2895 h 3605"/>
              <a:gd name="T30" fmla="*/ 1192 w 2539"/>
              <a:gd name="T31" fmla="*/ 3047 h 3605"/>
              <a:gd name="T32" fmla="*/ 1314 w 2539"/>
              <a:gd name="T33" fmla="*/ 3079 h 3605"/>
              <a:gd name="T34" fmla="*/ 1448 w 2539"/>
              <a:gd name="T35" fmla="*/ 2908 h 3605"/>
              <a:gd name="T36" fmla="*/ 1699 w 2539"/>
              <a:gd name="T37" fmla="*/ 2803 h 3605"/>
              <a:gd name="T38" fmla="*/ 1804 w 2539"/>
              <a:gd name="T39" fmla="*/ 2551 h 3605"/>
              <a:gd name="T40" fmla="*/ 1699 w 2539"/>
              <a:gd name="T41" fmla="*/ 2298 h 3605"/>
              <a:gd name="T42" fmla="*/ 1448 w 2539"/>
              <a:gd name="T43" fmla="*/ 2194 h 3605"/>
              <a:gd name="T44" fmla="*/ 1777 w 2539"/>
              <a:gd name="T45" fmla="*/ 1814 h 3605"/>
              <a:gd name="T46" fmla="*/ 1777 w 2539"/>
              <a:gd name="T47" fmla="*/ 1688 h 3605"/>
              <a:gd name="T48" fmla="*/ 1356 w 2539"/>
              <a:gd name="T49" fmla="*/ 1572 h 3605"/>
              <a:gd name="T50" fmla="*/ 849 w 2539"/>
              <a:gd name="T51" fmla="*/ 863 h 3605"/>
              <a:gd name="T52" fmla="*/ 1031 w 2539"/>
              <a:gd name="T53" fmla="*/ 1051 h 3605"/>
              <a:gd name="T54" fmla="*/ 1132 w 2539"/>
              <a:gd name="T55" fmla="*/ 1098 h 3605"/>
              <a:gd name="T56" fmla="*/ 1354 w 2539"/>
              <a:gd name="T57" fmla="*/ 1124 h 3605"/>
              <a:gd name="T58" fmla="*/ 1455 w 2539"/>
              <a:gd name="T59" fmla="*/ 1182 h 3605"/>
              <a:gd name="T60" fmla="*/ 1528 w 2539"/>
              <a:gd name="T61" fmla="*/ 1101 h 3605"/>
              <a:gd name="T62" fmla="*/ 1708 w 2539"/>
              <a:gd name="T63" fmla="*/ 892 h 3605"/>
              <a:gd name="T64" fmla="*/ 2090 w 2539"/>
              <a:gd name="T65" fmla="*/ 1264 h 3605"/>
              <a:gd name="T66" fmla="*/ 2369 w 2539"/>
              <a:gd name="T67" fmla="*/ 1765 h 3605"/>
              <a:gd name="T68" fmla="*/ 2519 w 2539"/>
              <a:gd name="T69" fmla="*/ 2294 h 3605"/>
              <a:gd name="T70" fmla="*/ 2514 w 2539"/>
              <a:gd name="T71" fmla="*/ 2779 h 3605"/>
              <a:gd name="T72" fmla="*/ 2324 w 2539"/>
              <a:gd name="T73" fmla="*/ 3183 h 3605"/>
              <a:gd name="T74" fmla="*/ 1965 w 2539"/>
              <a:gd name="T75" fmla="*/ 3461 h 3605"/>
              <a:gd name="T76" fmla="*/ 1464 w 2539"/>
              <a:gd name="T77" fmla="*/ 3596 h 3605"/>
              <a:gd name="T78" fmla="*/ 893 w 2539"/>
              <a:gd name="T79" fmla="*/ 3569 h 3605"/>
              <a:gd name="T80" fmla="*/ 437 w 2539"/>
              <a:gd name="T81" fmla="*/ 3383 h 3605"/>
              <a:gd name="T82" fmla="*/ 132 w 2539"/>
              <a:gd name="T83" fmla="*/ 3060 h 3605"/>
              <a:gd name="T84" fmla="*/ 2 w 2539"/>
              <a:gd name="T85" fmla="*/ 2620 h 3605"/>
              <a:gd name="T86" fmla="*/ 53 w 2539"/>
              <a:gd name="T87" fmla="*/ 2131 h 3605"/>
              <a:gd name="T88" fmla="*/ 245 w 2539"/>
              <a:gd name="T89" fmla="*/ 1603 h 3605"/>
              <a:gd name="T90" fmla="*/ 560 w 2539"/>
              <a:gd name="T91" fmla="*/ 1128 h 3605"/>
              <a:gd name="T92" fmla="*/ 803 w 2539"/>
              <a:gd name="T93" fmla="*/ 908 h 3605"/>
              <a:gd name="T94" fmla="*/ 1812 w 2539"/>
              <a:gd name="T95" fmla="*/ 9 h 3605"/>
              <a:gd name="T96" fmla="*/ 1863 w 2539"/>
              <a:gd name="T97" fmla="*/ 104 h 3605"/>
              <a:gd name="T98" fmla="*/ 1660 w 2539"/>
              <a:gd name="T99" fmla="*/ 466 h 3605"/>
              <a:gd name="T100" fmla="*/ 1497 w 2539"/>
              <a:gd name="T101" fmla="*/ 601 h 3605"/>
              <a:gd name="T102" fmla="*/ 1470 w 2539"/>
              <a:gd name="T103" fmla="*/ 492 h 3605"/>
              <a:gd name="T104" fmla="*/ 1358 w 2539"/>
              <a:gd name="T105" fmla="*/ 493 h 3605"/>
              <a:gd name="T106" fmla="*/ 1164 w 2539"/>
              <a:gd name="T107" fmla="*/ 385 h 3605"/>
              <a:gd name="T108" fmla="*/ 1052 w 2539"/>
              <a:gd name="T109" fmla="*/ 376 h 3605"/>
              <a:gd name="T110" fmla="*/ 1018 w 2539"/>
              <a:gd name="T111" fmla="*/ 483 h 3605"/>
              <a:gd name="T112" fmla="*/ 886 w 2539"/>
              <a:gd name="T113" fmla="*/ 530 h 3605"/>
              <a:gd name="T114" fmla="*/ 806 w 2539"/>
              <a:gd name="T115" fmla="*/ 336 h 3605"/>
              <a:gd name="T116" fmla="*/ 689 w 2539"/>
              <a:gd name="T117" fmla="*/ 140 h 3605"/>
              <a:gd name="T118" fmla="*/ 697 w 2539"/>
              <a:gd name="T119" fmla="*/ 32 h 3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39" h="3605">
                <a:moveTo>
                  <a:pt x="1359" y="2374"/>
                </a:moveTo>
                <a:lnTo>
                  <a:pt x="1448" y="2374"/>
                </a:lnTo>
                <a:lnTo>
                  <a:pt x="1480" y="2377"/>
                </a:lnTo>
                <a:lnTo>
                  <a:pt x="1510" y="2385"/>
                </a:lnTo>
                <a:lnTo>
                  <a:pt x="1537" y="2398"/>
                </a:lnTo>
                <a:lnTo>
                  <a:pt x="1561" y="2416"/>
                </a:lnTo>
                <a:lnTo>
                  <a:pt x="1583" y="2437"/>
                </a:lnTo>
                <a:lnTo>
                  <a:pt x="1601" y="2462"/>
                </a:lnTo>
                <a:lnTo>
                  <a:pt x="1613" y="2490"/>
                </a:lnTo>
                <a:lnTo>
                  <a:pt x="1622" y="2519"/>
                </a:lnTo>
                <a:lnTo>
                  <a:pt x="1624" y="2551"/>
                </a:lnTo>
                <a:lnTo>
                  <a:pt x="1622" y="2582"/>
                </a:lnTo>
                <a:lnTo>
                  <a:pt x="1613" y="2613"/>
                </a:lnTo>
                <a:lnTo>
                  <a:pt x="1601" y="2640"/>
                </a:lnTo>
                <a:lnTo>
                  <a:pt x="1583" y="2664"/>
                </a:lnTo>
                <a:lnTo>
                  <a:pt x="1561" y="2685"/>
                </a:lnTo>
                <a:lnTo>
                  <a:pt x="1537" y="2703"/>
                </a:lnTo>
                <a:lnTo>
                  <a:pt x="1510" y="2716"/>
                </a:lnTo>
                <a:lnTo>
                  <a:pt x="1480" y="2724"/>
                </a:lnTo>
                <a:lnTo>
                  <a:pt x="1448" y="2727"/>
                </a:lnTo>
                <a:lnTo>
                  <a:pt x="1359" y="2727"/>
                </a:lnTo>
                <a:lnTo>
                  <a:pt x="1359" y="2374"/>
                </a:lnTo>
                <a:close/>
                <a:moveTo>
                  <a:pt x="1091" y="1841"/>
                </a:moveTo>
                <a:lnTo>
                  <a:pt x="1179" y="1841"/>
                </a:lnTo>
                <a:lnTo>
                  <a:pt x="1179" y="2194"/>
                </a:lnTo>
                <a:lnTo>
                  <a:pt x="1091" y="2194"/>
                </a:lnTo>
                <a:lnTo>
                  <a:pt x="1059" y="2191"/>
                </a:lnTo>
                <a:lnTo>
                  <a:pt x="1029" y="2183"/>
                </a:lnTo>
                <a:lnTo>
                  <a:pt x="1002" y="2169"/>
                </a:lnTo>
                <a:lnTo>
                  <a:pt x="976" y="2152"/>
                </a:lnTo>
                <a:lnTo>
                  <a:pt x="956" y="2131"/>
                </a:lnTo>
                <a:lnTo>
                  <a:pt x="938" y="2107"/>
                </a:lnTo>
                <a:lnTo>
                  <a:pt x="925" y="2079"/>
                </a:lnTo>
                <a:lnTo>
                  <a:pt x="917" y="2050"/>
                </a:lnTo>
                <a:lnTo>
                  <a:pt x="914" y="2018"/>
                </a:lnTo>
                <a:lnTo>
                  <a:pt x="917" y="1986"/>
                </a:lnTo>
                <a:lnTo>
                  <a:pt x="925" y="1956"/>
                </a:lnTo>
                <a:lnTo>
                  <a:pt x="938" y="1929"/>
                </a:lnTo>
                <a:lnTo>
                  <a:pt x="956" y="1904"/>
                </a:lnTo>
                <a:lnTo>
                  <a:pt x="976" y="1882"/>
                </a:lnTo>
                <a:lnTo>
                  <a:pt x="1002" y="1865"/>
                </a:lnTo>
                <a:lnTo>
                  <a:pt x="1029" y="1853"/>
                </a:lnTo>
                <a:lnTo>
                  <a:pt x="1059" y="1844"/>
                </a:lnTo>
                <a:lnTo>
                  <a:pt x="1091" y="1841"/>
                </a:lnTo>
                <a:close/>
                <a:moveTo>
                  <a:pt x="1269" y="1505"/>
                </a:moveTo>
                <a:lnTo>
                  <a:pt x="1245" y="1508"/>
                </a:lnTo>
                <a:lnTo>
                  <a:pt x="1224" y="1518"/>
                </a:lnTo>
                <a:lnTo>
                  <a:pt x="1206" y="1531"/>
                </a:lnTo>
                <a:lnTo>
                  <a:pt x="1192" y="1550"/>
                </a:lnTo>
                <a:lnTo>
                  <a:pt x="1183" y="1572"/>
                </a:lnTo>
                <a:lnTo>
                  <a:pt x="1179" y="1595"/>
                </a:lnTo>
                <a:lnTo>
                  <a:pt x="1179" y="1660"/>
                </a:lnTo>
                <a:lnTo>
                  <a:pt x="1091" y="1660"/>
                </a:lnTo>
                <a:lnTo>
                  <a:pt x="1042" y="1663"/>
                </a:lnTo>
                <a:lnTo>
                  <a:pt x="996" y="1673"/>
                </a:lnTo>
                <a:lnTo>
                  <a:pt x="952" y="1689"/>
                </a:lnTo>
                <a:lnTo>
                  <a:pt x="911" y="1710"/>
                </a:lnTo>
                <a:lnTo>
                  <a:pt x="873" y="1735"/>
                </a:lnTo>
                <a:lnTo>
                  <a:pt x="838" y="1766"/>
                </a:lnTo>
                <a:lnTo>
                  <a:pt x="809" y="1800"/>
                </a:lnTo>
                <a:lnTo>
                  <a:pt x="783" y="1837"/>
                </a:lnTo>
                <a:lnTo>
                  <a:pt x="763" y="1879"/>
                </a:lnTo>
                <a:lnTo>
                  <a:pt x="747" y="1923"/>
                </a:lnTo>
                <a:lnTo>
                  <a:pt x="737" y="1969"/>
                </a:lnTo>
                <a:lnTo>
                  <a:pt x="734" y="2018"/>
                </a:lnTo>
                <a:lnTo>
                  <a:pt x="737" y="2066"/>
                </a:lnTo>
                <a:lnTo>
                  <a:pt x="747" y="2112"/>
                </a:lnTo>
                <a:lnTo>
                  <a:pt x="763" y="2156"/>
                </a:lnTo>
                <a:lnTo>
                  <a:pt x="783" y="2197"/>
                </a:lnTo>
                <a:lnTo>
                  <a:pt x="809" y="2235"/>
                </a:lnTo>
                <a:lnTo>
                  <a:pt x="838" y="2270"/>
                </a:lnTo>
                <a:lnTo>
                  <a:pt x="873" y="2300"/>
                </a:lnTo>
                <a:lnTo>
                  <a:pt x="911" y="2326"/>
                </a:lnTo>
                <a:lnTo>
                  <a:pt x="952" y="2347"/>
                </a:lnTo>
                <a:lnTo>
                  <a:pt x="996" y="2362"/>
                </a:lnTo>
                <a:lnTo>
                  <a:pt x="1042" y="2371"/>
                </a:lnTo>
                <a:lnTo>
                  <a:pt x="1091" y="2374"/>
                </a:lnTo>
                <a:lnTo>
                  <a:pt x="1179" y="2374"/>
                </a:lnTo>
                <a:lnTo>
                  <a:pt x="1179" y="2727"/>
                </a:lnTo>
                <a:lnTo>
                  <a:pt x="824" y="2727"/>
                </a:lnTo>
                <a:lnTo>
                  <a:pt x="801" y="2730"/>
                </a:lnTo>
                <a:lnTo>
                  <a:pt x="779" y="2739"/>
                </a:lnTo>
                <a:lnTo>
                  <a:pt x="760" y="2754"/>
                </a:lnTo>
                <a:lnTo>
                  <a:pt x="747" y="2772"/>
                </a:lnTo>
                <a:lnTo>
                  <a:pt x="737" y="2793"/>
                </a:lnTo>
                <a:lnTo>
                  <a:pt x="734" y="2817"/>
                </a:lnTo>
                <a:lnTo>
                  <a:pt x="737" y="2842"/>
                </a:lnTo>
                <a:lnTo>
                  <a:pt x="747" y="2862"/>
                </a:lnTo>
                <a:lnTo>
                  <a:pt x="760" y="2881"/>
                </a:lnTo>
                <a:lnTo>
                  <a:pt x="779" y="2895"/>
                </a:lnTo>
                <a:lnTo>
                  <a:pt x="801" y="2904"/>
                </a:lnTo>
                <a:lnTo>
                  <a:pt x="824" y="2908"/>
                </a:lnTo>
                <a:lnTo>
                  <a:pt x="1179" y="2908"/>
                </a:lnTo>
                <a:lnTo>
                  <a:pt x="1179" y="3001"/>
                </a:lnTo>
                <a:lnTo>
                  <a:pt x="1183" y="3025"/>
                </a:lnTo>
                <a:lnTo>
                  <a:pt x="1192" y="3047"/>
                </a:lnTo>
                <a:lnTo>
                  <a:pt x="1206" y="3065"/>
                </a:lnTo>
                <a:lnTo>
                  <a:pt x="1224" y="3079"/>
                </a:lnTo>
                <a:lnTo>
                  <a:pt x="1245" y="3088"/>
                </a:lnTo>
                <a:lnTo>
                  <a:pt x="1269" y="3091"/>
                </a:lnTo>
                <a:lnTo>
                  <a:pt x="1294" y="3088"/>
                </a:lnTo>
                <a:lnTo>
                  <a:pt x="1314" y="3079"/>
                </a:lnTo>
                <a:lnTo>
                  <a:pt x="1333" y="3065"/>
                </a:lnTo>
                <a:lnTo>
                  <a:pt x="1347" y="3047"/>
                </a:lnTo>
                <a:lnTo>
                  <a:pt x="1356" y="3025"/>
                </a:lnTo>
                <a:lnTo>
                  <a:pt x="1359" y="3001"/>
                </a:lnTo>
                <a:lnTo>
                  <a:pt x="1359" y="2908"/>
                </a:lnTo>
                <a:lnTo>
                  <a:pt x="1448" y="2908"/>
                </a:lnTo>
                <a:lnTo>
                  <a:pt x="1497" y="2904"/>
                </a:lnTo>
                <a:lnTo>
                  <a:pt x="1543" y="2894"/>
                </a:lnTo>
                <a:lnTo>
                  <a:pt x="1586" y="2880"/>
                </a:lnTo>
                <a:lnTo>
                  <a:pt x="1628" y="2859"/>
                </a:lnTo>
                <a:lnTo>
                  <a:pt x="1665" y="2833"/>
                </a:lnTo>
                <a:lnTo>
                  <a:pt x="1699" y="2803"/>
                </a:lnTo>
                <a:lnTo>
                  <a:pt x="1730" y="2769"/>
                </a:lnTo>
                <a:lnTo>
                  <a:pt x="1755" y="2730"/>
                </a:lnTo>
                <a:lnTo>
                  <a:pt x="1776" y="2690"/>
                </a:lnTo>
                <a:lnTo>
                  <a:pt x="1792" y="2646"/>
                </a:lnTo>
                <a:lnTo>
                  <a:pt x="1800" y="2600"/>
                </a:lnTo>
                <a:lnTo>
                  <a:pt x="1804" y="2551"/>
                </a:lnTo>
                <a:lnTo>
                  <a:pt x="1800" y="2503"/>
                </a:lnTo>
                <a:lnTo>
                  <a:pt x="1792" y="2455"/>
                </a:lnTo>
                <a:lnTo>
                  <a:pt x="1776" y="2411"/>
                </a:lnTo>
                <a:lnTo>
                  <a:pt x="1755" y="2371"/>
                </a:lnTo>
                <a:lnTo>
                  <a:pt x="1730" y="2333"/>
                </a:lnTo>
                <a:lnTo>
                  <a:pt x="1699" y="2298"/>
                </a:lnTo>
                <a:lnTo>
                  <a:pt x="1665" y="2268"/>
                </a:lnTo>
                <a:lnTo>
                  <a:pt x="1628" y="2243"/>
                </a:lnTo>
                <a:lnTo>
                  <a:pt x="1586" y="2222"/>
                </a:lnTo>
                <a:lnTo>
                  <a:pt x="1543" y="2207"/>
                </a:lnTo>
                <a:lnTo>
                  <a:pt x="1497" y="2197"/>
                </a:lnTo>
                <a:lnTo>
                  <a:pt x="1448" y="2194"/>
                </a:lnTo>
                <a:lnTo>
                  <a:pt x="1359" y="2194"/>
                </a:lnTo>
                <a:lnTo>
                  <a:pt x="1359" y="1841"/>
                </a:lnTo>
                <a:lnTo>
                  <a:pt x="1714" y="1841"/>
                </a:lnTo>
                <a:lnTo>
                  <a:pt x="1738" y="1838"/>
                </a:lnTo>
                <a:lnTo>
                  <a:pt x="1760" y="1828"/>
                </a:lnTo>
                <a:lnTo>
                  <a:pt x="1777" y="1814"/>
                </a:lnTo>
                <a:lnTo>
                  <a:pt x="1792" y="1797"/>
                </a:lnTo>
                <a:lnTo>
                  <a:pt x="1800" y="1775"/>
                </a:lnTo>
                <a:lnTo>
                  <a:pt x="1804" y="1750"/>
                </a:lnTo>
                <a:lnTo>
                  <a:pt x="1800" y="1727"/>
                </a:lnTo>
                <a:lnTo>
                  <a:pt x="1792" y="1705"/>
                </a:lnTo>
                <a:lnTo>
                  <a:pt x="1777" y="1688"/>
                </a:lnTo>
                <a:lnTo>
                  <a:pt x="1760" y="1673"/>
                </a:lnTo>
                <a:lnTo>
                  <a:pt x="1738" y="1663"/>
                </a:lnTo>
                <a:lnTo>
                  <a:pt x="1714" y="1660"/>
                </a:lnTo>
                <a:lnTo>
                  <a:pt x="1359" y="1660"/>
                </a:lnTo>
                <a:lnTo>
                  <a:pt x="1359" y="1595"/>
                </a:lnTo>
                <a:lnTo>
                  <a:pt x="1356" y="1572"/>
                </a:lnTo>
                <a:lnTo>
                  <a:pt x="1347" y="1550"/>
                </a:lnTo>
                <a:lnTo>
                  <a:pt x="1333" y="1531"/>
                </a:lnTo>
                <a:lnTo>
                  <a:pt x="1314" y="1518"/>
                </a:lnTo>
                <a:lnTo>
                  <a:pt x="1294" y="1508"/>
                </a:lnTo>
                <a:lnTo>
                  <a:pt x="1269" y="1505"/>
                </a:lnTo>
                <a:close/>
                <a:moveTo>
                  <a:pt x="849" y="863"/>
                </a:moveTo>
                <a:lnTo>
                  <a:pt x="1082" y="863"/>
                </a:lnTo>
                <a:lnTo>
                  <a:pt x="1031" y="973"/>
                </a:lnTo>
                <a:lnTo>
                  <a:pt x="1025" y="992"/>
                </a:lnTo>
                <a:lnTo>
                  <a:pt x="1023" y="1012"/>
                </a:lnTo>
                <a:lnTo>
                  <a:pt x="1025" y="1032"/>
                </a:lnTo>
                <a:lnTo>
                  <a:pt x="1031" y="1051"/>
                </a:lnTo>
                <a:lnTo>
                  <a:pt x="1042" y="1067"/>
                </a:lnTo>
                <a:lnTo>
                  <a:pt x="1057" y="1082"/>
                </a:lnTo>
                <a:lnTo>
                  <a:pt x="1074" y="1093"/>
                </a:lnTo>
                <a:lnTo>
                  <a:pt x="1093" y="1099"/>
                </a:lnTo>
                <a:lnTo>
                  <a:pt x="1113" y="1101"/>
                </a:lnTo>
                <a:lnTo>
                  <a:pt x="1132" y="1098"/>
                </a:lnTo>
                <a:lnTo>
                  <a:pt x="1151" y="1091"/>
                </a:lnTo>
                <a:lnTo>
                  <a:pt x="1168" y="1082"/>
                </a:lnTo>
                <a:lnTo>
                  <a:pt x="1183" y="1066"/>
                </a:lnTo>
                <a:lnTo>
                  <a:pt x="1194" y="1049"/>
                </a:lnTo>
                <a:lnTo>
                  <a:pt x="1267" y="891"/>
                </a:lnTo>
                <a:lnTo>
                  <a:pt x="1354" y="1124"/>
                </a:lnTo>
                <a:lnTo>
                  <a:pt x="1365" y="1145"/>
                </a:lnTo>
                <a:lnTo>
                  <a:pt x="1379" y="1161"/>
                </a:lnTo>
                <a:lnTo>
                  <a:pt x="1397" y="1173"/>
                </a:lnTo>
                <a:lnTo>
                  <a:pt x="1418" y="1181"/>
                </a:lnTo>
                <a:lnTo>
                  <a:pt x="1438" y="1184"/>
                </a:lnTo>
                <a:lnTo>
                  <a:pt x="1455" y="1182"/>
                </a:lnTo>
                <a:lnTo>
                  <a:pt x="1470" y="1177"/>
                </a:lnTo>
                <a:lnTo>
                  <a:pt x="1489" y="1168"/>
                </a:lnTo>
                <a:lnTo>
                  <a:pt x="1504" y="1155"/>
                </a:lnTo>
                <a:lnTo>
                  <a:pt x="1516" y="1139"/>
                </a:lnTo>
                <a:lnTo>
                  <a:pt x="1524" y="1121"/>
                </a:lnTo>
                <a:lnTo>
                  <a:pt x="1528" y="1101"/>
                </a:lnTo>
                <a:lnTo>
                  <a:pt x="1527" y="1082"/>
                </a:lnTo>
                <a:lnTo>
                  <a:pt x="1523" y="1062"/>
                </a:lnTo>
                <a:lnTo>
                  <a:pt x="1448" y="863"/>
                </a:lnTo>
                <a:lnTo>
                  <a:pt x="1672" y="863"/>
                </a:lnTo>
                <a:lnTo>
                  <a:pt x="1690" y="878"/>
                </a:lnTo>
                <a:lnTo>
                  <a:pt x="1708" y="892"/>
                </a:lnTo>
                <a:lnTo>
                  <a:pt x="1778" y="942"/>
                </a:lnTo>
                <a:lnTo>
                  <a:pt x="1845" y="996"/>
                </a:lnTo>
                <a:lnTo>
                  <a:pt x="1911" y="1056"/>
                </a:lnTo>
                <a:lnTo>
                  <a:pt x="1974" y="1121"/>
                </a:lnTo>
                <a:lnTo>
                  <a:pt x="2033" y="1190"/>
                </a:lnTo>
                <a:lnTo>
                  <a:pt x="2090" y="1264"/>
                </a:lnTo>
                <a:lnTo>
                  <a:pt x="2145" y="1342"/>
                </a:lnTo>
                <a:lnTo>
                  <a:pt x="2195" y="1423"/>
                </a:lnTo>
                <a:lnTo>
                  <a:pt x="2244" y="1505"/>
                </a:lnTo>
                <a:lnTo>
                  <a:pt x="2289" y="1590"/>
                </a:lnTo>
                <a:lnTo>
                  <a:pt x="2330" y="1677"/>
                </a:lnTo>
                <a:lnTo>
                  <a:pt x="2369" y="1765"/>
                </a:lnTo>
                <a:lnTo>
                  <a:pt x="2403" y="1854"/>
                </a:lnTo>
                <a:lnTo>
                  <a:pt x="2433" y="1943"/>
                </a:lnTo>
                <a:lnTo>
                  <a:pt x="2461" y="2032"/>
                </a:lnTo>
                <a:lnTo>
                  <a:pt x="2484" y="2121"/>
                </a:lnTo>
                <a:lnTo>
                  <a:pt x="2504" y="2208"/>
                </a:lnTo>
                <a:lnTo>
                  <a:pt x="2519" y="2294"/>
                </a:lnTo>
                <a:lnTo>
                  <a:pt x="2530" y="2377"/>
                </a:lnTo>
                <a:lnTo>
                  <a:pt x="2537" y="2459"/>
                </a:lnTo>
                <a:lnTo>
                  <a:pt x="2539" y="2537"/>
                </a:lnTo>
                <a:lnTo>
                  <a:pt x="2536" y="2620"/>
                </a:lnTo>
                <a:lnTo>
                  <a:pt x="2528" y="2701"/>
                </a:lnTo>
                <a:lnTo>
                  <a:pt x="2514" y="2779"/>
                </a:lnTo>
                <a:lnTo>
                  <a:pt x="2495" y="2854"/>
                </a:lnTo>
                <a:lnTo>
                  <a:pt x="2471" y="2926"/>
                </a:lnTo>
                <a:lnTo>
                  <a:pt x="2441" y="2994"/>
                </a:lnTo>
                <a:lnTo>
                  <a:pt x="2407" y="3060"/>
                </a:lnTo>
                <a:lnTo>
                  <a:pt x="2368" y="3123"/>
                </a:lnTo>
                <a:lnTo>
                  <a:pt x="2324" y="3183"/>
                </a:lnTo>
                <a:lnTo>
                  <a:pt x="2274" y="3238"/>
                </a:lnTo>
                <a:lnTo>
                  <a:pt x="2222" y="3290"/>
                </a:lnTo>
                <a:lnTo>
                  <a:pt x="2164" y="3339"/>
                </a:lnTo>
                <a:lnTo>
                  <a:pt x="2102" y="3383"/>
                </a:lnTo>
                <a:lnTo>
                  <a:pt x="2035" y="3425"/>
                </a:lnTo>
                <a:lnTo>
                  <a:pt x="1965" y="3461"/>
                </a:lnTo>
                <a:lnTo>
                  <a:pt x="1891" y="3494"/>
                </a:lnTo>
                <a:lnTo>
                  <a:pt x="1814" y="3524"/>
                </a:lnTo>
                <a:lnTo>
                  <a:pt x="1731" y="3548"/>
                </a:lnTo>
                <a:lnTo>
                  <a:pt x="1646" y="3569"/>
                </a:lnTo>
                <a:lnTo>
                  <a:pt x="1557" y="3584"/>
                </a:lnTo>
                <a:lnTo>
                  <a:pt x="1464" y="3596"/>
                </a:lnTo>
                <a:lnTo>
                  <a:pt x="1368" y="3603"/>
                </a:lnTo>
                <a:lnTo>
                  <a:pt x="1269" y="3605"/>
                </a:lnTo>
                <a:lnTo>
                  <a:pt x="1171" y="3603"/>
                </a:lnTo>
                <a:lnTo>
                  <a:pt x="1074" y="3596"/>
                </a:lnTo>
                <a:lnTo>
                  <a:pt x="982" y="3584"/>
                </a:lnTo>
                <a:lnTo>
                  <a:pt x="893" y="3569"/>
                </a:lnTo>
                <a:lnTo>
                  <a:pt x="808" y="3548"/>
                </a:lnTo>
                <a:lnTo>
                  <a:pt x="725" y="3524"/>
                </a:lnTo>
                <a:lnTo>
                  <a:pt x="647" y="3494"/>
                </a:lnTo>
                <a:lnTo>
                  <a:pt x="573" y="3461"/>
                </a:lnTo>
                <a:lnTo>
                  <a:pt x="502" y="3425"/>
                </a:lnTo>
                <a:lnTo>
                  <a:pt x="437" y="3383"/>
                </a:lnTo>
                <a:lnTo>
                  <a:pt x="375" y="3339"/>
                </a:lnTo>
                <a:lnTo>
                  <a:pt x="317" y="3290"/>
                </a:lnTo>
                <a:lnTo>
                  <a:pt x="264" y="3238"/>
                </a:lnTo>
                <a:lnTo>
                  <a:pt x="215" y="3183"/>
                </a:lnTo>
                <a:lnTo>
                  <a:pt x="171" y="3123"/>
                </a:lnTo>
                <a:lnTo>
                  <a:pt x="132" y="3060"/>
                </a:lnTo>
                <a:lnTo>
                  <a:pt x="98" y="2994"/>
                </a:lnTo>
                <a:lnTo>
                  <a:pt x="68" y="2926"/>
                </a:lnTo>
                <a:lnTo>
                  <a:pt x="44" y="2854"/>
                </a:lnTo>
                <a:lnTo>
                  <a:pt x="25" y="2779"/>
                </a:lnTo>
                <a:lnTo>
                  <a:pt x="11" y="2701"/>
                </a:lnTo>
                <a:lnTo>
                  <a:pt x="2" y="2620"/>
                </a:lnTo>
                <a:lnTo>
                  <a:pt x="0" y="2537"/>
                </a:lnTo>
                <a:lnTo>
                  <a:pt x="2" y="2462"/>
                </a:lnTo>
                <a:lnTo>
                  <a:pt x="9" y="2383"/>
                </a:lnTo>
                <a:lnTo>
                  <a:pt x="19" y="2301"/>
                </a:lnTo>
                <a:lnTo>
                  <a:pt x="34" y="2218"/>
                </a:lnTo>
                <a:lnTo>
                  <a:pt x="53" y="2131"/>
                </a:lnTo>
                <a:lnTo>
                  <a:pt x="76" y="2044"/>
                </a:lnTo>
                <a:lnTo>
                  <a:pt x="102" y="1956"/>
                </a:lnTo>
                <a:lnTo>
                  <a:pt x="132" y="1867"/>
                </a:lnTo>
                <a:lnTo>
                  <a:pt x="166" y="1778"/>
                </a:lnTo>
                <a:lnTo>
                  <a:pt x="203" y="1690"/>
                </a:lnTo>
                <a:lnTo>
                  <a:pt x="245" y="1603"/>
                </a:lnTo>
                <a:lnTo>
                  <a:pt x="289" y="1517"/>
                </a:lnTo>
                <a:lnTo>
                  <a:pt x="337" y="1434"/>
                </a:lnTo>
                <a:lnTo>
                  <a:pt x="387" y="1352"/>
                </a:lnTo>
                <a:lnTo>
                  <a:pt x="442" y="1273"/>
                </a:lnTo>
                <a:lnTo>
                  <a:pt x="499" y="1198"/>
                </a:lnTo>
                <a:lnTo>
                  <a:pt x="560" y="1128"/>
                </a:lnTo>
                <a:lnTo>
                  <a:pt x="623" y="1061"/>
                </a:lnTo>
                <a:lnTo>
                  <a:pt x="689" y="999"/>
                </a:lnTo>
                <a:lnTo>
                  <a:pt x="758" y="943"/>
                </a:lnTo>
                <a:lnTo>
                  <a:pt x="761" y="941"/>
                </a:lnTo>
                <a:lnTo>
                  <a:pt x="781" y="926"/>
                </a:lnTo>
                <a:lnTo>
                  <a:pt x="803" y="908"/>
                </a:lnTo>
                <a:lnTo>
                  <a:pt x="826" y="887"/>
                </a:lnTo>
                <a:lnTo>
                  <a:pt x="849" y="863"/>
                </a:lnTo>
                <a:close/>
                <a:moveTo>
                  <a:pt x="764" y="0"/>
                </a:moveTo>
                <a:lnTo>
                  <a:pt x="1774" y="0"/>
                </a:lnTo>
                <a:lnTo>
                  <a:pt x="1794" y="2"/>
                </a:lnTo>
                <a:lnTo>
                  <a:pt x="1812" y="9"/>
                </a:lnTo>
                <a:lnTo>
                  <a:pt x="1828" y="19"/>
                </a:lnTo>
                <a:lnTo>
                  <a:pt x="1842" y="32"/>
                </a:lnTo>
                <a:lnTo>
                  <a:pt x="1853" y="48"/>
                </a:lnTo>
                <a:lnTo>
                  <a:pt x="1861" y="66"/>
                </a:lnTo>
                <a:lnTo>
                  <a:pt x="1864" y="85"/>
                </a:lnTo>
                <a:lnTo>
                  <a:pt x="1863" y="104"/>
                </a:lnTo>
                <a:lnTo>
                  <a:pt x="1859" y="122"/>
                </a:lnTo>
                <a:lnTo>
                  <a:pt x="1850" y="140"/>
                </a:lnTo>
                <a:lnTo>
                  <a:pt x="1726" y="330"/>
                </a:lnTo>
                <a:lnTo>
                  <a:pt x="1703" y="371"/>
                </a:lnTo>
                <a:lnTo>
                  <a:pt x="1681" y="416"/>
                </a:lnTo>
                <a:lnTo>
                  <a:pt x="1660" y="466"/>
                </a:lnTo>
                <a:lnTo>
                  <a:pt x="1640" y="519"/>
                </a:lnTo>
                <a:lnTo>
                  <a:pt x="1624" y="573"/>
                </a:lnTo>
                <a:lnTo>
                  <a:pt x="1611" y="628"/>
                </a:lnTo>
                <a:lnTo>
                  <a:pt x="1602" y="682"/>
                </a:lnTo>
                <a:lnTo>
                  <a:pt x="1459" y="682"/>
                </a:lnTo>
                <a:lnTo>
                  <a:pt x="1497" y="601"/>
                </a:lnTo>
                <a:lnTo>
                  <a:pt x="1503" y="581"/>
                </a:lnTo>
                <a:lnTo>
                  <a:pt x="1504" y="561"/>
                </a:lnTo>
                <a:lnTo>
                  <a:pt x="1502" y="541"/>
                </a:lnTo>
                <a:lnTo>
                  <a:pt x="1495" y="523"/>
                </a:lnTo>
                <a:lnTo>
                  <a:pt x="1484" y="506"/>
                </a:lnTo>
                <a:lnTo>
                  <a:pt x="1470" y="492"/>
                </a:lnTo>
                <a:lnTo>
                  <a:pt x="1453" y="481"/>
                </a:lnTo>
                <a:lnTo>
                  <a:pt x="1433" y="475"/>
                </a:lnTo>
                <a:lnTo>
                  <a:pt x="1412" y="473"/>
                </a:lnTo>
                <a:lnTo>
                  <a:pt x="1393" y="475"/>
                </a:lnTo>
                <a:lnTo>
                  <a:pt x="1375" y="482"/>
                </a:lnTo>
                <a:lnTo>
                  <a:pt x="1358" y="493"/>
                </a:lnTo>
                <a:lnTo>
                  <a:pt x="1344" y="507"/>
                </a:lnTo>
                <a:lnTo>
                  <a:pt x="1333" y="525"/>
                </a:lnTo>
                <a:lnTo>
                  <a:pt x="1274" y="653"/>
                </a:lnTo>
                <a:lnTo>
                  <a:pt x="1186" y="419"/>
                </a:lnTo>
                <a:lnTo>
                  <a:pt x="1177" y="401"/>
                </a:lnTo>
                <a:lnTo>
                  <a:pt x="1164" y="385"/>
                </a:lnTo>
                <a:lnTo>
                  <a:pt x="1148" y="373"/>
                </a:lnTo>
                <a:lnTo>
                  <a:pt x="1130" y="365"/>
                </a:lnTo>
                <a:lnTo>
                  <a:pt x="1110" y="361"/>
                </a:lnTo>
                <a:lnTo>
                  <a:pt x="1091" y="361"/>
                </a:lnTo>
                <a:lnTo>
                  <a:pt x="1071" y="367"/>
                </a:lnTo>
                <a:lnTo>
                  <a:pt x="1052" y="376"/>
                </a:lnTo>
                <a:lnTo>
                  <a:pt x="1037" y="389"/>
                </a:lnTo>
                <a:lnTo>
                  <a:pt x="1025" y="405"/>
                </a:lnTo>
                <a:lnTo>
                  <a:pt x="1017" y="423"/>
                </a:lnTo>
                <a:lnTo>
                  <a:pt x="1013" y="442"/>
                </a:lnTo>
                <a:lnTo>
                  <a:pt x="1013" y="462"/>
                </a:lnTo>
                <a:lnTo>
                  <a:pt x="1018" y="483"/>
                </a:lnTo>
                <a:lnTo>
                  <a:pt x="1093" y="682"/>
                </a:lnTo>
                <a:lnTo>
                  <a:pt x="923" y="682"/>
                </a:lnTo>
                <a:lnTo>
                  <a:pt x="916" y="644"/>
                </a:lnTo>
                <a:lnTo>
                  <a:pt x="908" y="606"/>
                </a:lnTo>
                <a:lnTo>
                  <a:pt x="899" y="568"/>
                </a:lnTo>
                <a:lnTo>
                  <a:pt x="886" y="530"/>
                </a:lnTo>
                <a:lnTo>
                  <a:pt x="873" y="493"/>
                </a:lnTo>
                <a:lnTo>
                  <a:pt x="860" y="458"/>
                </a:lnTo>
                <a:lnTo>
                  <a:pt x="846" y="424"/>
                </a:lnTo>
                <a:lnTo>
                  <a:pt x="833" y="392"/>
                </a:lnTo>
                <a:lnTo>
                  <a:pt x="820" y="362"/>
                </a:lnTo>
                <a:lnTo>
                  <a:pt x="806" y="336"/>
                </a:lnTo>
                <a:lnTo>
                  <a:pt x="794" y="312"/>
                </a:lnTo>
                <a:lnTo>
                  <a:pt x="784" y="292"/>
                </a:lnTo>
                <a:lnTo>
                  <a:pt x="776" y="276"/>
                </a:lnTo>
                <a:lnTo>
                  <a:pt x="769" y="264"/>
                </a:lnTo>
                <a:lnTo>
                  <a:pt x="766" y="258"/>
                </a:lnTo>
                <a:lnTo>
                  <a:pt x="689" y="140"/>
                </a:lnTo>
                <a:lnTo>
                  <a:pt x="680" y="122"/>
                </a:lnTo>
                <a:lnTo>
                  <a:pt x="675" y="104"/>
                </a:lnTo>
                <a:lnTo>
                  <a:pt x="675" y="85"/>
                </a:lnTo>
                <a:lnTo>
                  <a:pt x="678" y="66"/>
                </a:lnTo>
                <a:lnTo>
                  <a:pt x="685" y="48"/>
                </a:lnTo>
                <a:lnTo>
                  <a:pt x="697" y="32"/>
                </a:lnTo>
                <a:lnTo>
                  <a:pt x="710" y="19"/>
                </a:lnTo>
                <a:lnTo>
                  <a:pt x="726" y="9"/>
                </a:lnTo>
                <a:lnTo>
                  <a:pt x="745" y="2"/>
                </a:lnTo>
                <a:lnTo>
                  <a:pt x="764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Freeform 161"/>
          <p:cNvSpPr>
            <a:spLocks noEditPoints="1"/>
          </p:cNvSpPr>
          <p:nvPr/>
        </p:nvSpPr>
        <p:spPr bwMode="auto">
          <a:xfrm>
            <a:off x="2123728" y="5684479"/>
            <a:ext cx="525463" cy="423862"/>
          </a:xfrm>
          <a:custGeom>
            <a:avLst/>
            <a:gdLst>
              <a:gd name="T0" fmla="*/ 794 w 3314"/>
              <a:gd name="T1" fmla="*/ 2321 h 2668"/>
              <a:gd name="T2" fmla="*/ 1122 w 3314"/>
              <a:gd name="T3" fmla="*/ 2040 h 2668"/>
              <a:gd name="T4" fmla="*/ 1410 w 3314"/>
              <a:gd name="T5" fmla="*/ 2040 h 2668"/>
              <a:gd name="T6" fmla="*/ 2732 w 3314"/>
              <a:gd name="T7" fmla="*/ 2036 h 2668"/>
              <a:gd name="T8" fmla="*/ 2432 w 3314"/>
              <a:gd name="T9" fmla="*/ 2036 h 2668"/>
              <a:gd name="T10" fmla="*/ 2136 w 3314"/>
              <a:gd name="T11" fmla="*/ 2404 h 2668"/>
              <a:gd name="T12" fmla="*/ 1122 w 3314"/>
              <a:gd name="T13" fmla="*/ 1554 h 2668"/>
              <a:gd name="T14" fmla="*/ 1410 w 3314"/>
              <a:gd name="T15" fmla="*/ 1554 h 2668"/>
              <a:gd name="T16" fmla="*/ 516 w 3314"/>
              <a:gd name="T17" fmla="*/ 1757 h 2668"/>
              <a:gd name="T18" fmla="*/ 516 w 3314"/>
              <a:gd name="T19" fmla="*/ 1554 h 2668"/>
              <a:gd name="T20" fmla="*/ 2732 w 3314"/>
              <a:gd name="T21" fmla="*/ 1840 h 2668"/>
              <a:gd name="T22" fmla="*/ 1835 w 3314"/>
              <a:gd name="T23" fmla="*/ 1472 h 2668"/>
              <a:gd name="T24" fmla="*/ 1835 w 3314"/>
              <a:gd name="T25" fmla="*/ 1840 h 2668"/>
              <a:gd name="T26" fmla="*/ 1477 w 3314"/>
              <a:gd name="T27" fmla="*/ 1271 h 2668"/>
              <a:gd name="T28" fmla="*/ 1630 w 3314"/>
              <a:gd name="T29" fmla="*/ 1283 h 2668"/>
              <a:gd name="T30" fmla="*/ 1667 w 3314"/>
              <a:gd name="T31" fmla="*/ 1332 h 2668"/>
              <a:gd name="T32" fmla="*/ 2874 w 3314"/>
              <a:gd name="T33" fmla="*/ 2503 h 2668"/>
              <a:gd name="T34" fmla="*/ 2885 w 3314"/>
              <a:gd name="T35" fmla="*/ 1312 h 2668"/>
              <a:gd name="T36" fmla="*/ 2935 w 3314"/>
              <a:gd name="T37" fmla="*/ 1274 h 2668"/>
              <a:gd name="T38" fmla="*/ 2262 w 3314"/>
              <a:gd name="T39" fmla="*/ 462 h 2668"/>
              <a:gd name="T40" fmla="*/ 1005 w 3314"/>
              <a:gd name="T41" fmla="*/ 620 h 2668"/>
              <a:gd name="T42" fmla="*/ 677 w 3314"/>
              <a:gd name="T43" fmla="*/ 0 h 2668"/>
              <a:gd name="T44" fmla="*/ 1129 w 3314"/>
              <a:gd name="T45" fmla="*/ 11 h 2668"/>
              <a:gd name="T46" fmla="*/ 1166 w 3314"/>
              <a:gd name="T47" fmla="*/ 61 h 2668"/>
              <a:gd name="T48" fmla="*/ 2263 w 3314"/>
              <a:gd name="T49" fmla="*/ 261 h 2668"/>
              <a:gd name="T50" fmla="*/ 2281 w 3314"/>
              <a:gd name="T51" fmla="*/ 264 h 2668"/>
              <a:gd name="T52" fmla="*/ 2295 w 3314"/>
              <a:gd name="T53" fmla="*/ 268 h 2668"/>
              <a:gd name="T54" fmla="*/ 2310 w 3314"/>
              <a:gd name="T55" fmla="*/ 277 h 2668"/>
              <a:gd name="T56" fmla="*/ 2321 w 3314"/>
              <a:gd name="T57" fmla="*/ 286 h 2668"/>
              <a:gd name="T58" fmla="*/ 3306 w 3314"/>
              <a:gd name="T59" fmla="*/ 1319 h 2668"/>
              <a:gd name="T60" fmla="*/ 3311 w 3314"/>
              <a:gd name="T61" fmla="*/ 1375 h 2668"/>
              <a:gd name="T62" fmla="*/ 3273 w 3314"/>
              <a:gd name="T63" fmla="*/ 1425 h 2668"/>
              <a:gd name="T64" fmla="*/ 3038 w 3314"/>
              <a:gd name="T65" fmla="*/ 1436 h 2668"/>
              <a:gd name="T66" fmla="*/ 3027 w 3314"/>
              <a:gd name="T67" fmla="*/ 2628 h 2668"/>
              <a:gd name="T68" fmla="*/ 2978 w 3314"/>
              <a:gd name="T69" fmla="*/ 2665 h 2668"/>
              <a:gd name="T70" fmla="*/ 198 w 3314"/>
              <a:gd name="T71" fmla="*/ 2665 h 2668"/>
              <a:gd name="T72" fmla="*/ 150 w 3314"/>
              <a:gd name="T73" fmla="*/ 2628 h 2668"/>
              <a:gd name="T74" fmla="*/ 138 w 3314"/>
              <a:gd name="T75" fmla="*/ 1401 h 2668"/>
              <a:gd name="T76" fmla="*/ 40 w 3314"/>
              <a:gd name="T77" fmla="*/ 1390 h 2668"/>
              <a:gd name="T78" fmla="*/ 3 w 3314"/>
              <a:gd name="T79" fmla="*/ 1341 h 2668"/>
              <a:gd name="T80" fmla="*/ 3 w 3314"/>
              <a:gd name="T81" fmla="*/ 322 h 2668"/>
              <a:gd name="T82" fmla="*/ 40 w 3314"/>
              <a:gd name="T83" fmla="*/ 272 h 2668"/>
              <a:gd name="T84" fmla="*/ 596 w 3314"/>
              <a:gd name="T85" fmla="*/ 261 h 2668"/>
              <a:gd name="T86" fmla="*/ 607 w 3314"/>
              <a:gd name="T87" fmla="*/ 41 h 2668"/>
              <a:gd name="T88" fmla="*/ 656 w 3314"/>
              <a:gd name="T89" fmla="*/ 3 h 2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314" h="2668">
                <a:moveTo>
                  <a:pt x="516" y="2117"/>
                </a:moveTo>
                <a:lnTo>
                  <a:pt x="516" y="2321"/>
                </a:lnTo>
                <a:lnTo>
                  <a:pt x="794" y="2321"/>
                </a:lnTo>
                <a:lnTo>
                  <a:pt x="794" y="2117"/>
                </a:lnTo>
                <a:lnTo>
                  <a:pt x="516" y="2117"/>
                </a:lnTo>
                <a:close/>
                <a:moveTo>
                  <a:pt x="1122" y="2040"/>
                </a:moveTo>
                <a:lnTo>
                  <a:pt x="1122" y="2503"/>
                </a:lnTo>
                <a:lnTo>
                  <a:pt x="1410" y="2503"/>
                </a:lnTo>
                <a:lnTo>
                  <a:pt x="1410" y="2040"/>
                </a:lnTo>
                <a:lnTo>
                  <a:pt x="1122" y="2040"/>
                </a:lnTo>
                <a:close/>
                <a:moveTo>
                  <a:pt x="2432" y="2036"/>
                </a:moveTo>
                <a:lnTo>
                  <a:pt x="2732" y="2036"/>
                </a:lnTo>
                <a:lnTo>
                  <a:pt x="2732" y="2404"/>
                </a:lnTo>
                <a:lnTo>
                  <a:pt x="2432" y="2404"/>
                </a:lnTo>
                <a:lnTo>
                  <a:pt x="2432" y="2036"/>
                </a:lnTo>
                <a:close/>
                <a:moveTo>
                  <a:pt x="1835" y="2036"/>
                </a:moveTo>
                <a:lnTo>
                  <a:pt x="2136" y="2036"/>
                </a:lnTo>
                <a:lnTo>
                  <a:pt x="2136" y="2404"/>
                </a:lnTo>
                <a:lnTo>
                  <a:pt x="1835" y="2404"/>
                </a:lnTo>
                <a:lnTo>
                  <a:pt x="1835" y="2036"/>
                </a:lnTo>
                <a:close/>
                <a:moveTo>
                  <a:pt x="1122" y="1554"/>
                </a:moveTo>
                <a:lnTo>
                  <a:pt x="1122" y="1757"/>
                </a:lnTo>
                <a:lnTo>
                  <a:pt x="1410" y="1757"/>
                </a:lnTo>
                <a:lnTo>
                  <a:pt x="1410" y="1554"/>
                </a:lnTo>
                <a:lnTo>
                  <a:pt x="1122" y="1554"/>
                </a:lnTo>
                <a:close/>
                <a:moveTo>
                  <a:pt x="516" y="1554"/>
                </a:moveTo>
                <a:lnTo>
                  <a:pt x="516" y="1757"/>
                </a:lnTo>
                <a:lnTo>
                  <a:pt x="794" y="1757"/>
                </a:lnTo>
                <a:lnTo>
                  <a:pt x="794" y="1554"/>
                </a:lnTo>
                <a:lnTo>
                  <a:pt x="516" y="1554"/>
                </a:lnTo>
                <a:close/>
                <a:moveTo>
                  <a:pt x="2432" y="1472"/>
                </a:moveTo>
                <a:lnTo>
                  <a:pt x="2732" y="1472"/>
                </a:lnTo>
                <a:lnTo>
                  <a:pt x="2732" y="1840"/>
                </a:lnTo>
                <a:lnTo>
                  <a:pt x="2432" y="1840"/>
                </a:lnTo>
                <a:lnTo>
                  <a:pt x="2432" y="1472"/>
                </a:lnTo>
                <a:close/>
                <a:moveTo>
                  <a:pt x="1835" y="1472"/>
                </a:moveTo>
                <a:lnTo>
                  <a:pt x="2136" y="1472"/>
                </a:lnTo>
                <a:lnTo>
                  <a:pt x="2136" y="1840"/>
                </a:lnTo>
                <a:lnTo>
                  <a:pt x="1835" y="1840"/>
                </a:lnTo>
                <a:lnTo>
                  <a:pt x="1835" y="1472"/>
                </a:lnTo>
                <a:close/>
                <a:moveTo>
                  <a:pt x="2262" y="462"/>
                </a:moveTo>
                <a:lnTo>
                  <a:pt x="1477" y="1271"/>
                </a:lnTo>
                <a:lnTo>
                  <a:pt x="1589" y="1271"/>
                </a:lnTo>
                <a:lnTo>
                  <a:pt x="1610" y="1274"/>
                </a:lnTo>
                <a:lnTo>
                  <a:pt x="1630" y="1283"/>
                </a:lnTo>
                <a:lnTo>
                  <a:pt x="1646" y="1296"/>
                </a:lnTo>
                <a:lnTo>
                  <a:pt x="1659" y="1312"/>
                </a:lnTo>
                <a:lnTo>
                  <a:pt x="1667" y="1332"/>
                </a:lnTo>
                <a:lnTo>
                  <a:pt x="1670" y="1353"/>
                </a:lnTo>
                <a:lnTo>
                  <a:pt x="1670" y="2503"/>
                </a:lnTo>
                <a:lnTo>
                  <a:pt x="2874" y="2503"/>
                </a:lnTo>
                <a:lnTo>
                  <a:pt x="2874" y="1353"/>
                </a:lnTo>
                <a:lnTo>
                  <a:pt x="2877" y="1332"/>
                </a:lnTo>
                <a:lnTo>
                  <a:pt x="2885" y="1312"/>
                </a:lnTo>
                <a:lnTo>
                  <a:pt x="2898" y="1296"/>
                </a:lnTo>
                <a:lnTo>
                  <a:pt x="2915" y="1283"/>
                </a:lnTo>
                <a:lnTo>
                  <a:pt x="2935" y="1274"/>
                </a:lnTo>
                <a:lnTo>
                  <a:pt x="2956" y="1271"/>
                </a:lnTo>
                <a:lnTo>
                  <a:pt x="3038" y="1271"/>
                </a:lnTo>
                <a:lnTo>
                  <a:pt x="2262" y="462"/>
                </a:lnTo>
                <a:close/>
                <a:moveTo>
                  <a:pt x="760" y="164"/>
                </a:moveTo>
                <a:lnTo>
                  <a:pt x="760" y="620"/>
                </a:lnTo>
                <a:lnTo>
                  <a:pt x="1005" y="620"/>
                </a:lnTo>
                <a:lnTo>
                  <a:pt x="1005" y="164"/>
                </a:lnTo>
                <a:lnTo>
                  <a:pt x="760" y="164"/>
                </a:lnTo>
                <a:close/>
                <a:moveTo>
                  <a:pt x="677" y="0"/>
                </a:moveTo>
                <a:lnTo>
                  <a:pt x="1088" y="0"/>
                </a:lnTo>
                <a:lnTo>
                  <a:pt x="1109" y="3"/>
                </a:lnTo>
                <a:lnTo>
                  <a:pt x="1129" y="11"/>
                </a:lnTo>
                <a:lnTo>
                  <a:pt x="1145" y="24"/>
                </a:lnTo>
                <a:lnTo>
                  <a:pt x="1158" y="41"/>
                </a:lnTo>
                <a:lnTo>
                  <a:pt x="1166" y="61"/>
                </a:lnTo>
                <a:lnTo>
                  <a:pt x="1169" y="83"/>
                </a:lnTo>
                <a:lnTo>
                  <a:pt x="1169" y="261"/>
                </a:lnTo>
                <a:lnTo>
                  <a:pt x="2263" y="261"/>
                </a:lnTo>
                <a:lnTo>
                  <a:pt x="2270" y="262"/>
                </a:lnTo>
                <a:lnTo>
                  <a:pt x="2277" y="263"/>
                </a:lnTo>
                <a:lnTo>
                  <a:pt x="2281" y="264"/>
                </a:lnTo>
                <a:lnTo>
                  <a:pt x="2286" y="265"/>
                </a:lnTo>
                <a:lnTo>
                  <a:pt x="2292" y="267"/>
                </a:lnTo>
                <a:lnTo>
                  <a:pt x="2295" y="268"/>
                </a:lnTo>
                <a:lnTo>
                  <a:pt x="2302" y="272"/>
                </a:lnTo>
                <a:lnTo>
                  <a:pt x="2308" y="275"/>
                </a:lnTo>
                <a:lnTo>
                  <a:pt x="2310" y="277"/>
                </a:lnTo>
                <a:lnTo>
                  <a:pt x="2315" y="281"/>
                </a:lnTo>
                <a:lnTo>
                  <a:pt x="2319" y="285"/>
                </a:lnTo>
                <a:lnTo>
                  <a:pt x="2321" y="286"/>
                </a:lnTo>
                <a:lnTo>
                  <a:pt x="3286" y="1292"/>
                </a:lnTo>
                <a:lnTo>
                  <a:pt x="3298" y="1305"/>
                </a:lnTo>
                <a:lnTo>
                  <a:pt x="3306" y="1319"/>
                </a:lnTo>
                <a:lnTo>
                  <a:pt x="3312" y="1336"/>
                </a:lnTo>
                <a:lnTo>
                  <a:pt x="3314" y="1353"/>
                </a:lnTo>
                <a:lnTo>
                  <a:pt x="3311" y="1375"/>
                </a:lnTo>
                <a:lnTo>
                  <a:pt x="3302" y="1394"/>
                </a:lnTo>
                <a:lnTo>
                  <a:pt x="3290" y="1412"/>
                </a:lnTo>
                <a:lnTo>
                  <a:pt x="3273" y="1425"/>
                </a:lnTo>
                <a:lnTo>
                  <a:pt x="3254" y="1433"/>
                </a:lnTo>
                <a:lnTo>
                  <a:pt x="3231" y="1436"/>
                </a:lnTo>
                <a:lnTo>
                  <a:pt x="3038" y="1436"/>
                </a:lnTo>
                <a:lnTo>
                  <a:pt x="3038" y="2585"/>
                </a:lnTo>
                <a:lnTo>
                  <a:pt x="3035" y="2607"/>
                </a:lnTo>
                <a:lnTo>
                  <a:pt x="3027" y="2628"/>
                </a:lnTo>
                <a:lnTo>
                  <a:pt x="3014" y="2644"/>
                </a:lnTo>
                <a:lnTo>
                  <a:pt x="2998" y="2657"/>
                </a:lnTo>
                <a:lnTo>
                  <a:pt x="2978" y="2665"/>
                </a:lnTo>
                <a:lnTo>
                  <a:pt x="2957" y="2668"/>
                </a:lnTo>
                <a:lnTo>
                  <a:pt x="220" y="2668"/>
                </a:lnTo>
                <a:lnTo>
                  <a:pt x="198" y="2665"/>
                </a:lnTo>
                <a:lnTo>
                  <a:pt x="179" y="2657"/>
                </a:lnTo>
                <a:lnTo>
                  <a:pt x="162" y="2644"/>
                </a:lnTo>
                <a:lnTo>
                  <a:pt x="150" y="2628"/>
                </a:lnTo>
                <a:lnTo>
                  <a:pt x="141" y="2607"/>
                </a:lnTo>
                <a:lnTo>
                  <a:pt x="138" y="2585"/>
                </a:lnTo>
                <a:lnTo>
                  <a:pt x="138" y="1401"/>
                </a:lnTo>
                <a:lnTo>
                  <a:pt x="81" y="1401"/>
                </a:lnTo>
                <a:lnTo>
                  <a:pt x="60" y="1398"/>
                </a:lnTo>
                <a:lnTo>
                  <a:pt x="40" y="1390"/>
                </a:lnTo>
                <a:lnTo>
                  <a:pt x="24" y="1377"/>
                </a:lnTo>
                <a:lnTo>
                  <a:pt x="11" y="1361"/>
                </a:lnTo>
                <a:lnTo>
                  <a:pt x="3" y="1341"/>
                </a:lnTo>
                <a:lnTo>
                  <a:pt x="0" y="1320"/>
                </a:lnTo>
                <a:lnTo>
                  <a:pt x="0" y="344"/>
                </a:lnTo>
                <a:lnTo>
                  <a:pt x="3" y="322"/>
                </a:lnTo>
                <a:lnTo>
                  <a:pt x="11" y="302"/>
                </a:lnTo>
                <a:lnTo>
                  <a:pt x="24" y="285"/>
                </a:lnTo>
                <a:lnTo>
                  <a:pt x="40" y="272"/>
                </a:lnTo>
                <a:lnTo>
                  <a:pt x="60" y="264"/>
                </a:lnTo>
                <a:lnTo>
                  <a:pt x="81" y="261"/>
                </a:lnTo>
                <a:lnTo>
                  <a:pt x="596" y="261"/>
                </a:lnTo>
                <a:lnTo>
                  <a:pt x="596" y="83"/>
                </a:lnTo>
                <a:lnTo>
                  <a:pt x="599" y="61"/>
                </a:lnTo>
                <a:lnTo>
                  <a:pt x="607" y="41"/>
                </a:lnTo>
                <a:lnTo>
                  <a:pt x="620" y="24"/>
                </a:lnTo>
                <a:lnTo>
                  <a:pt x="636" y="11"/>
                </a:lnTo>
                <a:lnTo>
                  <a:pt x="656" y="3"/>
                </a:lnTo>
                <a:lnTo>
                  <a:pt x="677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Freeform 432"/>
          <p:cNvSpPr>
            <a:spLocks/>
          </p:cNvSpPr>
          <p:nvPr/>
        </p:nvSpPr>
        <p:spPr bwMode="auto">
          <a:xfrm>
            <a:off x="2915816" y="5697159"/>
            <a:ext cx="473075" cy="412751"/>
          </a:xfrm>
          <a:custGeom>
            <a:avLst/>
            <a:gdLst>
              <a:gd name="connsiteX0" fmla="*/ 349183 w 473075"/>
              <a:gd name="connsiteY0" fmla="*/ 334963 h 412751"/>
              <a:gd name="connsiteX1" fmla="*/ 355147 w 473075"/>
              <a:gd name="connsiteY1" fmla="*/ 335355 h 412751"/>
              <a:gd name="connsiteX2" fmla="*/ 360712 w 473075"/>
              <a:gd name="connsiteY2" fmla="*/ 336532 h 412751"/>
              <a:gd name="connsiteX3" fmla="*/ 365880 w 473075"/>
              <a:gd name="connsiteY3" fmla="*/ 338493 h 412751"/>
              <a:gd name="connsiteX4" fmla="*/ 370783 w 473075"/>
              <a:gd name="connsiteY4" fmla="*/ 341108 h 412751"/>
              <a:gd name="connsiteX5" fmla="*/ 375288 w 473075"/>
              <a:gd name="connsiteY5" fmla="*/ 344376 h 412751"/>
              <a:gd name="connsiteX6" fmla="*/ 379131 w 473075"/>
              <a:gd name="connsiteY6" fmla="*/ 348167 h 412751"/>
              <a:gd name="connsiteX7" fmla="*/ 382444 w 473075"/>
              <a:gd name="connsiteY7" fmla="*/ 352613 h 412751"/>
              <a:gd name="connsiteX8" fmla="*/ 385227 w 473075"/>
              <a:gd name="connsiteY8" fmla="*/ 357450 h 412751"/>
              <a:gd name="connsiteX9" fmla="*/ 387215 w 473075"/>
              <a:gd name="connsiteY9" fmla="*/ 362548 h 412751"/>
              <a:gd name="connsiteX10" fmla="*/ 388540 w 473075"/>
              <a:gd name="connsiteY10" fmla="*/ 368039 h 412751"/>
              <a:gd name="connsiteX11" fmla="*/ 388937 w 473075"/>
              <a:gd name="connsiteY11" fmla="*/ 373922 h 412751"/>
              <a:gd name="connsiteX12" fmla="*/ 388540 w 473075"/>
              <a:gd name="connsiteY12" fmla="*/ 379675 h 412751"/>
              <a:gd name="connsiteX13" fmla="*/ 387215 w 473075"/>
              <a:gd name="connsiteY13" fmla="*/ 385035 h 412751"/>
              <a:gd name="connsiteX14" fmla="*/ 385227 w 473075"/>
              <a:gd name="connsiteY14" fmla="*/ 390265 h 412751"/>
              <a:gd name="connsiteX15" fmla="*/ 382444 w 473075"/>
              <a:gd name="connsiteY15" fmla="*/ 395102 h 412751"/>
              <a:gd name="connsiteX16" fmla="*/ 379131 w 473075"/>
              <a:gd name="connsiteY16" fmla="*/ 399285 h 412751"/>
              <a:gd name="connsiteX17" fmla="*/ 375288 w 473075"/>
              <a:gd name="connsiteY17" fmla="*/ 403338 h 412751"/>
              <a:gd name="connsiteX18" fmla="*/ 370783 w 473075"/>
              <a:gd name="connsiteY18" fmla="*/ 406607 h 412751"/>
              <a:gd name="connsiteX19" fmla="*/ 365880 w 473075"/>
              <a:gd name="connsiteY19" fmla="*/ 409091 h 412751"/>
              <a:gd name="connsiteX20" fmla="*/ 360712 w 473075"/>
              <a:gd name="connsiteY20" fmla="*/ 411052 h 412751"/>
              <a:gd name="connsiteX21" fmla="*/ 355147 w 473075"/>
              <a:gd name="connsiteY21" fmla="*/ 412359 h 412751"/>
              <a:gd name="connsiteX22" fmla="*/ 349183 w 473075"/>
              <a:gd name="connsiteY22" fmla="*/ 412751 h 412751"/>
              <a:gd name="connsiteX23" fmla="*/ 343485 w 473075"/>
              <a:gd name="connsiteY23" fmla="*/ 412359 h 412751"/>
              <a:gd name="connsiteX24" fmla="*/ 337787 w 473075"/>
              <a:gd name="connsiteY24" fmla="*/ 411052 h 412751"/>
              <a:gd name="connsiteX25" fmla="*/ 332487 w 473075"/>
              <a:gd name="connsiteY25" fmla="*/ 409091 h 412751"/>
              <a:gd name="connsiteX26" fmla="*/ 327584 w 473075"/>
              <a:gd name="connsiteY26" fmla="*/ 406607 h 412751"/>
              <a:gd name="connsiteX27" fmla="*/ 323211 w 473075"/>
              <a:gd name="connsiteY27" fmla="*/ 403338 h 412751"/>
              <a:gd name="connsiteX28" fmla="*/ 319368 w 473075"/>
              <a:gd name="connsiteY28" fmla="*/ 399285 h 412751"/>
              <a:gd name="connsiteX29" fmla="*/ 315923 w 473075"/>
              <a:gd name="connsiteY29" fmla="*/ 395102 h 412751"/>
              <a:gd name="connsiteX30" fmla="*/ 313273 w 473075"/>
              <a:gd name="connsiteY30" fmla="*/ 390265 h 412751"/>
              <a:gd name="connsiteX31" fmla="*/ 311285 w 473075"/>
              <a:gd name="connsiteY31" fmla="*/ 385035 h 412751"/>
              <a:gd name="connsiteX32" fmla="*/ 309960 w 473075"/>
              <a:gd name="connsiteY32" fmla="*/ 379675 h 412751"/>
              <a:gd name="connsiteX33" fmla="*/ 309562 w 473075"/>
              <a:gd name="connsiteY33" fmla="*/ 373922 h 412751"/>
              <a:gd name="connsiteX34" fmla="*/ 309960 w 473075"/>
              <a:gd name="connsiteY34" fmla="*/ 368039 h 412751"/>
              <a:gd name="connsiteX35" fmla="*/ 311285 w 473075"/>
              <a:gd name="connsiteY35" fmla="*/ 362548 h 412751"/>
              <a:gd name="connsiteX36" fmla="*/ 313273 w 473075"/>
              <a:gd name="connsiteY36" fmla="*/ 357450 h 412751"/>
              <a:gd name="connsiteX37" fmla="*/ 315923 w 473075"/>
              <a:gd name="connsiteY37" fmla="*/ 352613 h 412751"/>
              <a:gd name="connsiteX38" fmla="*/ 319368 w 473075"/>
              <a:gd name="connsiteY38" fmla="*/ 348167 h 412751"/>
              <a:gd name="connsiteX39" fmla="*/ 323211 w 473075"/>
              <a:gd name="connsiteY39" fmla="*/ 344376 h 412751"/>
              <a:gd name="connsiteX40" fmla="*/ 327584 w 473075"/>
              <a:gd name="connsiteY40" fmla="*/ 341108 h 412751"/>
              <a:gd name="connsiteX41" fmla="*/ 332487 w 473075"/>
              <a:gd name="connsiteY41" fmla="*/ 338493 h 412751"/>
              <a:gd name="connsiteX42" fmla="*/ 337787 w 473075"/>
              <a:gd name="connsiteY42" fmla="*/ 336532 h 412751"/>
              <a:gd name="connsiteX43" fmla="*/ 343485 w 473075"/>
              <a:gd name="connsiteY43" fmla="*/ 335355 h 412751"/>
              <a:gd name="connsiteX44" fmla="*/ 177071 w 473075"/>
              <a:gd name="connsiteY44" fmla="*/ 334963 h 412751"/>
              <a:gd name="connsiteX45" fmla="*/ 182785 w 473075"/>
              <a:gd name="connsiteY45" fmla="*/ 335355 h 412751"/>
              <a:gd name="connsiteX46" fmla="*/ 188239 w 473075"/>
              <a:gd name="connsiteY46" fmla="*/ 336532 h 412751"/>
              <a:gd name="connsiteX47" fmla="*/ 193563 w 473075"/>
              <a:gd name="connsiteY47" fmla="*/ 338493 h 412751"/>
              <a:gd name="connsiteX48" fmla="*/ 198108 w 473075"/>
              <a:gd name="connsiteY48" fmla="*/ 341108 h 412751"/>
              <a:gd name="connsiteX49" fmla="*/ 202524 w 473075"/>
              <a:gd name="connsiteY49" fmla="*/ 344376 h 412751"/>
              <a:gd name="connsiteX50" fmla="*/ 206289 w 473075"/>
              <a:gd name="connsiteY50" fmla="*/ 348167 h 412751"/>
              <a:gd name="connsiteX51" fmla="*/ 209666 w 473075"/>
              <a:gd name="connsiteY51" fmla="*/ 352613 h 412751"/>
              <a:gd name="connsiteX52" fmla="*/ 212263 w 473075"/>
              <a:gd name="connsiteY52" fmla="*/ 357450 h 412751"/>
              <a:gd name="connsiteX53" fmla="*/ 214211 w 473075"/>
              <a:gd name="connsiteY53" fmla="*/ 362548 h 412751"/>
              <a:gd name="connsiteX54" fmla="*/ 215510 w 473075"/>
              <a:gd name="connsiteY54" fmla="*/ 368039 h 412751"/>
              <a:gd name="connsiteX55" fmla="*/ 215899 w 473075"/>
              <a:gd name="connsiteY55" fmla="*/ 373922 h 412751"/>
              <a:gd name="connsiteX56" fmla="*/ 215510 w 473075"/>
              <a:gd name="connsiteY56" fmla="*/ 379675 h 412751"/>
              <a:gd name="connsiteX57" fmla="*/ 214211 w 473075"/>
              <a:gd name="connsiteY57" fmla="*/ 385035 h 412751"/>
              <a:gd name="connsiteX58" fmla="*/ 212263 w 473075"/>
              <a:gd name="connsiteY58" fmla="*/ 390265 h 412751"/>
              <a:gd name="connsiteX59" fmla="*/ 209666 w 473075"/>
              <a:gd name="connsiteY59" fmla="*/ 395102 h 412751"/>
              <a:gd name="connsiteX60" fmla="*/ 206289 w 473075"/>
              <a:gd name="connsiteY60" fmla="*/ 399285 h 412751"/>
              <a:gd name="connsiteX61" fmla="*/ 202524 w 473075"/>
              <a:gd name="connsiteY61" fmla="*/ 403338 h 412751"/>
              <a:gd name="connsiteX62" fmla="*/ 198108 w 473075"/>
              <a:gd name="connsiteY62" fmla="*/ 406607 h 412751"/>
              <a:gd name="connsiteX63" fmla="*/ 193563 w 473075"/>
              <a:gd name="connsiteY63" fmla="*/ 409091 h 412751"/>
              <a:gd name="connsiteX64" fmla="*/ 188239 w 473075"/>
              <a:gd name="connsiteY64" fmla="*/ 411052 h 412751"/>
              <a:gd name="connsiteX65" fmla="*/ 182785 w 473075"/>
              <a:gd name="connsiteY65" fmla="*/ 412359 h 412751"/>
              <a:gd name="connsiteX66" fmla="*/ 177071 w 473075"/>
              <a:gd name="connsiteY66" fmla="*/ 412751 h 412751"/>
              <a:gd name="connsiteX67" fmla="*/ 171357 w 473075"/>
              <a:gd name="connsiteY67" fmla="*/ 412359 h 412751"/>
              <a:gd name="connsiteX68" fmla="*/ 165773 w 473075"/>
              <a:gd name="connsiteY68" fmla="*/ 411052 h 412751"/>
              <a:gd name="connsiteX69" fmla="*/ 160708 w 473075"/>
              <a:gd name="connsiteY69" fmla="*/ 409091 h 412751"/>
              <a:gd name="connsiteX70" fmla="*/ 155903 w 473075"/>
              <a:gd name="connsiteY70" fmla="*/ 406607 h 412751"/>
              <a:gd name="connsiteX71" fmla="*/ 151618 w 473075"/>
              <a:gd name="connsiteY71" fmla="*/ 403338 h 412751"/>
              <a:gd name="connsiteX72" fmla="*/ 147722 w 473075"/>
              <a:gd name="connsiteY72" fmla="*/ 399285 h 412751"/>
              <a:gd name="connsiteX73" fmla="*/ 144475 w 473075"/>
              <a:gd name="connsiteY73" fmla="*/ 395102 h 412751"/>
              <a:gd name="connsiteX74" fmla="*/ 141878 w 473075"/>
              <a:gd name="connsiteY74" fmla="*/ 390265 h 412751"/>
              <a:gd name="connsiteX75" fmla="*/ 139800 w 473075"/>
              <a:gd name="connsiteY75" fmla="*/ 385035 h 412751"/>
              <a:gd name="connsiteX76" fmla="*/ 138632 w 473075"/>
              <a:gd name="connsiteY76" fmla="*/ 379675 h 412751"/>
              <a:gd name="connsiteX77" fmla="*/ 138112 w 473075"/>
              <a:gd name="connsiteY77" fmla="*/ 373922 h 412751"/>
              <a:gd name="connsiteX78" fmla="*/ 138632 w 473075"/>
              <a:gd name="connsiteY78" fmla="*/ 368039 h 412751"/>
              <a:gd name="connsiteX79" fmla="*/ 139800 w 473075"/>
              <a:gd name="connsiteY79" fmla="*/ 362548 h 412751"/>
              <a:gd name="connsiteX80" fmla="*/ 141878 w 473075"/>
              <a:gd name="connsiteY80" fmla="*/ 357450 h 412751"/>
              <a:gd name="connsiteX81" fmla="*/ 144475 w 473075"/>
              <a:gd name="connsiteY81" fmla="*/ 352613 h 412751"/>
              <a:gd name="connsiteX82" fmla="*/ 147722 w 473075"/>
              <a:gd name="connsiteY82" fmla="*/ 348167 h 412751"/>
              <a:gd name="connsiteX83" fmla="*/ 151618 w 473075"/>
              <a:gd name="connsiteY83" fmla="*/ 344376 h 412751"/>
              <a:gd name="connsiteX84" fmla="*/ 155903 w 473075"/>
              <a:gd name="connsiteY84" fmla="*/ 341108 h 412751"/>
              <a:gd name="connsiteX85" fmla="*/ 160708 w 473075"/>
              <a:gd name="connsiteY85" fmla="*/ 338493 h 412751"/>
              <a:gd name="connsiteX86" fmla="*/ 165773 w 473075"/>
              <a:gd name="connsiteY86" fmla="*/ 336532 h 412751"/>
              <a:gd name="connsiteX87" fmla="*/ 171357 w 473075"/>
              <a:gd name="connsiteY87" fmla="*/ 335355 h 412751"/>
              <a:gd name="connsiteX88" fmla="*/ 23647 w 473075"/>
              <a:gd name="connsiteY88" fmla="*/ 0 h 412751"/>
              <a:gd name="connsiteX89" fmla="*/ 27742 w 473075"/>
              <a:gd name="connsiteY89" fmla="*/ 794 h 412751"/>
              <a:gd name="connsiteX90" fmla="*/ 121406 w 473075"/>
              <a:gd name="connsiteY90" fmla="*/ 24606 h 412751"/>
              <a:gd name="connsiteX91" fmla="*/ 124973 w 473075"/>
              <a:gd name="connsiteY91" fmla="*/ 25797 h 412751"/>
              <a:gd name="connsiteX92" fmla="*/ 128276 w 473075"/>
              <a:gd name="connsiteY92" fmla="*/ 27649 h 412751"/>
              <a:gd name="connsiteX93" fmla="*/ 131182 w 473075"/>
              <a:gd name="connsiteY93" fmla="*/ 30030 h 412751"/>
              <a:gd name="connsiteX94" fmla="*/ 133560 w 473075"/>
              <a:gd name="connsiteY94" fmla="*/ 32676 h 412751"/>
              <a:gd name="connsiteX95" fmla="*/ 135541 w 473075"/>
              <a:gd name="connsiteY95" fmla="*/ 35983 h 412751"/>
              <a:gd name="connsiteX96" fmla="*/ 136995 w 473075"/>
              <a:gd name="connsiteY96" fmla="*/ 39423 h 412751"/>
              <a:gd name="connsiteX97" fmla="*/ 137919 w 473075"/>
              <a:gd name="connsiteY97" fmla="*/ 43127 h 412751"/>
              <a:gd name="connsiteX98" fmla="*/ 151923 w 473075"/>
              <a:gd name="connsiteY98" fmla="*/ 157162 h 412751"/>
              <a:gd name="connsiteX99" fmla="*/ 166587 w 473075"/>
              <a:gd name="connsiteY99" fmla="*/ 274240 h 412751"/>
              <a:gd name="connsiteX100" fmla="*/ 388527 w 473075"/>
              <a:gd name="connsiteY100" fmla="*/ 274240 h 412751"/>
              <a:gd name="connsiteX101" fmla="*/ 400152 w 473075"/>
              <a:gd name="connsiteY101" fmla="*/ 235611 h 412751"/>
              <a:gd name="connsiteX102" fmla="*/ 214014 w 473075"/>
              <a:gd name="connsiteY102" fmla="*/ 235479 h 412751"/>
              <a:gd name="connsiteX103" fmla="*/ 210447 w 473075"/>
              <a:gd name="connsiteY103" fmla="*/ 235214 h 412751"/>
              <a:gd name="connsiteX104" fmla="*/ 207012 w 473075"/>
              <a:gd name="connsiteY104" fmla="*/ 234024 h 412751"/>
              <a:gd name="connsiteX105" fmla="*/ 203841 w 473075"/>
              <a:gd name="connsiteY105" fmla="*/ 232304 h 412751"/>
              <a:gd name="connsiteX106" fmla="*/ 201067 w 473075"/>
              <a:gd name="connsiteY106" fmla="*/ 230187 h 412751"/>
              <a:gd name="connsiteX107" fmla="*/ 198821 w 473075"/>
              <a:gd name="connsiteY107" fmla="*/ 227409 h 412751"/>
              <a:gd name="connsiteX108" fmla="*/ 197104 w 473075"/>
              <a:gd name="connsiteY108" fmla="*/ 224234 h 412751"/>
              <a:gd name="connsiteX109" fmla="*/ 196047 w 473075"/>
              <a:gd name="connsiteY109" fmla="*/ 220795 h 412751"/>
              <a:gd name="connsiteX110" fmla="*/ 195651 w 473075"/>
              <a:gd name="connsiteY110" fmla="*/ 217090 h 412751"/>
              <a:gd name="connsiteX111" fmla="*/ 196047 w 473075"/>
              <a:gd name="connsiteY111" fmla="*/ 213386 h 412751"/>
              <a:gd name="connsiteX112" fmla="*/ 197104 w 473075"/>
              <a:gd name="connsiteY112" fmla="*/ 209947 h 412751"/>
              <a:gd name="connsiteX113" fmla="*/ 198821 w 473075"/>
              <a:gd name="connsiteY113" fmla="*/ 206904 h 412751"/>
              <a:gd name="connsiteX114" fmla="*/ 201067 w 473075"/>
              <a:gd name="connsiteY114" fmla="*/ 204258 h 412751"/>
              <a:gd name="connsiteX115" fmla="*/ 203841 w 473075"/>
              <a:gd name="connsiteY115" fmla="*/ 201877 h 412751"/>
              <a:gd name="connsiteX116" fmla="*/ 207012 w 473075"/>
              <a:gd name="connsiteY116" fmla="*/ 200157 h 412751"/>
              <a:gd name="connsiteX117" fmla="*/ 210447 w 473075"/>
              <a:gd name="connsiteY117" fmla="*/ 199231 h 412751"/>
              <a:gd name="connsiteX118" fmla="*/ 214014 w 473075"/>
              <a:gd name="connsiteY118" fmla="*/ 198702 h 412751"/>
              <a:gd name="connsiteX119" fmla="*/ 410985 w 473075"/>
              <a:gd name="connsiteY119" fmla="*/ 198702 h 412751"/>
              <a:gd name="connsiteX120" fmla="*/ 423271 w 473075"/>
              <a:gd name="connsiteY120" fmla="*/ 157162 h 412751"/>
              <a:gd name="connsiteX121" fmla="*/ 229470 w 473075"/>
              <a:gd name="connsiteY121" fmla="*/ 157295 h 412751"/>
              <a:gd name="connsiteX122" fmla="*/ 225639 w 473075"/>
              <a:gd name="connsiteY122" fmla="*/ 156898 h 412751"/>
              <a:gd name="connsiteX123" fmla="*/ 221940 w 473075"/>
              <a:gd name="connsiteY123" fmla="*/ 155839 h 412751"/>
              <a:gd name="connsiteX124" fmla="*/ 218505 w 473075"/>
              <a:gd name="connsiteY124" fmla="*/ 153855 h 412751"/>
              <a:gd name="connsiteX125" fmla="*/ 215599 w 473075"/>
              <a:gd name="connsiteY125" fmla="*/ 151474 h 412751"/>
              <a:gd name="connsiteX126" fmla="*/ 213221 w 473075"/>
              <a:gd name="connsiteY126" fmla="*/ 148563 h 412751"/>
              <a:gd name="connsiteX127" fmla="*/ 211239 w 473075"/>
              <a:gd name="connsiteY127" fmla="*/ 145124 h 412751"/>
              <a:gd name="connsiteX128" fmla="*/ 210182 w 473075"/>
              <a:gd name="connsiteY128" fmla="*/ 141420 h 412751"/>
              <a:gd name="connsiteX129" fmla="*/ 209654 w 473075"/>
              <a:gd name="connsiteY129" fmla="*/ 137583 h 412751"/>
              <a:gd name="connsiteX130" fmla="*/ 210182 w 473075"/>
              <a:gd name="connsiteY130" fmla="*/ 133614 h 412751"/>
              <a:gd name="connsiteX131" fmla="*/ 211239 w 473075"/>
              <a:gd name="connsiteY131" fmla="*/ 129910 h 412751"/>
              <a:gd name="connsiteX132" fmla="*/ 213221 w 473075"/>
              <a:gd name="connsiteY132" fmla="*/ 126471 h 412751"/>
              <a:gd name="connsiteX133" fmla="*/ 215599 w 473075"/>
              <a:gd name="connsiteY133" fmla="*/ 123560 h 412751"/>
              <a:gd name="connsiteX134" fmla="*/ 218505 w 473075"/>
              <a:gd name="connsiteY134" fmla="*/ 121047 h 412751"/>
              <a:gd name="connsiteX135" fmla="*/ 221940 w 473075"/>
              <a:gd name="connsiteY135" fmla="*/ 119195 h 412751"/>
              <a:gd name="connsiteX136" fmla="*/ 225639 w 473075"/>
              <a:gd name="connsiteY136" fmla="*/ 118136 h 412751"/>
              <a:gd name="connsiteX137" fmla="*/ 229470 w 473075"/>
              <a:gd name="connsiteY137" fmla="*/ 117872 h 412751"/>
              <a:gd name="connsiteX138" fmla="*/ 448371 w 473075"/>
              <a:gd name="connsiteY138" fmla="*/ 117872 h 412751"/>
              <a:gd name="connsiteX139" fmla="*/ 453127 w 473075"/>
              <a:gd name="connsiteY139" fmla="*/ 118004 h 412751"/>
              <a:gd name="connsiteX140" fmla="*/ 457222 w 473075"/>
              <a:gd name="connsiteY140" fmla="*/ 118665 h 412751"/>
              <a:gd name="connsiteX141" fmla="*/ 460657 w 473075"/>
              <a:gd name="connsiteY141" fmla="*/ 119724 h 412751"/>
              <a:gd name="connsiteX142" fmla="*/ 463696 w 473075"/>
              <a:gd name="connsiteY142" fmla="*/ 121047 h 412751"/>
              <a:gd name="connsiteX143" fmla="*/ 466074 w 473075"/>
              <a:gd name="connsiteY143" fmla="*/ 122634 h 412751"/>
              <a:gd name="connsiteX144" fmla="*/ 468319 w 473075"/>
              <a:gd name="connsiteY144" fmla="*/ 124751 h 412751"/>
              <a:gd name="connsiteX145" fmla="*/ 469773 w 473075"/>
              <a:gd name="connsiteY145" fmla="*/ 126735 h 412751"/>
              <a:gd name="connsiteX146" fmla="*/ 471094 w 473075"/>
              <a:gd name="connsiteY146" fmla="*/ 128984 h 412751"/>
              <a:gd name="connsiteX147" fmla="*/ 472018 w 473075"/>
              <a:gd name="connsiteY147" fmla="*/ 131365 h 412751"/>
              <a:gd name="connsiteX148" fmla="*/ 472679 w 473075"/>
              <a:gd name="connsiteY148" fmla="*/ 134011 h 412751"/>
              <a:gd name="connsiteX149" fmla="*/ 472943 w 473075"/>
              <a:gd name="connsiteY149" fmla="*/ 136525 h 412751"/>
              <a:gd name="connsiteX150" fmla="*/ 473075 w 473075"/>
              <a:gd name="connsiteY150" fmla="*/ 139171 h 412751"/>
              <a:gd name="connsiteX151" fmla="*/ 473075 w 473075"/>
              <a:gd name="connsiteY151" fmla="*/ 141552 h 412751"/>
              <a:gd name="connsiteX152" fmla="*/ 472943 w 473075"/>
              <a:gd name="connsiteY152" fmla="*/ 144065 h 412751"/>
              <a:gd name="connsiteX153" fmla="*/ 472679 w 473075"/>
              <a:gd name="connsiteY153" fmla="*/ 146314 h 412751"/>
              <a:gd name="connsiteX154" fmla="*/ 472283 w 473075"/>
              <a:gd name="connsiteY154" fmla="*/ 148431 h 412751"/>
              <a:gd name="connsiteX155" fmla="*/ 471886 w 473075"/>
              <a:gd name="connsiteY155" fmla="*/ 150283 h 412751"/>
              <a:gd name="connsiteX156" fmla="*/ 471358 w 473075"/>
              <a:gd name="connsiteY156" fmla="*/ 152003 h 412751"/>
              <a:gd name="connsiteX157" fmla="*/ 470962 w 473075"/>
              <a:gd name="connsiteY157" fmla="*/ 153458 h 412751"/>
              <a:gd name="connsiteX158" fmla="*/ 470697 w 473075"/>
              <a:gd name="connsiteY158" fmla="*/ 154517 h 412751"/>
              <a:gd name="connsiteX159" fmla="*/ 470433 w 473075"/>
              <a:gd name="connsiteY159" fmla="*/ 155046 h 412751"/>
              <a:gd name="connsiteX160" fmla="*/ 470433 w 473075"/>
              <a:gd name="connsiteY160" fmla="*/ 155310 h 412751"/>
              <a:gd name="connsiteX161" fmla="*/ 421686 w 473075"/>
              <a:gd name="connsiteY161" fmla="*/ 299376 h 412751"/>
              <a:gd name="connsiteX162" fmla="*/ 421686 w 473075"/>
              <a:gd name="connsiteY162" fmla="*/ 299640 h 412751"/>
              <a:gd name="connsiteX163" fmla="*/ 421554 w 473075"/>
              <a:gd name="connsiteY163" fmla="*/ 300302 h 412751"/>
              <a:gd name="connsiteX164" fmla="*/ 421157 w 473075"/>
              <a:gd name="connsiteY164" fmla="*/ 301625 h 412751"/>
              <a:gd name="connsiteX165" fmla="*/ 420761 w 473075"/>
              <a:gd name="connsiteY165" fmla="*/ 303080 h 412751"/>
              <a:gd name="connsiteX166" fmla="*/ 419968 w 473075"/>
              <a:gd name="connsiteY166" fmla="*/ 304932 h 412751"/>
              <a:gd name="connsiteX167" fmla="*/ 419043 w 473075"/>
              <a:gd name="connsiteY167" fmla="*/ 306917 h 412751"/>
              <a:gd name="connsiteX168" fmla="*/ 417855 w 473075"/>
              <a:gd name="connsiteY168" fmla="*/ 308901 h 412751"/>
              <a:gd name="connsiteX169" fmla="*/ 416401 w 473075"/>
              <a:gd name="connsiteY169" fmla="*/ 311018 h 412751"/>
              <a:gd name="connsiteX170" fmla="*/ 414684 w 473075"/>
              <a:gd name="connsiteY170" fmla="*/ 313267 h 412751"/>
              <a:gd name="connsiteX171" fmla="*/ 412702 w 473075"/>
              <a:gd name="connsiteY171" fmla="*/ 315251 h 412751"/>
              <a:gd name="connsiteX172" fmla="*/ 410324 w 473075"/>
              <a:gd name="connsiteY172" fmla="*/ 316971 h 412751"/>
              <a:gd name="connsiteX173" fmla="*/ 407682 w 473075"/>
              <a:gd name="connsiteY173" fmla="*/ 318558 h 412751"/>
              <a:gd name="connsiteX174" fmla="*/ 404644 w 473075"/>
              <a:gd name="connsiteY174" fmla="*/ 319617 h 412751"/>
              <a:gd name="connsiteX175" fmla="*/ 401209 w 473075"/>
              <a:gd name="connsiteY175" fmla="*/ 320410 h 412751"/>
              <a:gd name="connsiteX176" fmla="*/ 397114 w 473075"/>
              <a:gd name="connsiteY176" fmla="*/ 320675 h 412751"/>
              <a:gd name="connsiteX177" fmla="*/ 151923 w 473075"/>
              <a:gd name="connsiteY177" fmla="*/ 320675 h 412751"/>
              <a:gd name="connsiteX178" fmla="*/ 147828 w 473075"/>
              <a:gd name="connsiteY178" fmla="*/ 320543 h 412751"/>
              <a:gd name="connsiteX179" fmla="*/ 144261 w 473075"/>
              <a:gd name="connsiteY179" fmla="*/ 319617 h 412751"/>
              <a:gd name="connsiteX180" fmla="*/ 141090 w 473075"/>
              <a:gd name="connsiteY180" fmla="*/ 318558 h 412751"/>
              <a:gd name="connsiteX181" fmla="*/ 138316 w 473075"/>
              <a:gd name="connsiteY181" fmla="*/ 316971 h 412751"/>
              <a:gd name="connsiteX182" fmla="*/ 135938 w 473075"/>
              <a:gd name="connsiteY182" fmla="*/ 315119 h 412751"/>
              <a:gd name="connsiteX183" fmla="*/ 133824 w 473075"/>
              <a:gd name="connsiteY183" fmla="*/ 313134 h 412751"/>
              <a:gd name="connsiteX184" fmla="*/ 131975 w 473075"/>
              <a:gd name="connsiteY184" fmla="*/ 310753 h 412751"/>
              <a:gd name="connsiteX185" fmla="*/ 130521 w 473075"/>
              <a:gd name="connsiteY185" fmla="*/ 308504 h 412751"/>
              <a:gd name="connsiteX186" fmla="*/ 129465 w 473075"/>
              <a:gd name="connsiteY186" fmla="*/ 306123 h 412751"/>
              <a:gd name="connsiteX187" fmla="*/ 128540 w 473075"/>
              <a:gd name="connsiteY187" fmla="*/ 303742 h 412751"/>
              <a:gd name="connsiteX188" fmla="*/ 127879 w 473075"/>
              <a:gd name="connsiteY188" fmla="*/ 301625 h 412751"/>
              <a:gd name="connsiteX189" fmla="*/ 127219 w 473075"/>
              <a:gd name="connsiteY189" fmla="*/ 299508 h 412751"/>
              <a:gd name="connsiteX190" fmla="*/ 126822 w 473075"/>
              <a:gd name="connsiteY190" fmla="*/ 297656 h 412751"/>
              <a:gd name="connsiteX191" fmla="*/ 126690 w 473075"/>
              <a:gd name="connsiteY191" fmla="*/ 296069 h 412751"/>
              <a:gd name="connsiteX192" fmla="*/ 126558 w 473075"/>
              <a:gd name="connsiteY192" fmla="*/ 294878 h 412751"/>
              <a:gd name="connsiteX193" fmla="*/ 126426 w 473075"/>
              <a:gd name="connsiteY193" fmla="*/ 294217 h 412751"/>
              <a:gd name="connsiteX194" fmla="*/ 126426 w 473075"/>
              <a:gd name="connsiteY194" fmla="*/ 293952 h 412751"/>
              <a:gd name="connsiteX195" fmla="*/ 95645 w 473075"/>
              <a:gd name="connsiteY195" fmla="*/ 63632 h 412751"/>
              <a:gd name="connsiteX196" fmla="*/ 16645 w 473075"/>
              <a:gd name="connsiteY196" fmla="*/ 43656 h 412751"/>
              <a:gd name="connsiteX197" fmla="*/ 12946 w 473075"/>
              <a:gd name="connsiteY197" fmla="*/ 42333 h 412751"/>
              <a:gd name="connsiteX198" fmla="*/ 9644 w 473075"/>
              <a:gd name="connsiteY198" fmla="*/ 40349 h 412751"/>
              <a:gd name="connsiteX199" fmla="*/ 6605 w 473075"/>
              <a:gd name="connsiteY199" fmla="*/ 37835 h 412751"/>
              <a:gd name="connsiteX200" fmla="*/ 4227 w 473075"/>
              <a:gd name="connsiteY200" fmla="*/ 35057 h 412751"/>
              <a:gd name="connsiteX201" fmla="*/ 2113 w 473075"/>
              <a:gd name="connsiteY201" fmla="*/ 31882 h 412751"/>
              <a:gd name="connsiteX202" fmla="*/ 924 w 473075"/>
              <a:gd name="connsiteY202" fmla="*/ 28310 h 412751"/>
              <a:gd name="connsiteX203" fmla="*/ 132 w 473075"/>
              <a:gd name="connsiteY203" fmla="*/ 24606 h 412751"/>
              <a:gd name="connsiteX204" fmla="*/ 0 w 473075"/>
              <a:gd name="connsiteY204" fmla="*/ 20637 h 412751"/>
              <a:gd name="connsiteX205" fmla="*/ 660 w 473075"/>
              <a:gd name="connsiteY205" fmla="*/ 16669 h 412751"/>
              <a:gd name="connsiteX206" fmla="*/ 1981 w 473075"/>
              <a:gd name="connsiteY206" fmla="*/ 12964 h 412751"/>
              <a:gd name="connsiteX207" fmla="*/ 3963 w 473075"/>
              <a:gd name="connsiteY207" fmla="*/ 9525 h 412751"/>
              <a:gd name="connsiteX208" fmla="*/ 6473 w 473075"/>
              <a:gd name="connsiteY208" fmla="*/ 6614 h 412751"/>
              <a:gd name="connsiteX209" fmla="*/ 9379 w 473075"/>
              <a:gd name="connsiteY209" fmla="*/ 4233 h 412751"/>
              <a:gd name="connsiteX210" fmla="*/ 12550 w 473075"/>
              <a:gd name="connsiteY210" fmla="*/ 2249 h 412751"/>
              <a:gd name="connsiteX211" fmla="*/ 16117 w 473075"/>
              <a:gd name="connsiteY211" fmla="*/ 926 h 412751"/>
              <a:gd name="connsiteX212" fmla="*/ 19816 w 473075"/>
              <a:gd name="connsiteY212" fmla="*/ 132 h 41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473075" h="412751">
                <a:moveTo>
                  <a:pt x="349183" y="334963"/>
                </a:moveTo>
                <a:lnTo>
                  <a:pt x="355147" y="335355"/>
                </a:lnTo>
                <a:lnTo>
                  <a:pt x="360712" y="336532"/>
                </a:lnTo>
                <a:lnTo>
                  <a:pt x="365880" y="338493"/>
                </a:lnTo>
                <a:lnTo>
                  <a:pt x="370783" y="341108"/>
                </a:lnTo>
                <a:lnTo>
                  <a:pt x="375288" y="344376"/>
                </a:lnTo>
                <a:lnTo>
                  <a:pt x="379131" y="348167"/>
                </a:lnTo>
                <a:lnTo>
                  <a:pt x="382444" y="352613"/>
                </a:lnTo>
                <a:lnTo>
                  <a:pt x="385227" y="357450"/>
                </a:lnTo>
                <a:lnTo>
                  <a:pt x="387215" y="362548"/>
                </a:lnTo>
                <a:lnTo>
                  <a:pt x="388540" y="368039"/>
                </a:lnTo>
                <a:lnTo>
                  <a:pt x="388937" y="373922"/>
                </a:lnTo>
                <a:lnTo>
                  <a:pt x="388540" y="379675"/>
                </a:lnTo>
                <a:lnTo>
                  <a:pt x="387215" y="385035"/>
                </a:lnTo>
                <a:lnTo>
                  <a:pt x="385227" y="390265"/>
                </a:lnTo>
                <a:lnTo>
                  <a:pt x="382444" y="395102"/>
                </a:lnTo>
                <a:lnTo>
                  <a:pt x="379131" y="399285"/>
                </a:lnTo>
                <a:lnTo>
                  <a:pt x="375288" y="403338"/>
                </a:lnTo>
                <a:lnTo>
                  <a:pt x="370783" y="406607"/>
                </a:lnTo>
                <a:lnTo>
                  <a:pt x="365880" y="409091"/>
                </a:lnTo>
                <a:lnTo>
                  <a:pt x="360712" y="411052"/>
                </a:lnTo>
                <a:lnTo>
                  <a:pt x="355147" y="412359"/>
                </a:lnTo>
                <a:lnTo>
                  <a:pt x="349183" y="412751"/>
                </a:lnTo>
                <a:lnTo>
                  <a:pt x="343485" y="412359"/>
                </a:lnTo>
                <a:lnTo>
                  <a:pt x="337787" y="411052"/>
                </a:lnTo>
                <a:lnTo>
                  <a:pt x="332487" y="409091"/>
                </a:lnTo>
                <a:lnTo>
                  <a:pt x="327584" y="406607"/>
                </a:lnTo>
                <a:lnTo>
                  <a:pt x="323211" y="403338"/>
                </a:lnTo>
                <a:lnTo>
                  <a:pt x="319368" y="399285"/>
                </a:lnTo>
                <a:lnTo>
                  <a:pt x="315923" y="395102"/>
                </a:lnTo>
                <a:lnTo>
                  <a:pt x="313273" y="390265"/>
                </a:lnTo>
                <a:lnTo>
                  <a:pt x="311285" y="385035"/>
                </a:lnTo>
                <a:lnTo>
                  <a:pt x="309960" y="379675"/>
                </a:lnTo>
                <a:lnTo>
                  <a:pt x="309562" y="373922"/>
                </a:lnTo>
                <a:lnTo>
                  <a:pt x="309960" y="368039"/>
                </a:lnTo>
                <a:lnTo>
                  <a:pt x="311285" y="362548"/>
                </a:lnTo>
                <a:lnTo>
                  <a:pt x="313273" y="357450"/>
                </a:lnTo>
                <a:lnTo>
                  <a:pt x="315923" y="352613"/>
                </a:lnTo>
                <a:lnTo>
                  <a:pt x="319368" y="348167"/>
                </a:lnTo>
                <a:lnTo>
                  <a:pt x="323211" y="344376"/>
                </a:lnTo>
                <a:lnTo>
                  <a:pt x="327584" y="341108"/>
                </a:lnTo>
                <a:lnTo>
                  <a:pt x="332487" y="338493"/>
                </a:lnTo>
                <a:lnTo>
                  <a:pt x="337787" y="336532"/>
                </a:lnTo>
                <a:lnTo>
                  <a:pt x="343485" y="335355"/>
                </a:lnTo>
                <a:close/>
                <a:moveTo>
                  <a:pt x="177071" y="334963"/>
                </a:moveTo>
                <a:lnTo>
                  <a:pt x="182785" y="335355"/>
                </a:lnTo>
                <a:lnTo>
                  <a:pt x="188239" y="336532"/>
                </a:lnTo>
                <a:lnTo>
                  <a:pt x="193563" y="338493"/>
                </a:lnTo>
                <a:lnTo>
                  <a:pt x="198108" y="341108"/>
                </a:lnTo>
                <a:lnTo>
                  <a:pt x="202524" y="344376"/>
                </a:lnTo>
                <a:lnTo>
                  <a:pt x="206289" y="348167"/>
                </a:lnTo>
                <a:lnTo>
                  <a:pt x="209666" y="352613"/>
                </a:lnTo>
                <a:lnTo>
                  <a:pt x="212263" y="357450"/>
                </a:lnTo>
                <a:lnTo>
                  <a:pt x="214211" y="362548"/>
                </a:lnTo>
                <a:lnTo>
                  <a:pt x="215510" y="368039"/>
                </a:lnTo>
                <a:lnTo>
                  <a:pt x="215899" y="373922"/>
                </a:lnTo>
                <a:lnTo>
                  <a:pt x="215510" y="379675"/>
                </a:lnTo>
                <a:lnTo>
                  <a:pt x="214211" y="385035"/>
                </a:lnTo>
                <a:lnTo>
                  <a:pt x="212263" y="390265"/>
                </a:lnTo>
                <a:lnTo>
                  <a:pt x="209666" y="395102"/>
                </a:lnTo>
                <a:lnTo>
                  <a:pt x="206289" y="399285"/>
                </a:lnTo>
                <a:lnTo>
                  <a:pt x="202524" y="403338"/>
                </a:lnTo>
                <a:lnTo>
                  <a:pt x="198108" y="406607"/>
                </a:lnTo>
                <a:lnTo>
                  <a:pt x="193563" y="409091"/>
                </a:lnTo>
                <a:lnTo>
                  <a:pt x="188239" y="411052"/>
                </a:lnTo>
                <a:lnTo>
                  <a:pt x="182785" y="412359"/>
                </a:lnTo>
                <a:lnTo>
                  <a:pt x="177071" y="412751"/>
                </a:lnTo>
                <a:lnTo>
                  <a:pt x="171357" y="412359"/>
                </a:lnTo>
                <a:lnTo>
                  <a:pt x="165773" y="411052"/>
                </a:lnTo>
                <a:lnTo>
                  <a:pt x="160708" y="409091"/>
                </a:lnTo>
                <a:lnTo>
                  <a:pt x="155903" y="406607"/>
                </a:lnTo>
                <a:lnTo>
                  <a:pt x="151618" y="403338"/>
                </a:lnTo>
                <a:lnTo>
                  <a:pt x="147722" y="399285"/>
                </a:lnTo>
                <a:lnTo>
                  <a:pt x="144475" y="395102"/>
                </a:lnTo>
                <a:lnTo>
                  <a:pt x="141878" y="390265"/>
                </a:lnTo>
                <a:lnTo>
                  <a:pt x="139800" y="385035"/>
                </a:lnTo>
                <a:lnTo>
                  <a:pt x="138632" y="379675"/>
                </a:lnTo>
                <a:lnTo>
                  <a:pt x="138112" y="373922"/>
                </a:lnTo>
                <a:lnTo>
                  <a:pt x="138632" y="368039"/>
                </a:lnTo>
                <a:lnTo>
                  <a:pt x="139800" y="362548"/>
                </a:lnTo>
                <a:lnTo>
                  <a:pt x="141878" y="357450"/>
                </a:lnTo>
                <a:lnTo>
                  <a:pt x="144475" y="352613"/>
                </a:lnTo>
                <a:lnTo>
                  <a:pt x="147722" y="348167"/>
                </a:lnTo>
                <a:lnTo>
                  <a:pt x="151618" y="344376"/>
                </a:lnTo>
                <a:lnTo>
                  <a:pt x="155903" y="341108"/>
                </a:lnTo>
                <a:lnTo>
                  <a:pt x="160708" y="338493"/>
                </a:lnTo>
                <a:lnTo>
                  <a:pt x="165773" y="336532"/>
                </a:lnTo>
                <a:lnTo>
                  <a:pt x="171357" y="335355"/>
                </a:lnTo>
                <a:close/>
                <a:moveTo>
                  <a:pt x="23647" y="0"/>
                </a:moveTo>
                <a:lnTo>
                  <a:pt x="27742" y="794"/>
                </a:lnTo>
                <a:lnTo>
                  <a:pt x="121406" y="24606"/>
                </a:lnTo>
                <a:lnTo>
                  <a:pt x="124973" y="25797"/>
                </a:lnTo>
                <a:lnTo>
                  <a:pt x="128276" y="27649"/>
                </a:lnTo>
                <a:lnTo>
                  <a:pt x="131182" y="30030"/>
                </a:lnTo>
                <a:lnTo>
                  <a:pt x="133560" y="32676"/>
                </a:lnTo>
                <a:lnTo>
                  <a:pt x="135541" y="35983"/>
                </a:lnTo>
                <a:lnTo>
                  <a:pt x="136995" y="39423"/>
                </a:lnTo>
                <a:lnTo>
                  <a:pt x="137919" y="43127"/>
                </a:lnTo>
                <a:lnTo>
                  <a:pt x="151923" y="157162"/>
                </a:lnTo>
                <a:lnTo>
                  <a:pt x="166587" y="274240"/>
                </a:lnTo>
                <a:lnTo>
                  <a:pt x="388527" y="274240"/>
                </a:lnTo>
                <a:lnTo>
                  <a:pt x="400152" y="235611"/>
                </a:lnTo>
                <a:lnTo>
                  <a:pt x="214014" y="235479"/>
                </a:lnTo>
                <a:lnTo>
                  <a:pt x="210447" y="235214"/>
                </a:lnTo>
                <a:lnTo>
                  <a:pt x="207012" y="234024"/>
                </a:lnTo>
                <a:lnTo>
                  <a:pt x="203841" y="232304"/>
                </a:lnTo>
                <a:lnTo>
                  <a:pt x="201067" y="230187"/>
                </a:lnTo>
                <a:lnTo>
                  <a:pt x="198821" y="227409"/>
                </a:lnTo>
                <a:lnTo>
                  <a:pt x="197104" y="224234"/>
                </a:lnTo>
                <a:lnTo>
                  <a:pt x="196047" y="220795"/>
                </a:lnTo>
                <a:lnTo>
                  <a:pt x="195651" y="217090"/>
                </a:lnTo>
                <a:lnTo>
                  <a:pt x="196047" y="213386"/>
                </a:lnTo>
                <a:lnTo>
                  <a:pt x="197104" y="209947"/>
                </a:lnTo>
                <a:lnTo>
                  <a:pt x="198821" y="206904"/>
                </a:lnTo>
                <a:lnTo>
                  <a:pt x="201067" y="204258"/>
                </a:lnTo>
                <a:lnTo>
                  <a:pt x="203841" y="201877"/>
                </a:lnTo>
                <a:lnTo>
                  <a:pt x="207012" y="200157"/>
                </a:lnTo>
                <a:lnTo>
                  <a:pt x="210447" y="199231"/>
                </a:lnTo>
                <a:lnTo>
                  <a:pt x="214014" y="198702"/>
                </a:lnTo>
                <a:lnTo>
                  <a:pt x="410985" y="198702"/>
                </a:lnTo>
                <a:lnTo>
                  <a:pt x="423271" y="157162"/>
                </a:lnTo>
                <a:lnTo>
                  <a:pt x="229470" y="157295"/>
                </a:lnTo>
                <a:lnTo>
                  <a:pt x="225639" y="156898"/>
                </a:lnTo>
                <a:lnTo>
                  <a:pt x="221940" y="155839"/>
                </a:lnTo>
                <a:lnTo>
                  <a:pt x="218505" y="153855"/>
                </a:lnTo>
                <a:lnTo>
                  <a:pt x="215599" y="151474"/>
                </a:lnTo>
                <a:lnTo>
                  <a:pt x="213221" y="148563"/>
                </a:lnTo>
                <a:lnTo>
                  <a:pt x="211239" y="145124"/>
                </a:lnTo>
                <a:lnTo>
                  <a:pt x="210182" y="141420"/>
                </a:lnTo>
                <a:lnTo>
                  <a:pt x="209654" y="137583"/>
                </a:lnTo>
                <a:lnTo>
                  <a:pt x="210182" y="133614"/>
                </a:lnTo>
                <a:lnTo>
                  <a:pt x="211239" y="129910"/>
                </a:lnTo>
                <a:lnTo>
                  <a:pt x="213221" y="126471"/>
                </a:lnTo>
                <a:lnTo>
                  <a:pt x="215599" y="123560"/>
                </a:lnTo>
                <a:lnTo>
                  <a:pt x="218505" y="121047"/>
                </a:lnTo>
                <a:lnTo>
                  <a:pt x="221940" y="119195"/>
                </a:lnTo>
                <a:lnTo>
                  <a:pt x="225639" y="118136"/>
                </a:lnTo>
                <a:lnTo>
                  <a:pt x="229470" y="117872"/>
                </a:lnTo>
                <a:lnTo>
                  <a:pt x="448371" y="117872"/>
                </a:lnTo>
                <a:lnTo>
                  <a:pt x="453127" y="118004"/>
                </a:lnTo>
                <a:lnTo>
                  <a:pt x="457222" y="118665"/>
                </a:lnTo>
                <a:lnTo>
                  <a:pt x="460657" y="119724"/>
                </a:lnTo>
                <a:lnTo>
                  <a:pt x="463696" y="121047"/>
                </a:lnTo>
                <a:lnTo>
                  <a:pt x="466074" y="122634"/>
                </a:lnTo>
                <a:lnTo>
                  <a:pt x="468319" y="124751"/>
                </a:lnTo>
                <a:lnTo>
                  <a:pt x="469773" y="126735"/>
                </a:lnTo>
                <a:lnTo>
                  <a:pt x="471094" y="128984"/>
                </a:lnTo>
                <a:lnTo>
                  <a:pt x="472018" y="131365"/>
                </a:lnTo>
                <a:lnTo>
                  <a:pt x="472679" y="134011"/>
                </a:lnTo>
                <a:lnTo>
                  <a:pt x="472943" y="136525"/>
                </a:lnTo>
                <a:lnTo>
                  <a:pt x="473075" y="139171"/>
                </a:lnTo>
                <a:lnTo>
                  <a:pt x="473075" y="141552"/>
                </a:lnTo>
                <a:lnTo>
                  <a:pt x="472943" y="144065"/>
                </a:lnTo>
                <a:lnTo>
                  <a:pt x="472679" y="146314"/>
                </a:lnTo>
                <a:lnTo>
                  <a:pt x="472283" y="148431"/>
                </a:lnTo>
                <a:lnTo>
                  <a:pt x="471886" y="150283"/>
                </a:lnTo>
                <a:lnTo>
                  <a:pt x="471358" y="152003"/>
                </a:lnTo>
                <a:lnTo>
                  <a:pt x="470962" y="153458"/>
                </a:lnTo>
                <a:lnTo>
                  <a:pt x="470697" y="154517"/>
                </a:lnTo>
                <a:lnTo>
                  <a:pt x="470433" y="155046"/>
                </a:lnTo>
                <a:lnTo>
                  <a:pt x="470433" y="155310"/>
                </a:lnTo>
                <a:lnTo>
                  <a:pt x="421686" y="299376"/>
                </a:lnTo>
                <a:lnTo>
                  <a:pt x="421686" y="299640"/>
                </a:lnTo>
                <a:lnTo>
                  <a:pt x="421554" y="300302"/>
                </a:lnTo>
                <a:lnTo>
                  <a:pt x="421157" y="301625"/>
                </a:lnTo>
                <a:lnTo>
                  <a:pt x="420761" y="303080"/>
                </a:lnTo>
                <a:lnTo>
                  <a:pt x="419968" y="304932"/>
                </a:lnTo>
                <a:lnTo>
                  <a:pt x="419043" y="306917"/>
                </a:lnTo>
                <a:lnTo>
                  <a:pt x="417855" y="308901"/>
                </a:lnTo>
                <a:lnTo>
                  <a:pt x="416401" y="311018"/>
                </a:lnTo>
                <a:lnTo>
                  <a:pt x="414684" y="313267"/>
                </a:lnTo>
                <a:lnTo>
                  <a:pt x="412702" y="315251"/>
                </a:lnTo>
                <a:lnTo>
                  <a:pt x="410324" y="316971"/>
                </a:lnTo>
                <a:lnTo>
                  <a:pt x="407682" y="318558"/>
                </a:lnTo>
                <a:lnTo>
                  <a:pt x="404644" y="319617"/>
                </a:lnTo>
                <a:lnTo>
                  <a:pt x="401209" y="320410"/>
                </a:lnTo>
                <a:lnTo>
                  <a:pt x="397114" y="320675"/>
                </a:lnTo>
                <a:lnTo>
                  <a:pt x="151923" y="320675"/>
                </a:lnTo>
                <a:lnTo>
                  <a:pt x="147828" y="320543"/>
                </a:lnTo>
                <a:lnTo>
                  <a:pt x="144261" y="319617"/>
                </a:lnTo>
                <a:lnTo>
                  <a:pt x="141090" y="318558"/>
                </a:lnTo>
                <a:lnTo>
                  <a:pt x="138316" y="316971"/>
                </a:lnTo>
                <a:lnTo>
                  <a:pt x="135938" y="315119"/>
                </a:lnTo>
                <a:lnTo>
                  <a:pt x="133824" y="313134"/>
                </a:lnTo>
                <a:lnTo>
                  <a:pt x="131975" y="310753"/>
                </a:lnTo>
                <a:lnTo>
                  <a:pt x="130521" y="308504"/>
                </a:lnTo>
                <a:lnTo>
                  <a:pt x="129465" y="306123"/>
                </a:lnTo>
                <a:lnTo>
                  <a:pt x="128540" y="303742"/>
                </a:lnTo>
                <a:lnTo>
                  <a:pt x="127879" y="301625"/>
                </a:lnTo>
                <a:lnTo>
                  <a:pt x="127219" y="299508"/>
                </a:lnTo>
                <a:lnTo>
                  <a:pt x="126822" y="297656"/>
                </a:lnTo>
                <a:lnTo>
                  <a:pt x="126690" y="296069"/>
                </a:lnTo>
                <a:lnTo>
                  <a:pt x="126558" y="294878"/>
                </a:lnTo>
                <a:lnTo>
                  <a:pt x="126426" y="294217"/>
                </a:lnTo>
                <a:lnTo>
                  <a:pt x="126426" y="293952"/>
                </a:lnTo>
                <a:lnTo>
                  <a:pt x="95645" y="63632"/>
                </a:lnTo>
                <a:lnTo>
                  <a:pt x="16645" y="43656"/>
                </a:lnTo>
                <a:lnTo>
                  <a:pt x="12946" y="42333"/>
                </a:lnTo>
                <a:lnTo>
                  <a:pt x="9644" y="40349"/>
                </a:lnTo>
                <a:lnTo>
                  <a:pt x="6605" y="37835"/>
                </a:lnTo>
                <a:lnTo>
                  <a:pt x="4227" y="35057"/>
                </a:lnTo>
                <a:lnTo>
                  <a:pt x="2113" y="31882"/>
                </a:lnTo>
                <a:lnTo>
                  <a:pt x="924" y="28310"/>
                </a:lnTo>
                <a:lnTo>
                  <a:pt x="132" y="24606"/>
                </a:lnTo>
                <a:lnTo>
                  <a:pt x="0" y="20637"/>
                </a:lnTo>
                <a:lnTo>
                  <a:pt x="660" y="16669"/>
                </a:lnTo>
                <a:lnTo>
                  <a:pt x="1981" y="12964"/>
                </a:lnTo>
                <a:lnTo>
                  <a:pt x="3963" y="9525"/>
                </a:lnTo>
                <a:lnTo>
                  <a:pt x="6473" y="6614"/>
                </a:lnTo>
                <a:lnTo>
                  <a:pt x="9379" y="4233"/>
                </a:lnTo>
                <a:lnTo>
                  <a:pt x="12550" y="2249"/>
                </a:lnTo>
                <a:lnTo>
                  <a:pt x="16117" y="926"/>
                </a:lnTo>
                <a:lnTo>
                  <a:pt x="19816" y="13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Block Arc 10">
            <a:extLst>
              <a:ext uri="{FF2B5EF4-FFF2-40B4-BE49-F238E27FC236}">
                <a16:creationId xmlns="" xmlns:a16="http://schemas.microsoft.com/office/drawing/2014/main" xmlns:lc="http://schemas.openxmlformats.org/drawingml/2006/lockedCanvas" id="{274B35B8-E2F8-44FC-84FA-111A64643DBC}"/>
              </a:ext>
            </a:extLst>
          </p:cNvPr>
          <p:cNvSpPr/>
          <p:nvPr/>
        </p:nvSpPr>
        <p:spPr>
          <a:xfrm>
            <a:off x="3671870" y="5744022"/>
            <a:ext cx="572108" cy="365888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Rounded Rectangle 25">
            <a:extLst>
              <a:ext uri="{FF2B5EF4-FFF2-40B4-BE49-F238E27FC236}">
                <a16:creationId xmlns:lc="http://schemas.openxmlformats.org/drawingml/2006/lockedCanvas" xmlns:a16="http://schemas.microsoft.com/office/drawing/2014/main" xmlns="" id="{B213B75F-3753-4630-957F-40C5C4C220C7}"/>
              </a:ext>
            </a:extLst>
          </p:cNvPr>
          <p:cNvSpPr/>
          <p:nvPr/>
        </p:nvSpPr>
        <p:spPr>
          <a:xfrm>
            <a:off x="4571999" y="5806287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Freeform 150"/>
          <p:cNvSpPr>
            <a:spLocks noEditPoints="1"/>
          </p:cNvSpPr>
          <p:nvPr/>
        </p:nvSpPr>
        <p:spPr bwMode="auto">
          <a:xfrm>
            <a:off x="5292080" y="5641246"/>
            <a:ext cx="513059" cy="486727"/>
          </a:xfrm>
          <a:custGeom>
            <a:avLst/>
            <a:gdLst>
              <a:gd name="T0" fmla="*/ 3623 w 3623"/>
              <a:gd name="T1" fmla="*/ 3437 h 3437"/>
              <a:gd name="T2" fmla="*/ 551 w 3623"/>
              <a:gd name="T3" fmla="*/ 2567 h 3437"/>
              <a:gd name="T4" fmla="*/ 551 w 3623"/>
              <a:gd name="T5" fmla="*/ 3096 h 3437"/>
              <a:gd name="T6" fmla="*/ 1593 w 3623"/>
              <a:gd name="T7" fmla="*/ 2225 h 3437"/>
              <a:gd name="T8" fmla="*/ 1235 w 3623"/>
              <a:gd name="T9" fmla="*/ 2225 h 3437"/>
              <a:gd name="T10" fmla="*/ 2240 w 3623"/>
              <a:gd name="T11" fmla="*/ 3096 h 3437"/>
              <a:gd name="T12" fmla="*/ 2508 w 3623"/>
              <a:gd name="T13" fmla="*/ 888 h 3437"/>
              <a:gd name="T14" fmla="*/ 2508 w 3623"/>
              <a:gd name="T15" fmla="*/ 3096 h 3437"/>
              <a:gd name="T16" fmla="*/ 3511 w 3623"/>
              <a:gd name="T17" fmla="*/ 256 h 3437"/>
              <a:gd name="T18" fmla="*/ 3155 w 3623"/>
              <a:gd name="T19" fmla="*/ 256 h 3437"/>
              <a:gd name="T20" fmla="*/ 2933 w 3623"/>
              <a:gd name="T21" fmla="*/ 516 h 3437"/>
              <a:gd name="T22" fmla="*/ 2912 w 3623"/>
              <a:gd name="T23" fmla="*/ 570 h 3437"/>
              <a:gd name="T24" fmla="*/ 2848 w 3623"/>
              <a:gd name="T25" fmla="*/ 612 h 3437"/>
              <a:gd name="T26" fmla="*/ 2806 w 3623"/>
              <a:gd name="T27" fmla="*/ 618 h 3437"/>
              <a:gd name="T28" fmla="*/ 2734 w 3623"/>
              <a:gd name="T29" fmla="*/ 598 h 3437"/>
              <a:gd name="T30" fmla="*/ 2688 w 3623"/>
              <a:gd name="T31" fmla="*/ 546 h 3437"/>
              <a:gd name="T32" fmla="*/ 2623 w 3623"/>
              <a:gd name="T33" fmla="*/ 516 h 3437"/>
              <a:gd name="T34" fmla="*/ 2457 w 3623"/>
              <a:gd name="T35" fmla="*/ 718 h 3437"/>
              <a:gd name="T36" fmla="*/ 2270 w 3623"/>
              <a:gd name="T37" fmla="*/ 919 h 3437"/>
              <a:gd name="T38" fmla="*/ 2067 w 3623"/>
              <a:gd name="T39" fmla="*/ 1116 h 3437"/>
              <a:gd name="T40" fmla="*/ 1855 w 3623"/>
              <a:gd name="T41" fmla="*/ 1306 h 3437"/>
              <a:gd name="T42" fmla="*/ 1641 w 3623"/>
              <a:gd name="T43" fmla="*/ 1489 h 3437"/>
              <a:gd name="T44" fmla="*/ 1427 w 3623"/>
              <a:gd name="T45" fmla="*/ 1660 h 3437"/>
              <a:gd name="T46" fmla="*/ 1222 w 3623"/>
              <a:gd name="T47" fmla="*/ 1819 h 3437"/>
              <a:gd name="T48" fmla="*/ 1030 w 3623"/>
              <a:gd name="T49" fmla="*/ 1960 h 3437"/>
              <a:gd name="T50" fmla="*/ 858 w 3623"/>
              <a:gd name="T51" fmla="*/ 2083 h 3437"/>
              <a:gd name="T52" fmla="*/ 711 w 3623"/>
              <a:gd name="T53" fmla="*/ 2186 h 3437"/>
              <a:gd name="T54" fmla="*/ 595 w 3623"/>
              <a:gd name="T55" fmla="*/ 2264 h 3437"/>
              <a:gd name="T56" fmla="*/ 515 w 3623"/>
              <a:gd name="T57" fmla="*/ 2317 h 3437"/>
              <a:gd name="T58" fmla="*/ 477 w 3623"/>
              <a:gd name="T59" fmla="*/ 2341 h 3437"/>
              <a:gd name="T60" fmla="*/ 402 w 3623"/>
              <a:gd name="T61" fmla="*/ 2363 h 3437"/>
              <a:gd name="T62" fmla="*/ 325 w 3623"/>
              <a:gd name="T63" fmla="*/ 2341 h 3437"/>
              <a:gd name="T64" fmla="*/ 281 w 3623"/>
              <a:gd name="T65" fmla="*/ 2288 h 3437"/>
              <a:gd name="T66" fmla="*/ 281 w 3623"/>
              <a:gd name="T67" fmla="*/ 2224 h 3437"/>
              <a:gd name="T68" fmla="*/ 326 w 3623"/>
              <a:gd name="T69" fmla="*/ 2170 h 3437"/>
              <a:gd name="T70" fmla="*/ 351 w 3623"/>
              <a:gd name="T71" fmla="*/ 2154 h 3437"/>
              <a:gd name="T72" fmla="*/ 419 w 3623"/>
              <a:gd name="T73" fmla="*/ 2109 h 3437"/>
              <a:gd name="T74" fmla="*/ 522 w 3623"/>
              <a:gd name="T75" fmla="*/ 2039 h 3437"/>
              <a:gd name="T76" fmla="*/ 656 w 3623"/>
              <a:gd name="T77" fmla="*/ 1946 h 3437"/>
              <a:gd name="T78" fmla="*/ 814 w 3623"/>
              <a:gd name="T79" fmla="*/ 1832 h 3437"/>
              <a:gd name="T80" fmla="*/ 994 w 3623"/>
              <a:gd name="T81" fmla="*/ 1701 h 3437"/>
              <a:gd name="T82" fmla="*/ 1187 w 3623"/>
              <a:gd name="T83" fmla="*/ 1554 h 3437"/>
              <a:gd name="T84" fmla="*/ 1388 w 3623"/>
              <a:gd name="T85" fmla="*/ 1395 h 3437"/>
              <a:gd name="T86" fmla="*/ 1594 w 3623"/>
              <a:gd name="T87" fmla="*/ 1224 h 3437"/>
              <a:gd name="T88" fmla="*/ 1798 w 3623"/>
              <a:gd name="T89" fmla="*/ 1045 h 3437"/>
              <a:gd name="T90" fmla="*/ 1994 w 3623"/>
              <a:gd name="T91" fmla="*/ 860 h 3437"/>
              <a:gd name="T92" fmla="*/ 2178 w 3623"/>
              <a:gd name="T93" fmla="*/ 673 h 3437"/>
              <a:gd name="T94" fmla="*/ 2345 w 3623"/>
              <a:gd name="T95" fmla="*/ 484 h 3437"/>
              <a:gd name="T96" fmla="*/ 2392 w 3623"/>
              <a:gd name="T97" fmla="*/ 374 h 3437"/>
              <a:gd name="T98" fmla="*/ 2322 w 3623"/>
              <a:gd name="T99" fmla="*/ 379 h 3437"/>
              <a:gd name="T100" fmla="*/ 2260 w 3623"/>
              <a:gd name="T101" fmla="*/ 349 h 3437"/>
              <a:gd name="T102" fmla="*/ 2226 w 3623"/>
              <a:gd name="T103" fmla="*/ 296 h 3437"/>
              <a:gd name="T104" fmla="*/ 2231 w 3623"/>
              <a:gd name="T105" fmla="*/ 237 h 3437"/>
              <a:gd name="T106" fmla="*/ 2281 w 3623"/>
              <a:gd name="T107" fmla="*/ 184 h 3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623" h="3437">
                <a:moveTo>
                  <a:pt x="0" y="3172"/>
                </a:moveTo>
                <a:lnTo>
                  <a:pt x="3623" y="3172"/>
                </a:lnTo>
                <a:lnTo>
                  <a:pt x="3623" y="3437"/>
                </a:lnTo>
                <a:lnTo>
                  <a:pt x="0" y="3437"/>
                </a:lnTo>
                <a:lnTo>
                  <a:pt x="0" y="3172"/>
                </a:lnTo>
                <a:close/>
                <a:moveTo>
                  <a:pt x="551" y="2567"/>
                </a:moveTo>
                <a:lnTo>
                  <a:pt x="909" y="2567"/>
                </a:lnTo>
                <a:lnTo>
                  <a:pt x="909" y="3096"/>
                </a:lnTo>
                <a:lnTo>
                  <a:pt x="551" y="3096"/>
                </a:lnTo>
                <a:lnTo>
                  <a:pt x="551" y="2567"/>
                </a:lnTo>
                <a:close/>
                <a:moveTo>
                  <a:pt x="1235" y="2225"/>
                </a:moveTo>
                <a:lnTo>
                  <a:pt x="1593" y="2225"/>
                </a:lnTo>
                <a:lnTo>
                  <a:pt x="1593" y="3096"/>
                </a:lnTo>
                <a:lnTo>
                  <a:pt x="1235" y="3096"/>
                </a:lnTo>
                <a:lnTo>
                  <a:pt x="1235" y="2225"/>
                </a:lnTo>
                <a:close/>
                <a:moveTo>
                  <a:pt x="1882" y="1543"/>
                </a:moveTo>
                <a:lnTo>
                  <a:pt x="2240" y="1543"/>
                </a:lnTo>
                <a:lnTo>
                  <a:pt x="2240" y="3096"/>
                </a:lnTo>
                <a:lnTo>
                  <a:pt x="1882" y="3096"/>
                </a:lnTo>
                <a:lnTo>
                  <a:pt x="1882" y="1543"/>
                </a:lnTo>
                <a:close/>
                <a:moveTo>
                  <a:pt x="2508" y="888"/>
                </a:moveTo>
                <a:lnTo>
                  <a:pt x="2865" y="888"/>
                </a:lnTo>
                <a:lnTo>
                  <a:pt x="2865" y="3096"/>
                </a:lnTo>
                <a:lnTo>
                  <a:pt x="2508" y="3096"/>
                </a:lnTo>
                <a:lnTo>
                  <a:pt x="2508" y="888"/>
                </a:lnTo>
                <a:close/>
                <a:moveTo>
                  <a:pt x="3155" y="256"/>
                </a:moveTo>
                <a:lnTo>
                  <a:pt x="3511" y="256"/>
                </a:lnTo>
                <a:lnTo>
                  <a:pt x="3511" y="3096"/>
                </a:lnTo>
                <a:lnTo>
                  <a:pt x="3155" y="3096"/>
                </a:lnTo>
                <a:lnTo>
                  <a:pt x="3155" y="256"/>
                </a:lnTo>
                <a:close/>
                <a:moveTo>
                  <a:pt x="2864" y="0"/>
                </a:moveTo>
                <a:lnTo>
                  <a:pt x="2932" y="498"/>
                </a:lnTo>
                <a:lnTo>
                  <a:pt x="2933" y="516"/>
                </a:lnTo>
                <a:lnTo>
                  <a:pt x="2930" y="535"/>
                </a:lnTo>
                <a:lnTo>
                  <a:pt x="2922" y="553"/>
                </a:lnTo>
                <a:lnTo>
                  <a:pt x="2912" y="570"/>
                </a:lnTo>
                <a:lnTo>
                  <a:pt x="2894" y="588"/>
                </a:lnTo>
                <a:lnTo>
                  <a:pt x="2872" y="602"/>
                </a:lnTo>
                <a:lnTo>
                  <a:pt x="2848" y="612"/>
                </a:lnTo>
                <a:lnTo>
                  <a:pt x="2821" y="617"/>
                </a:lnTo>
                <a:lnTo>
                  <a:pt x="2814" y="618"/>
                </a:lnTo>
                <a:lnTo>
                  <a:pt x="2806" y="618"/>
                </a:lnTo>
                <a:lnTo>
                  <a:pt x="2780" y="616"/>
                </a:lnTo>
                <a:lnTo>
                  <a:pt x="2756" y="608"/>
                </a:lnTo>
                <a:lnTo>
                  <a:pt x="2734" y="598"/>
                </a:lnTo>
                <a:lnTo>
                  <a:pt x="2715" y="584"/>
                </a:lnTo>
                <a:lnTo>
                  <a:pt x="2699" y="566"/>
                </a:lnTo>
                <a:lnTo>
                  <a:pt x="2688" y="546"/>
                </a:lnTo>
                <a:lnTo>
                  <a:pt x="2682" y="524"/>
                </a:lnTo>
                <a:lnTo>
                  <a:pt x="2673" y="449"/>
                </a:lnTo>
                <a:lnTo>
                  <a:pt x="2623" y="516"/>
                </a:lnTo>
                <a:lnTo>
                  <a:pt x="2571" y="584"/>
                </a:lnTo>
                <a:lnTo>
                  <a:pt x="2515" y="651"/>
                </a:lnTo>
                <a:lnTo>
                  <a:pt x="2457" y="718"/>
                </a:lnTo>
                <a:lnTo>
                  <a:pt x="2396" y="785"/>
                </a:lnTo>
                <a:lnTo>
                  <a:pt x="2334" y="853"/>
                </a:lnTo>
                <a:lnTo>
                  <a:pt x="2270" y="919"/>
                </a:lnTo>
                <a:lnTo>
                  <a:pt x="2204" y="985"/>
                </a:lnTo>
                <a:lnTo>
                  <a:pt x="2136" y="1051"/>
                </a:lnTo>
                <a:lnTo>
                  <a:pt x="2067" y="1116"/>
                </a:lnTo>
                <a:lnTo>
                  <a:pt x="1998" y="1180"/>
                </a:lnTo>
                <a:lnTo>
                  <a:pt x="1927" y="1244"/>
                </a:lnTo>
                <a:lnTo>
                  <a:pt x="1855" y="1306"/>
                </a:lnTo>
                <a:lnTo>
                  <a:pt x="1784" y="1368"/>
                </a:lnTo>
                <a:lnTo>
                  <a:pt x="1712" y="1430"/>
                </a:lnTo>
                <a:lnTo>
                  <a:pt x="1641" y="1489"/>
                </a:lnTo>
                <a:lnTo>
                  <a:pt x="1569" y="1548"/>
                </a:lnTo>
                <a:lnTo>
                  <a:pt x="1497" y="1605"/>
                </a:lnTo>
                <a:lnTo>
                  <a:pt x="1427" y="1660"/>
                </a:lnTo>
                <a:lnTo>
                  <a:pt x="1357" y="1715"/>
                </a:lnTo>
                <a:lnTo>
                  <a:pt x="1289" y="1767"/>
                </a:lnTo>
                <a:lnTo>
                  <a:pt x="1222" y="1819"/>
                </a:lnTo>
                <a:lnTo>
                  <a:pt x="1156" y="1867"/>
                </a:lnTo>
                <a:lnTo>
                  <a:pt x="1092" y="1915"/>
                </a:lnTo>
                <a:lnTo>
                  <a:pt x="1030" y="1960"/>
                </a:lnTo>
                <a:lnTo>
                  <a:pt x="971" y="2004"/>
                </a:lnTo>
                <a:lnTo>
                  <a:pt x="913" y="2045"/>
                </a:lnTo>
                <a:lnTo>
                  <a:pt x="858" y="2083"/>
                </a:lnTo>
                <a:lnTo>
                  <a:pt x="807" y="2120"/>
                </a:lnTo>
                <a:lnTo>
                  <a:pt x="757" y="2154"/>
                </a:lnTo>
                <a:lnTo>
                  <a:pt x="711" y="2186"/>
                </a:lnTo>
                <a:lnTo>
                  <a:pt x="669" y="2214"/>
                </a:lnTo>
                <a:lnTo>
                  <a:pt x="629" y="2241"/>
                </a:lnTo>
                <a:lnTo>
                  <a:pt x="595" y="2264"/>
                </a:lnTo>
                <a:lnTo>
                  <a:pt x="564" y="2285"/>
                </a:lnTo>
                <a:lnTo>
                  <a:pt x="537" y="2303"/>
                </a:lnTo>
                <a:lnTo>
                  <a:pt x="515" y="2317"/>
                </a:lnTo>
                <a:lnTo>
                  <a:pt x="497" y="2329"/>
                </a:lnTo>
                <a:lnTo>
                  <a:pt x="485" y="2337"/>
                </a:lnTo>
                <a:lnTo>
                  <a:pt x="477" y="2341"/>
                </a:lnTo>
                <a:lnTo>
                  <a:pt x="454" y="2353"/>
                </a:lnTo>
                <a:lnTo>
                  <a:pt x="429" y="2361"/>
                </a:lnTo>
                <a:lnTo>
                  <a:pt x="402" y="2363"/>
                </a:lnTo>
                <a:lnTo>
                  <a:pt x="375" y="2361"/>
                </a:lnTo>
                <a:lnTo>
                  <a:pt x="348" y="2353"/>
                </a:lnTo>
                <a:lnTo>
                  <a:pt x="325" y="2341"/>
                </a:lnTo>
                <a:lnTo>
                  <a:pt x="305" y="2325"/>
                </a:lnTo>
                <a:lnTo>
                  <a:pt x="291" y="2307"/>
                </a:lnTo>
                <a:lnTo>
                  <a:pt x="281" y="2288"/>
                </a:lnTo>
                <a:lnTo>
                  <a:pt x="277" y="2267"/>
                </a:lnTo>
                <a:lnTo>
                  <a:pt x="277" y="2245"/>
                </a:lnTo>
                <a:lnTo>
                  <a:pt x="281" y="2224"/>
                </a:lnTo>
                <a:lnTo>
                  <a:pt x="292" y="2203"/>
                </a:lnTo>
                <a:lnTo>
                  <a:pt x="306" y="2186"/>
                </a:lnTo>
                <a:lnTo>
                  <a:pt x="326" y="2170"/>
                </a:lnTo>
                <a:lnTo>
                  <a:pt x="329" y="2168"/>
                </a:lnTo>
                <a:lnTo>
                  <a:pt x="338" y="2163"/>
                </a:lnTo>
                <a:lnTo>
                  <a:pt x="351" y="2154"/>
                </a:lnTo>
                <a:lnTo>
                  <a:pt x="369" y="2142"/>
                </a:lnTo>
                <a:lnTo>
                  <a:pt x="392" y="2126"/>
                </a:lnTo>
                <a:lnTo>
                  <a:pt x="419" y="2109"/>
                </a:lnTo>
                <a:lnTo>
                  <a:pt x="450" y="2088"/>
                </a:lnTo>
                <a:lnTo>
                  <a:pt x="484" y="2065"/>
                </a:lnTo>
                <a:lnTo>
                  <a:pt x="522" y="2039"/>
                </a:lnTo>
                <a:lnTo>
                  <a:pt x="563" y="2011"/>
                </a:lnTo>
                <a:lnTo>
                  <a:pt x="608" y="1980"/>
                </a:lnTo>
                <a:lnTo>
                  <a:pt x="656" y="1946"/>
                </a:lnTo>
                <a:lnTo>
                  <a:pt x="706" y="1910"/>
                </a:lnTo>
                <a:lnTo>
                  <a:pt x="759" y="1873"/>
                </a:lnTo>
                <a:lnTo>
                  <a:pt x="814" y="1832"/>
                </a:lnTo>
                <a:lnTo>
                  <a:pt x="873" y="1790"/>
                </a:lnTo>
                <a:lnTo>
                  <a:pt x="932" y="1747"/>
                </a:lnTo>
                <a:lnTo>
                  <a:pt x="994" y="1701"/>
                </a:lnTo>
                <a:lnTo>
                  <a:pt x="1057" y="1654"/>
                </a:lnTo>
                <a:lnTo>
                  <a:pt x="1121" y="1605"/>
                </a:lnTo>
                <a:lnTo>
                  <a:pt x="1187" y="1554"/>
                </a:lnTo>
                <a:lnTo>
                  <a:pt x="1253" y="1503"/>
                </a:lnTo>
                <a:lnTo>
                  <a:pt x="1321" y="1449"/>
                </a:lnTo>
                <a:lnTo>
                  <a:pt x="1388" y="1395"/>
                </a:lnTo>
                <a:lnTo>
                  <a:pt x="1457" y="1338"/>
                </a:lnTo>
                <a:lnTo>
                  <a:pt x="1526" y="1282"/>
                </a:lnTo>
                <a:lnTo>
                  <a:pt x="1594" y="1224"/>
                </a:lnTo>
                <a:lnTo>
                  <a:pt x="1663" y="1165"/>
                </a:lnTo>
                <a:lnTo>
                  <a:pt x="1731" y="1106"/>
                </a:lnTo>
                <a:lnTo>
                  <a:pt x="1798" y="1045"/>
                </a:lnTo>
                <a:lnTo>
                  <a:pt x="1864" y="984"/>
                </a:lnTo>
                <a:lnTo>
                  <a:pt x="1930" y="923"/>
                </a:lnTo>
                <a:lnTo>
                  <a:pt x="1994" y="860"/>
                </a:lnTo>
                <a:lnTo>
                  <a:pt x="2057" y="799"/>
                </a:lnTo>
                <a:lnTo>
                  <a:pt x="2119" y="736"/>
                </a:lnTo>
                <a:lnTo>
                  <a:pt x="2178" y="673"/>
                </a:lnTo>
                <a:lnTo>
                  <a:pt x="2236" y="610"/>
                </a:lnTo>
                <a:lnTo>
                  <a:pt x="2292" y="547"/>
                </a:lnTo>
                <a:lnTo>
                  <a:pt x="2345" y="484"/>
                </a:lnTo>
                <a:lnTo>
                  <a:pt x="2394" y="422"/>
                </a:lnTo>
                <a:lnTo>
                  <a:pt x="2442" y="360"/>
                </a:lnTo>
                <a:lnTo>
                  <a:pt x="2392" y="374"/>
                </a:lnTo>
                <a:lnTo>
                  <a:pt x="2369" y="380"/>
                </a:lnTo>
                <a:lnTo>
                  <a:pt x="2345" y="381"/>
                </a:lnTo>
                <a:lnTo>
                  <a:pt x="2322" y="379"/>
                </a:lnTo>
                <a:lnTo>
                  <a:pt x="2298" y="372"/>
                </a:lnTo>
                <a:lnTo>
                  <a:pt x="2277" y="362"/>
                </a:lnTo>
                <a:lnTo>
                  <a:pt x="2260" y="349"/>
                </a:lnTo>
                <a:lnTo>
                  <a:pt x="2244" y="333"/>
                </a:lnTo>
                <a:lnTo>
                  <a:pt x="2232" y="315"/>
                </a:lnTo>
                <a:lnTo>
                  <a:pt x="2226" y="296"/>
                </a:lnTo>
                <a:lnTo>
                  <a:pt x="2223" y="276"/>
                </a:lnTo>
                <a:lnTo>
                  <a:pt x="2225" y="256"/>
                </a:lnTo>
                <a:lnTo>
                  <a:pt x="2231" y="237"/>
                </a:lnTo>
                <a:lnTo>
                  <a:pt x="2243" y="216"/>
                </a:lnTo>
                <a:lnTo>
                  <a:pt x="2260" y="198"/>
                </a:lnTo>
                <a:lnTo>
                  <a:pt x="2281" y="184"/>
                </a:lnTo>
                <a:lnTo>
                  <a:pt x="2305" y="174"/>
                </a:lnTo>
                <a:lnTo>
                  <a:pt x="2864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5" name="Freeform 131"/>
          <p:cNvSpPr>
            <a:spLocks noEditPoints="1"/>
          </p:cNvSpPr>
          <p:nvPr/>
        </p:nvSpPr>
        <p:spPr bwMode="auto">
          <a:xfrm>
            <a:off x="7380312" y="5631086"/>
            <a:ext cx="430213" cy="528637"/>
          </a:xfrm>
          <a:custGeom>
            <a:avLst/>
            <a:gdLst>
              <a:gd name="T0" fmla="*/ 2038 w 2716"/>
              <a:gd name="T1" fmla="*/ 2818 h 3330"/>
              <a:gd name="T2" fmla="*/ 1770 w 2716"/>
              <a:gd name="T3" fmla="*/ 2673 h 3330"/>
              <a:gd name="T4" fmla="*/ 1718 w 2716"/>
              <a:gd name="T5" fmla="*/ 2780 h 3330"/>
              <a:gd name="T6" fmla="*/ 2029 w 2716"/>
              <a:gd name="T7" fmla="*/ 3042 h 3330"/>
              <a:gd name="T8" fmla="*/ 2502 w 2716"/>
              <a:gd name="T9" fmla="*/ 2584 h 3330"/>
              <a:gd name="T10" fmla="*/ 2509 w 2716"/>
              <a:gd name="T11" fmla="*/ 2466 h 3330"/>
              <a:gd name="T12" fmla="*/ 1334 w 2716"/>
              <a:gd name="T13" fmla="*/ 2331 h 3330"/>
              <a:gd name="T14" fmla="*/ 1382 w 2716"/>
              <a:gd name="T15" fmla="*/ 2426 h 3330"/>
              <a:gd name="T16" fmla="*/ 430 w 2716"/>
              <a:gd name="T17" fmla="*/ 2473 h 3330"/>
              <a:gd name="T18" fmla="*/ 381 w 2716"/>
              <a:gd name="T19" fmla="*/ 2378 h 3330"/>
              <a:gd name="T20" fmla="*/ 2097 w 2716"/>
              <a:gd name="T21" fmla="*/ 2093 h 3330"/>
              <a:gd name="T22" fmla="*/ 2443 w 2716"/>
              <a:gd name="T23" fmla="*/ 2199 h 3330"/>
              <a:gd name="T24" fmla="*/ 2667 w 2716"/>
              <a:gd name="T25" fmla="*/ 2471 h 3330"/>
              <a:gd name="T26" fmla="*/ 2704 w 2716"/>
              <a:gd name="T27" fmla="*/ 2837 h 3330"/>
              <a:gd name="T28" fmla="*/ 2535 w 2716"/>
              <a:gd name="T29" fmla="*/ 3148 h 3330"/>
              <a:gd name="T30" fmla="*/ 2222 w 2716"/>
              <a:gd name="T31" fmla="*/ 3318 h 3330"/>
              <a:gd name="T32" fmla="*/ 1856 w 2716"/>
              <a:gd name="T33" fmla="*/ 3282 h 3330"/>
              <a:gd name="T34" fmla="*/ 1583 w 2716"/>
              <a:gd name="T35" fmla="*/ 3058 h 3330"/>
              <a:gd name="T36" fmla="*/ 1478 w 2716"/>
              <a:gd name="T37" fmla="*/ 2711 h 3330"/>
              <a:gd name="T38" fmla="*/ 1583 w 2716"/>
              <a:gd name="T39" fmla="*/ 2365 h 3330"/>
              <a:gd name="T40" fmla="*/ 1856 w 2716"/>
              <a:gd name="T41" fmla="*/ 2141 h 3330"/>
              <a:gd name="T42" fmla="*/ 1430 w 2716"/>
              <a:gd name="T43" fmla="*/ 1903 h 3330"/>
              <a:gd name="T44" fmla="*/ 1478 w 2716"/>
              <a:gd name="T45" fmla="*/ 1998 h 3330"/>
              <a:gd name="T46" fmla="*/ 430 w 2716"/>
              <a:gd name="T47" fmla="*/ 2045 h 3330"/>
              <a:gd name="T48" fmla="*/ 381 w 2716"/>
              <a:gd name="T49" fmla="*/ 1951 h 3330"/>
              <a:gd name="T50" fmla="*/ 430 w 2716"/>
              <a:gd name="T51" fmla="*/ 1523 h 3330"/>
              <a:gd name="T52" fmla="*/ 1715 w 2716"/>
              <a:gd name="T53" fmla="*/ 1570 h 3330"/>
              <a:gd name="T54" fmla="*/ 1668 w 2716"/>
              <a:gd name="T55" fmla="*/ 1665 h 3330"/>
              <a:gd name="T56" fmla="*/ 381 w 2716"/>
              <a:gd name="T57" fmla="*/ 1618 h 3330"/>
              <a:gd name="T58" fmla="*/ 430 w 2716"/>
              <a:gd name="T59" fmla="*/ 1523 h 3330"/>
              <a:gd name="T60" fmla="*/ 1713 w 2716"/>
              <a:gd name="T61" fmla="*/ 1127 h 3330"/>
              <a:gd name="T62" fmla="*/ 1683 w 2716"/>
              <a:gd name="T63" fmla="*/ 1234 h 3330"/>
              <a:gd name="T64" fmla="*/ 384 w 2716"/>
              <a:gd name="T65" fmla="*/ 1204 h 3330"/>
              <a:gd name="T66" fmla="*/ 414 w 2716"/>
              <a:gd name="T67" fmla="*/ 1097 h 3330"/>
              <a:gd name="T68" fmla="*/ 528 w 2716"/>
              <a:gd name="T69" fmla="*/ 421 h 3330"/>
              <a:gd name="T70" fmla="*/ 653 w 2716"/>
              <a:gd name="T71" fmla="*/ 592 h 3330"/>
              <a:gd name="T72" fmla="*/ 1459 w 2716"/>
              <a:gd name="T73" fmla="*/ 606 h 3330"/>
              <a:gd name="T74" fmla="*/ 1608 w 2716"/>
              <a:gd name="T75" fmla="*/ 455 h 3330"/>
              <a:gd name="T76" fmla="*/ 1947 w 2716"/>
              <a:gd name="T77" fmla="*/ 335 h 3330"/>
              <a:gd name="T78" fmla="*/ 2112 w 2716"/>
              <a:gd name="T79" fmla="*/ 420 h 3330"/>
              <a:gd name="T80" fmla="*/ 2121 w 2716"/>
              <a:gd name="T81" fmla="*/ 1952 h 3330"/>
              <a:gd name="T82" fmla="*/ 239 w 2716"/>
              <a:gd name="T83" fmla="*/ 857 h 3330"/>
              <a:gd name="T84" fmla="*/ 1391 w 2716"/>
              <a:gd name="T85" fmla="*/ 2997 h 3330"/>
              <a:gd name="T86" fmla="*/ 45 w 2716"/>
              <a:gd name="T87" fmla="*/ 2929 h 3330"/>
              <a:gd name="T88" fmla="*/ 3 w 2716"/>
              <a:gd name="T89" fmla="*/ 492 h 3330"/>
              <a:gd name="T90" fmla="*/ 87 w 2716"/>
              <a:gd name="T91" fmla="*/ 354 h 3330"/>
              <a:gd name="T92" fmla="*/ 1036 w 2716"/>
              <a:gd name="T93" fmla="*/ 105 h 3330"/>
              <a:gd name="T94" fmla="*/ 1011 w 2716"/>
              <a:gd name="T95" fmla="*/ 203 h 3330"/>
              <a:gd name="T96" fmla="*/ 1109 w 2716"/>
              <a:gd name="T97" fmla="*/ 228 h 3330"/>
              <a:gd name="T98" fmla="*/ 1134 w 2716"/>
              <a:gd name="T99" fmla="*/ 130 h 3330"/>
              <a:gd name="T100" fmla="*/ 1074 w 2716"/>
              <a:gd name="T101" fmla="*/ 0 h 3330"/>
              <a:gd name="T102" fmla="*/ 1217 w 2716"/>
              <a:gd name="T103" fmla="*/ 82 h 3330"/>
              <a:gd name="T104" fmla="*/ 1249 w 2716"/>
              <a:gd name="T105" fmla="*/ 203 h 3330"/>
              <a:gd name="T106" fmla="*/ 1412 w 2716"/>
              <a:gd name="T107" fmla="*/ 241 h 3330"/>
              <a:gd name="T108" fmla="*/ 1522 w 2716"/>
              <a:gd name="T109" fmla="*/ 351 h 3330"/>
              <a:gd name="T110" fmla="*/ 1484 w 2716"/>
              <a:gd name="T111" fmla="*/ 482 h 3330"/>
              <a:gd name="T112" fmla="*/ 733 w 2716"/>
              <a:gd name="T113" fmla="*/ 521 h 3330"/>
              <a:gd name="T114" fmla="*/ 623 w 2716"/>
              <a:gd name="T115" fmla="*/ 411 h 3330"/>
              <a:gd name="T116" fmla="*/ 661 w 2716"/>
              <a:gd name="T117" fmla="*/ 280 h 3330"/>
              <a:gd name="T118" fmla="*/ 853 w 2716"/>
              <a:gd name="T119" fmla="*/ 235 h 3330"/>
              <a:gd name="T120" fmla="*/ 906 w 2716"/>
              <a:gd name="T121" fmla="*/ 164 h 3330"/>
              <a:gd name="T122" fmla="*/ 988 w 2716"/>
              <a:gd name="T123" fmla="*/ 22 h 3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16" h="3330">
                <a:moveTo>
                  <a:pt x="2435" y="2426"/>
                </a:moveTo>
                <a:lnTo>
                  <a:pt x="2415" y="2428"/>
                </a:lnTo>
                <a:lnTo>
                  <a:pt x="2395" y="2433"/>
                </a:lnTo>
                <a:lnTo>
                  <a:pt x="2375" y="2443"/>
                </a:lnTo>
                <a:lnTo>
                  <a:pt x="2359" y="2458"/>
                </a:lnTo>
                <a:lnTo>
                  <a:pt x="2038" y="2818"/>
                </a:lnTo>
                <a:lnTo>
                  <a:pt x="1871" y="2685"/>
                </a:lnTo>
                <a:lnTo>
                  <a:pt x="1852" y="2673"/>
                </a:lnTo>
                <a:lnTo>
                  <a:pt x="1832" y="2666"/>
                </a:lnTo>
                <a:lnTo>
                  <a:pt x="1811" y="2664"/>
                </a:lnTo>
                <a:lnTo>
                  <a:pt x="1790" y="2666"/>
                </a:lnTo>
                <a:lnTo>
                  <a:pt x="1770" y="2673"/>
                </a:lnTo>
                <a:lnTo>
                  <a:pt x="1752" y="2684"/>
                </a:lnTo>
                <a:lnTo>
                  <a:pt x="1737" y="2699"/>
                </a:lnTo>
                <a:lnTo>
                  <a:pt x="1724" y="2718"/>
                </a:lnTo>
                <a:lnTo>
                  <a:pt x="1718" y="2739"/>
                </a:lnTo>
                <a:lnTo>
                  <a:pt x="1715" y="2759"/>
                </a:lnTo>
                <a:lnTo>
                  <a:pt x="1718" y="2780"/>
                </a:lnTo>
                <a:lnTo>
                  <a:pt x="1724" y="2800"/>
                </a:lnTo>
                <a:lnTo>
                  <a:pt x="1735" y="2817"/>
                </a:lnTo>
                <a:lnTo>
                  <a:pt x="1752" y="2834"/>
                </a:lnTo>
                <a:lnTo>
                  <a:pt x="1989" y="3023"/>
                </a:lnTo>
                <a:lnTo>
                  <a:pt x="2008" y="3035"/>
                </a:lnTo>
                <a:lnTo>
                  <a:pt x="2029" y="3042"/>
                </a:lnTo>
                <a:lnTo>
                  <a:pt x="2049" y="3044"/>
                </a:lnTo>
                <a:lnTo>
                  <a:pt x="2069" y="3042"/>
                </a:lnTo>
                <a:lnTo>
                  <a:pt x="2087" y="3036"/>
                </a:lnTo>
                <a:lnTo>
                  <a:pt x="2105" y="3026"/>
                </a:lnTo>
                <a:lnTo>
                  <a:pt x="2121" y="3013"/>
                </a:lnTo>
                <a:lnTo>
                  <a:pt x="2502" y="2584"/>
                </a:lnTo>
                <a:lnTo>
                  <a:pt x="2514" y="2566"/>
                </a:lnTo>
                <a:lnTo>
                  <a:pt x="2522" y="2547"/>
                </a:lnTo>
                <a:lnTo>
                  <a:pt x="2526" y="2526"/>
                </a:lnTo>
                <a:lnTo>
                  <a:pt x="2524" y="2506"/>
                </a:lnTo>
                <a:lnTo>
                  <a:pt x="2519" y="2485"/>
                </a:lnTo>
                <a:lnTo>
                  <a:pt x="2509" y="2466"/>
                </a:lnTo>
                <a:lnTo>
                  <a:pt x="2494" y="2450"/>
                </a:lnTo>
                <a:lnTo>
                  <a:pt x="2475" y="2438"/>
                </a:lnTo>
                <a:lnTo>
                  <a:pt x="2456" y="2430"/>
                </a:lnTo>
                <a:lnTo>
                  <a:pt x="2435" y="2426"/>
                </a:lnTo>
                <a:close/>
                <a:moveTo>
                  <a:pt x="430" y="2331"/>
                </a:moveTo>
                <a:lnTo>
                  <a:pt x="1334" y="2331"/>
                </a:lnTo>
                <a:lnTo>
                  <a:pt x="1349" y="2333"/>
                </a:lnTo>
                <a:lnTo>
                  <a:pt x="1363" y="2340"/>
                </a:lnTo>
                <a:lnTo>
                  <a:pt x="1373" y="2350"/>
                </a:lnTo>
                <a:lnTo>
                  <a:pt x="1380" y="2363"/>
                </a:lnTo>
                <a:lnTo>
                  <a:pt x="1382" y="2378"/>
                </a:lnTo>
                <a:lnTo>
                  <a:pt x="1382" y="2426"/>
                </a:lnTo>
                <a:lnTo>
                  <a:pt x="1380" y="2441"/>
                </a:lnTo>
                <a:lnTo>
                  <a:pt x="1373" y="2454"/>
                </a:lnTo>
                <a:lnTo>
                  <a:pt x="1363" y="2464"/>
                </a:lnTo>
                <a:lnTo>
                  <a:pt x="1349" y="2471"/>
                </a:lnTo>
                <a:lnTo>
                  <a:pt x="1334" y="2473"/>
                </a:lnTo>
                <a:lnTo>
                  <a:pt x="430" y="2473"/>
                </a:lnTo>
                <a:lnTo>
                  <a:pt x="414" y="2471"/>
                </a:lnTo>
                <a:lnTo>
                  <a:pt x="401" y="2464"/>
                </a:lnTo>
                <a:lnTo>
                  <a:pt x="390" y="2454"/>
                </a:lnTo>
                <a:lnTo>
                  <a:pt x="384" y="2441"/>
                </a:lnTo>
                <a:lnTo>
                  <a:pt x="381" y="2426"/>
                </a:lnTo>
                <a:lnTo>
                  <a:pt x="381" y="2378"/>
                </a:lnTo>
                <a:lnTo>
                  <a:pt x="384" y="2363"/>
                </a:lnTo>
                <a:lnTo>
                  <a:pt x="390" y="2350"/>
                </a:lnTo>
                <a:lnTo>
                  <a:pt x="401" y="2340"/>
                </a:lnTo>
                <a:lnTo>
                  <a:pt x="414" y="2333"/>
                </a:lnTo>
                <a:lnTo>
                  <a:pt x="430" y="2331"/>
                </a:lnTo>
                <a:close/>
                <a:moveTo>
                  <a:pt x="2097" y="2093"/>
                </a:moveTo>
                <a:lnTo>
                  <a:pt x="2160" y="2096"/>
                </a:lnTo>
                <a:lnTo>
                  <a:pt x="2222" y="2106"/>
                </a:lnTo>
                <a:lnTo>
                  <a:pt x="2281" y="2121"/>
                </a:lnTo>
                <a:lnTo>
                  <a:pt x="2338" y="2141"/>
                </a:lnTo>
                <a:lnTo>
                  <a:pt x="2392" y="2168"/>
                </a:lnTo>
                <a:lnTo>
                  <a:pt x="2443" y="2199"/>
                </a:lnTo>
                <a:lnTo>
                  <a:pt x="2491" y="2234"/>
                </a:lnTo>
                <a:lnTo>
                  <a:pt x="2535" y="2274"/>
                </a:lnTo>
                <a:lnTo>
                  <a:pt x="2574" y="2318"/>
                </a:lnTo>
                <a:lnTo>
                  <a:pt x="2611" y="2365"/>
                </a:lnTo>
                <a:lnTo>
                  <a:pt x="2641" y="2417"/>
                </a:lnTo>
                <a:lnTo>
                  <a:pt x="2667" y="2471"/>
                </a:lnTo>
                <a:lnTo>
                  <a:pt x="2689" y="2528"/>
                </a:lnTo>
                <a:lnTo>
                  <a:pt x="2704" y="2587"/>
                </a:lnTo>
                <a:lnTo>
                  <a:pt x="2713" y="2648"/>
                </a:lnTo>
                <a:lnTo>
                  <a:pt x="2716" y="2711"/>
                </a:lnTo>
                <a:lnTo>
                  <a:pt x="2713" y="2775"/>
                </a:lnTo>
                <a:lnTo>
                  <a:pt x="2704" y="2837"/>
                </a:lnTo>
                <a:lnTo>
                  <a:pt x="2689" y="2895"/>
                </a:lnTo>
                <a:lnTo>
                  <a:pt x="2667" y="2953"/>
                </a:lnTo>
                <a:lnTo>
                  <a:pt x="2641" y="3006"/>
                </a:lnTo>
                <a:lnTo>
                  <a:pt x="2611" y="3058"/>
                </a:lnTo>
                <a:lnTo>
                  <a:pt x="2574" y="3105"/>
                </a:lnTo>
                <a:lnTo>
                  <a:pt x="2535" y="3148"/>
                </a:lnTo>
                <a:lnTo>
                  <a:pt x="2491" y="3189"/>
                </a:lnTo>
                <a:lnTo>
                  <a:pt x="2443" y="3224"/>
                </a:lnTo>
                <a:lnTo>
                  <a:pt x="2392" y="3255"/>
                </a:lnTo>
                <a:lnTo>
                  <a:pt x="2338" y="3282"/>
                </a:lnTo>
                <a:lnTo>
                  <a:pt x="2281" y="3302"/>
                </a:lnTo>
                <a:lnTo>
                  <a:pt x="2222" y="3318"/>
                </a:lnTo>
                <a:lnTo>
                  <a:pt x="2160" y="3327"/>
                </a:lnTo>
                <a:lnTo>
                  <a:pt x="2097" y="3330"/>
                </a:lnTo>
                <a:lnTo>
                  <a:pt x="2034" y="3327"/>
                </a:lnTo>
                <a:lnTo>
                  <a:pt x="1972" y="3318"/>
                </a:lnTo>
                <a:lnTo>
                  <a:pt x="1912" y="3302"/>
                </a:lnTo>
                <a:lnTo>
                  <a:pt x="1856" y="3282"/>
                </a:lnTo>
                <a:lnTo>
                  <a:pt x="1801" y="3255"/>
                </a:lnTo>
                <a:lnTo>
                  <a:pt x="1751" y="3224"/>
                </a:lnTo>
                <a:lnTo>
                  <a:pt x="1703" y="3189"/>
                </a:lnTo>
                <a:lnTo>
                  <a:pt x="1659" y="3148"/>
                </a:lnTo>
                <a:lnTo>
                  <a:pt x="1619" y="3105"/>
                </a:lnTo>
                <a:lnTo>
                  <a:pt x="1583" y="3058"/>
                </a:lnTo>
                <a:lnTo>
                  <a:pt x="1553" y="3006"/>
                </a:lnTo>
                <a:lnTo>
                  <a:pt x="1526" y="2953"/>
                </a:lnTo>
                <a:lnTo>
                  <a:pt x="1505" y="2895"/>
                </a:lnTo>
                <a:lnTo>
                  <a:pt x="1490" y="2837"/>
                </a:lnTo>
                <a:lnTo>
                  <a:pt x="1481" y="2775"/>
                </a:lnTo>
                <a:lnTo>
                  <a:pt x="1478" y="2711"/>
                </a:lnTo>
                <a:lnTo>
                  <a:pt x="1481" y="2648"/>
                </a:lnTo>
                <a:lnTo>
                  <a:pt x="1490" y="2587"/>
                </a:lnTo>
                <a:lnTo>
                  <a:pt x="1505" y="2528"/>
                </a:lnTo>
                <a:lnTo>
                  <a:pt x="1526" y="2471"/>
                </a:lnTo>
                <a:lnTo>
                  <a:pt x="1553" y="2417"/>
                </a:lnTo>
                <a:lnTo>
                  <a:pt x="1583" y="2365"/>
                </a:lnTo>
                <a:lnTo>
                  <a:pt x="1619" y="2318"/>
                </a:lnTo>
                <a:lnTo>
                  <a:pt x="1659" y="2274"/>
                </a:lnTo>
                <a:lnTo>
                  <a:pt x="1703" y="2234"/>
                </a:lnTo>
                <a:lnTo>
                  <a:pt x="1751" y="2199"/>
                </a:lnTo>
                <a:lnTo>
                  <a:pt x="1801" y="2168"/>
                </a:lnTo>
                <a:lnTo>
                  <a:pt x="1856" y="2141"/>
                </a:lnTo>
                <a:lnTo>
                  <a:pt x="1912" y="2121"/>
                </a:lnTo>
                <a:lnTo>
                  <a:pt x="1972" y="2106"/>
                </a:lnTo>
                <a:lnTo>
                  <a:pt x="2034" y="2096"/>
                </a:lnTo>
                <a:lnTo>
                  <a:pt x="2097" y="2093"/>
                </a:lnTo>
                <a:close/>
                <a:moveTo>
                  <a:pt x="430" y="1903"/>
                </a:moveTo>
                <a:lnTo>
                  <a:pt x="1430" y="1903"/>
                </a:lnTo>
                <a:lnTo>
                  <a:pt x="1444" y="1905"/>
                </a:lnTo>
                <a:lnTo>
                  <a:pt x="1458" y="1912"/>
                </a:lnTo>
                <a:lnTo>
                  <a:pt x="1469" y="1922"/>
                </a:lnTo>
                <a:lnTo>
                  <a:pt x="1475" y="1935"/>
                </a:lnTo>
                <a:lnTo>
                  <a:pt x="1478" y="1951"/>
                </a:lnTo>
                <a:lnTo>
                  <a:pt x="1478" y="1998"/>
                </a:lnTo>
                <a:lnTo>
                  <a:pt x="1475" y="2013"/>
                </a:lnTo>
                <a:lnTo>
                  <a:pt x="1469" y="2026"/>
                </a:lnTo>
                <a:lnTo>
                  <a:pt x="1458" y="2036"/>
                </a:lnTo>
                <a:lnTo>
                  <a:pt x="1444" y="2043"/>
                </a:lnTo>
                <a:lnTo>
                  <a:pt x="1430" y="2045"/>
                </a:lnTo>
                <a:lnTo>
                  <a:pt x="430" y="2045"/>
                </a:lnTo>
                <a:lnTo>
                  <a:pt x="414" y="2043"/>
                </a:lnTo>
                <a:lnTo>
                  <a:pt x="401" y="2036"/>
                </a:lnTo>
                <a:lnTo>
                  <a:pt x="390" y="2026"/>
                </a:lnTo>
                <a:lnTo>
                  <a:pt x="384" y="2013"/>
                </a:lnTo>
                <a:lnTo>
                  <a:pt x="381" y="1998"/>
                </a:lnTo>
                <a:lnTo>
                  <a:pt x="381" y="1951"/>
                </a:lnTo>
                <a:lnTo>
                  <a:pt x="384" y="1935"/>
                </a:lnTo>
                <a:lnTo>
                  <a:pt x="390" y="1922"/>
                </a:lnTo>
                <a:lnTo>
                  <a:pt x="401" y="1912"/>
                </a:lnTo>
                <a:lnTo>
                  <a:pt x="414" y="1905"/>
                </a:lnTo>
                <a:lnTo>
                  <a:pt x="430" y="1903"/>
                </a:lnTo>
                <a:close/>
                <a:moveTo>
                  <a:pt x="430" y="1523"/>
                </a:moveTo>
                <a:lnTo>
                  <a:pt x="1668" y="1523"/>
                </a:lnTo>
                <a:lnTo>
                  <a:pt x="1683" y="1525"/>
                </a:lnTo>
                <a:lnTo>
                  <a:pt x="1696" y="1532"/>
                </a:lnTo>
                <a:lnTo>
                  <a:pt x="1706" y="1542"/>
                </a:lnTo>
                <a:lnTo>
                  <a:pt x="1713" y="1555"/>
                </a:lnTo>
                <a:lnTo>
                  <a:pt x="1715" y="1570"/>
                </a:lnTo>
                <a:lnTo>
                  <a:pt x="1715" y="1618"/>
                </a:lnTo>
                <a:lnTo>
                  <a:pt x="1713" y="1633"/>
                </a:lnTo>
                <a:lnTo>
                  <a:pt x="1706" y="1646"/>
                </a:lnTo>
                <a:lnTo>
                  <a:pt x="1696" y="1656"/>
                </a:lnTo>
                <a:lnTo>
                  <a:pt x="1683" y="1663"/>
                </a:lnTo>
                <a:lnTo>
                  <a:pt x="1668" y="1665"/>
                </a:lnTo>
                <a:lnTo>
                  <a:pt x="430" y="1665"/>
                </a:lnTo>
                <a:lnTo>
                  <a:pt x="414" y="1663"/>
                </a:lnTo>
                <a:lnTo>
                  <a:pt x="401" y="1656"/>
                </a:lnTo>
                <a:lnTo>
                  <a:pt x="390" y="1646"/>
                </a:lnTo>
                <a:lnTo>
                  <a:pt x="384" y="1633"/>
                </a:lnTo>
                <a:lnTo>
                  <a:pt x="381" y="1618"/>
                </a:lnTo>
                <a:lnTo>
                  <a:pt x="381" y="1570"/>
                </a:lnTo>
                <a:lnTo>
                  <a:pt x="384" y="1555"/>
                </a:lnTo>
                <a:lnTo>
                  <a:pt x="390" y="1542"/>
                </a:lnTo>
                <a:lnTo>
                  <a:pt x="401" y="1532"/>
                </a:lnTo>
                <a:lnTo>
                  <a:pt x="414" y="1525"/>
                </a:lnTo>
                <a:lnTo>
                  <a:pt x="430" y="1523"/>
                </a:lnTo>
                <a:close/>
                <a:moveTo>
                  <a:pt x="430" y="1094"/>
                </a:moveTo>
                <a:lnTo>
                  <a:pt x="1668" y="1094"/>
                </a:lnTo>
                <a:lnTo>
                  <a:pt x="1683" y="1097"/>
                </a:lnTo>
                <a:lnTo>
                  <a:pt x="1696" y="1103"/>
                </a:lnTo>
                <a:lnTo>
                  <a:pt x="1706" y="1114"/>
                </a:lnTo>
                <a:lnTo>
                  <a:pt x="1713" y="1127"/>
                </a:lnTo>
                <a:lnTo>
                  <a:pt x="1715" y="1141"/>
                </a:lnTo>
                <a:lnTo>
                  <a:pt x="1715" y="1190"/>
                </a:lnTo>
                <a:lnTo>
                  <a:pt x="1713" y="1204"/>
                </a:lnTo>
                <a:lnTo>
                  <a:pt x="1706" y="1217"/>
                </a:lnTo>
                <a:lnTo>
                  <a:pt x="1696" y="1228"/>
                </a:lnTo>
                <a:lnTo>
                  <a:pt x="1683" y="1234"/>
                </a:lnTo>
                <a:lnTo>
                  <a:pt x="1668" y="1237"/>
                </a:lnTo>
                <a:lnTo>
                  <a:pt x="430" y="1237"/>
                </a:lnTo>
                <a:lnTo>
                  <a:pt x="414" y="1234"/>
                </a:lnTo>
                <a:lnTo>
                  <a:pt x="401" y="1228"/>
                </a:lnTo>
                <a:lnTo>
                  <a:pt x="390" y="1217"/>
                </a:lnTo>
                <a:lnTo>
                  <a:pt x="384" y="1204"/>
                </a:lnTo>
                <a:lnTo>
                  <a:pt x="381" y="1190"/>
                </a:lnTo>
                <a:lnTo>
                  <a:pt x="381" y="1141"/>
                </a:lnTo>
                <a:lnTo>
                  <a:pt x="384" y="1127"/>
                </a:lnTo>
                <a:lnTo>
                  <a:pt x="390" y="1114"/>
                </a:lnTo>
                <a:lnTo>
                  <a:pt x="401" y="1103"/>
                </a:lnTo>
                <a:lnTo>
                  <a:pt x="414" y="1097"/>
                </a:lnTo>
                <a:lnTo>
                  <a:pt x="430" y="1094"/>
                </a:lnTo>
                <a:close/>
                <a:moveTo>
                  <a:pt x="144" y="333"/>
                </a:moveTo>
                <a:lnTo>
                  <a:pt x="530" y="333"/>
                </a:lnTo>
                <a:lnTo>
                  <a:pt x="526" y="357"/>
                </a:lnTo>
                <a:lnTo>
                  <a:pt x="525" y="382"/>
                </a:lnTo>
                <a:lnTo>
                  <a:pt x="528" y="421"/>
                </a:lnTo>
                <a:lnTo>
                  <a:pt x="537" y="457"/>
                </a:lnTo>
                <a:lnTo>
                  <a:pt x="551" y="490"/>
                </a:lnTo>
                <a:lnTo>
                  <a:pt x="570" y="522"/>
                </a:lnTo>
                <a:lnTo>
                  <a:pt x="593" y="549"/>
                </a:lnTo>
                <a:lnTo>
                  <a:pt x="622" y="573"/>
                </a:lnTo>
                <a:lnTo>
                  <a:pt x="653" y="592"/>
                </a:lnTo>
                <a:lnTo>
                  <a:pt x="686" y="606"/>
                </a:lnTo>
                <a:lnTo>
                  <a:pt x="723" y="616"/>
                </a:lnTo>
                <a:lnTo>
                  <a:pt x="761" y="619"/>
                </a:lnTo>
                <a:lnTo>
                  <a:pt x="1384" y="619"/>
                </a:lnTo>
                <a:lnTo>
                  <a:pt x="1422" y="616"/>
                </a:lnTo>
                <a:lnTo>
                  <a:pt x="1459" y="606"/>
                </a:lnTo>
                <a:lnTo>
                  <a:pt x="1492" y="592"/>
                </a:lnTo>
                <a:lnTo>
                  <a:pt x="1523" y="572"/>
                </a:lnTo>
                <a:lnTo>
                  <a:pt x="1551" y="549"/>
                </a:lnTo>
                <a:lnTo>
                  <a:pt x="1575" y="521"/>
                </a:lnTo>
                <a:lnTo>
                  <a:pt x="1594" y="489"/>
                </a:lnTo>
                <a:lnTo>
                  <a:pt x="1608" y="455"/>
                </a:lnTo>
                <a:lnTo>
                  <a:pt x="1617" y="418"/>
                </a:lnTo>
                <a:lnTo>
                  <a:pt x="1620" y="379"/>
                </a:lnTo>
                <a:lnTo>
                  <a:pt x="1619" y="356"/>
                </a:lnTo>
                <a:lnTo>
                  <a:pt x="1615" y="333"/>
                </a:lnTo>
                <a:lnTo>
                  <a:pt x="1906" y="333"/>
                </a:lnTo>
                <a:lnTo>
                  <a:pt x="1947" y="335"/>
                </a:lnTo>
                <a:lnTo>
                  <a:pt x="1983" y="341"/>
                </a:lnTo>
                <a:lnTo>
                  <a:pt x="2015" y="351"/>
                </a:lnTo>
                <a:lnTo>
                  <a:pt x="2046" y="363"/>
                </a:lnTo>
                <a:lnTo>
                  <a:pt x="2071" y="379"/>
                </a:lnTo>
                <a:lnTo>
                  <a:pt x="2093" y="399"/>
                </a:lnTo>
                <a:lnTo>
                  <a:pt x="2112" y="420"/>
                </a:lnTo>
                <a:lnTo>
                  <a:pt x="2126" y="443"/>
                </a:lnTo>
                <a:lnTo>
                  <a:pt x="2136" y="468"/>
                </a:lnTo>
                <a:lnTo>
                  <a:pt x="2143" y="495"/>
                </a:lnTo>
                <a:lnTo>
                  <a:pt x="2145" y="524"/>
                </a:lnTo>
                <a:lnTo>
                  <a:pt x="2145" y="1953"/>
                </a:lnTo>
                <a:lnTo>
                  <a:pt x="2121" y="1952"/>
                </a:lnTo>
                <a:lnTo>
                  <a:pt x="2097" y="1951"/>
                </a:lnTo>
                <a:lnTo>
                  <a:pt x="2032" y="1954"/>
                </a:lnTo>
                <a:lnTo>
                  <a:pt x="1968" y="1962"/>
                </a:lnTo>
                <a:lnTo>
                  <a:pt x="1906" y="1976"/>
                </a:lnTo>
                <a:lnTo>
                  <a:pt x="1906" y="857"/>
                </a:lnTo>
                <a:lnTo>
                  <a:pt x="239" y="857"/>
                </a:lnTo>
                <a:lnTo>
                  <a:pt x="239" y="2759"/>
                </a:lnTo>
                <a:lnTo>
                  <a:pt x="1337" y="2759"/>
                </a:lnTo>
                <a:lnTo>
                  <a:pt x="1343" y="2821"/>
                </a:lnTo>
                <a:lnTo>
                  <a:pt x="1354" y="2882"/>
                </a:lnTo>
                <a:lnTo>
                  <a:pt x="1371" y="2940"/>
                </a:lnTo>
                <a:lnTo>
                  <a:pt x="1391" y="2997"/>
                </a:lnTo>
                <a:lnTo>
                  <a:pt x="191" y="2997"/>
                </a:lnTo>
                <a:lnTo>
                  <a:pt x="157" y="2994"/>
                </a:lnTo>
                <a:lnTo>
                  <a:pt x="124" y="2985"/>
                </a:lnTo>
                <a:lnTo>
                  <a:pt x="95" y="2971"/>
                </a:lnTo>
                <a:lnTo>
                  <a:pt x="68" y="2953"/>
                </a:lnTo>
                <a:lnTo>
                  <a:pt x="45" y="2929"/>
                </a:lnTo>
                <a:lnTo>
                  <a:pt x="26" y="2903"/>
                </a:lnTo>
                <a:lnTo>
                  <a:pt x="12" y="2873"/>
                </a:lnTo>
                <a:lnTo>
                  <a:pt x="3" y="2841"/>
                </a:lnTo>
                <a:lnTo>
                  <a:pt x="0" y="2806"/>
                </a:lnTo>
                <a:lnTo>
                  <a:pt x="0" y="524"/>
                </a:lnTo>
                <a:lnTo>
                  <a:pt x="3" y="492"/>
                </a:lnTo>
                <a:lnTo>
                  <a:pt x="9" y="463"/>
                </a:lnTo>
                <a:lnTo>
                  <a:pt x="20" y="436"/>
                </a:lnTo>
                <a:lnTo>
                  <a:pt x="34" y="411"/>
                </a:lnTo>
                <a:lnTo>
                  <a:pt x="51" y="389"/>
                </a:lnTo>
                <a:lnTo>
                  <a:pt x="68" y="369"/>
                </a:lnTo>
                <a:lnTo>
                  <a:pt x="87" y="354"/>
                </a:lnTo>
                <a:lnTo>
                  <a:pt x="106" y="343"/>
                </a:lnTo>
                <a:lnTo>
                  <a:pt x="125" y="335"/>
                </a:lnTo>
                <a:lnTo>
                  <a:pt x="144" y="333"/>
                </a:lnTo>
                <a:close/>
                <a:moveTo>
                  <a:pt x="1072" y="95"/>
                </a:moveTo>
                <a:lnTo>
                  <a:pt x="1053" y="98"/>
                </a:lnTo>
                <a:lnTo>
                  <a:pt x="1036" y="105"/>
                </a:lnTo>
                <a:lnTo>
                  <a:pt x="1022" y="116"/>
                </a:lnTo>
                <a:lnTo>
                  <a:pt x="1011" y="130"/>
                </a:lnTo>
                <a:lnTo>
                  <a:pt x="1004" y="147"/>
                </a:lnTo>
                <a:lnTo>
                  <a:pt x="1001" y="167"/>
                </a:lnTo>
                <a:lnTo>
                  <a:pt x="1004" y="186"/>
                </a:lnTo>
                <a:lnTo>
                  <a:pt x="1011" y="203"/>
                </a:lnTo>
                <a:lnTo>
                  <a:pt x="1022" y="217"/>
                </a:lnTo>
                <a:lnTo>
                  <a:pt x="1036" y="228"/>
                </a:lnTo>
                <a:lnTo>
                  <a:pt x="1053" y="235"/>
                </a:lnTo>
                <a:lnTo>
                  <a:pt x="1072" y="238"/>
                </a:lnTo>
                <a:lnTo>
                  <a:pt x="1092" y="235"/>
                </a:lnTo>
                <a:lnTo>
                  <a:pt x="1109" y="228"/>
                </a:lnTo>
                <a:lnTo>
                  <a:pt x="1123" y="217"/>
                </a:lnTo>
                <a:lnTo>
                  <a:pt x="1134" y="203"/>
                </a:lnTo>
                <a:lnTo>
                  <a:pt x="1141" y="186"/>
                </a:lnTo>
                <a:lnTo>
                  <a:pt x="1144" y="167"/>
                </a:lnTo>
                <a:lnTo>
                  <a:pt x="1141" y="147"/>
                </a:lnTo>
                <a:lnTo>
                  <a:pt x="1134" y="130"/>
                </a:lnTo>
                <a:lnTo>
                  <a:pt x="1123" y="116"/>
                </a:lnTo>
                <a:lnTo>
                  <a:pt x="1109" y="105"/>
                </a:lnTo>
                <a:lnTo>
                  <a:pt x="1092" y="98"/>
                </a:lnTo>
                <a:lnTo>
                  <a:pt x="1072" y="95"/>
                </a:lnTo>
                <a:close/>
                <a:moveTo>
                  <a:pt x="1070" y="0"/>
                </a:moveTo>
                <a:lnTo>
                  <a:pt x="1074" y="0"/>
                </a:lnTo>
                <a:lnTo>
                  <a:pt x="1104" y="3"/>
                </a:lnTo>
                <a:lnTo>
                  <a:pt x="1132" y="10"/>
                </a:lnTo>
                <a:lnTo>
                  <a:pt x="1157" y="22"/>
                </a:lnTo>
                <a:lnTo>
                  <a:pt x="1181" y="38"/>
                </a:lnTo>
                <a:lnTo>
                  <a:pt x="1201" y="59"/>
                </a:lnTo>
                <a:lnTo>
                  <a:pt x="1217" y="82"/>
                </a:lnTo>
                <a:lnTo>
                  <a:pt x="1229" y="107"/>
                </a:lnTo>
                <a:lnTo>
                  <a:pt x="1236" y="135"/>
                </a:lnTo>
                <a:lnTo>
                  <a:pt x="1239" y="164"/>
                </a:lnTo>
                <a:lnTo>
                  <a:pt x="1239" y="167"/>
                </a:lnTo>
                <a:lnTo>
                  <a:pt x="1241" y="186"/>
                </a:lnTo>
                <a:lnTo>
                  <a:pt x="1249" y="203"/>
                </a:lnTo>
                <a:lnTo>
                  <a:pt x="1260" y="217"/>
                </a:lnTo>
                <a:lnTo>
                  <a:pt x="1275" y="228"/>
                </a:lnTo>
                <a:lnTo>
                  <a:pt x="1291" y="235"/>
                </a:lnTo>
                <a:lnTo>
                  <a:pt x="1310" y="238"/>
                </a:lnTo>
                <a:lnTo>
                  <a:pt x="1384" y="238"/>
                </a:lnTo>
                <a:lnTo>
                  <a:pt x="1412" y="241"/>
                </a:lnTo>
                <a:lnTo>
                  <a:pt x="1438" y="249"/>
                </a:lnTo>
                <a:lnTo>
                  <a:pt x="1463" y="262"/>
                </a:lnTo>
                <a:lnTo>
                  <a:pt x="1484" y="280"/>
                </a:lnTo>
                <a:lnTo>
                  <a:pt x="1501" y="300"/>
                </a:lnTo>
                <a:lnTo>
                  <a:pt x="1514" y="324"/>
                </a:lnTo>
                <a:lnTo>
                  <a:pt x="1522" y="351"/>
                </a:lnTo>
                <a:lnTo>
                  <a:pt x="1525" y="379"/>
                </a:lnTo>
                <a:lnTo>
                  <a:pt x="1525" y="382"/>
                </a:lnTo>
                <a:lnTo>
                  <a:pt x="1522" y="411"/>
                </a:lnTo>
                <a:lnTo>
                  <a:pt x="1514" y="437"/>
                </a:lnTo>
                <a:lnTo>
                  <a:pt x="1501" y="461"/>
                </a:lnTo>
                <a:lnTo>
                  <a:pt x="1484" y="482"/>
                </a:lnTo>
                <a:lnTo>
                  <a:pt x="1463" y="500"/>
                </a:lnTo>
                <a:lnTo>
                  <a:pt x="1438" y="513"/>
                </a:lnTo>
                <a:lnTo>
                  <a:pt x="1412" y="521"/>
                </a:lnTo>
                <a:lnTo>
                  <a:pt x="1384" y="524"/>
                </a:lnTo>
                <a:lnTo>
                  <a:pt x="761" y="524"/>
                </a:lnTo>
                <a:lnTo>
                  <a:pt x="733" y="521"/>
                </a:lnTo>
                <a:lnTo>
                  <a:pt x="707" y="513"/>
                </a:lnTo>
                <a:lnTo>
                  <a:pt x="682" y="500"/>
                </a:lnTo>
                <a:lnTo>
                  <a:pt x="661" y="482"/>
                </a:lnTo>
                <a:lnTo>
                  <a:pt x="644" y="461"/>
                </a:lnTo>
                <a:lnTo>
                  <a:pt x="631" y="437"/>
                </a:lnTo>
                <a:lnTo>
                  <a:pt x="623" y="411"/>
                </a:lnTo>
                <a:lnTo>
                  <a:pt x="620" y="382"/>
                </a:lnTo>
                <a:lnTo>
                  <a:pt x="620" y="379"/>
                </a:lnTo>
                <a:lnTo>
                  <a:pt x="623" y="351"/>
                </a:lnTo>
                <a:lnTo>
                  <a:pt x="631" y="324"/>
                </a:lnTo>
                <a:lnTo>
                  <a:pt x="644" y="300"/>
                </a:lnTo>
                <a:lnTo>
                  <a:pt x="661" y="280"/>
                </a:lnTo>
                <a:lnTo>
                  <a:pt x="682" y="262"/>
                </a:lnTo>
                <a:lnTo>
                  <a:pt x="707" y="249"/>
                </a:lnTo>
                <a:lnTo>
                  <a:pt x="733" y="241"/>
                </a:lnTo>
                <a:lnTo>
                  <a:pt x="761" y="238"/>
                </a:lnTo>
                <a:lnTo>
                  <a:pt x="835" y="238"/>
                </a:lnTo>
                <a:lnTo>
                  <a:pt x="853" y="235"/>
                </a:lnTo>
                <a:lnTo>
                  <a:pt x="870" y="228"/>
                </a:lnTo>
                <a:lnTo>
                  <a:pt x="884" y="217"/>
                </a:lnTo>
                <a:lnTo>
                  <a:pt x="896" y="203"/>
                </a:lnTo>
                <a:lnTo>
                  <a:pt x="903" y="186"/>
                </a:lnTo>
                <a:lnTo>
                  <a:pt x="906" y="167"/>
                </a:lnTo>
                <a:lnTo>
                  <a:pt x="906" y="164"/>
                </a:lnTo>
                <a:lnTo>
                  <a:pt x="909" y="135"/>
                </a:lnTo>
                <a:lnTo>
                  <a:pt x="916" y="107"/>
                </a:lnTo>
                <a:lnTo>
                  <a:pt x="928" y="82"/>
                </a:lnTo>
                <a:lnTo>
                  <a:pt x="944" y="59"/>
                </a:lnTo>
                <a:lnTo>
                  <a:pt x="964" y="38"/>
                </a:lnTo>
                <a:lnTo>
                  <a:pt x="988" y="22"/>
                </a:lnTo>
                <a:lnTo>
                  <a:pt x="1013" y="10"/>
                </a:lnTo>
                <a:lnTo>
                  <a:pt x="1041" y="3"/>
                </a:lnTo>
                <a:lnTo>
                  <a:pt x="107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45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386078"/>
            <a:ext cx="3960440" cy="626469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ru-RU" sz="2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Отмечены </a:t>
            </a: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представления сведений лицами с множеством публичных статусов</a:t>
            </a:r>
          </a:p>
          <a:p>
            <a:pPr marL="0" indent="0" algn="ctr">
              <a:buNone/>
            </a:pPr>
            <a:endParaRPr lang="ru-RU" sz="2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2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 </a:t>
            </a: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ценных бумаг как положительный финансовый 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</a:t>
            </a:r>
          </a:p>
          <a:p>
            <a:pPr marL="0" indent="0" algn="ctr">
              <a:buNone/>
            </a:pP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Продажа нескольких объектов недвижимого имущества отражается отдельным значением и без «комиссионных»</a:t>
            </a:r>
          </a:p>
          <a:p>
            <a:pPr marL="0" indent="0" algn="ctr">
              <a:buNone/>
            </a:pPr>
            <a:endParaRPr lang="ru-RU" sz="2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необходимости отражать «туристический </a:t>
            </a:r>
            <a:r>
              <a:rPr lang="ru-RU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кешбэк</a:t>
            </a: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«детский </a:t>
            </a:r>
            <a:r>
              <a:rPr lang="ru-RU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кешбэк</a:t>
            </a: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marL="0" indent="0" algn="ctr">
              <a:buNone/>
            </a:pP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Необходимость </a:t>
            </a: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отражения суммы компенсации товара, работы и (или) услуги в виде выдачи наличных денежных средств вместо предоставления и без последующего отчета о целевом использовании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组合 7"/>
          <p:cNvGrpSpPr/>
          <p:nvPr/>
        </p:nvGrpSpPr>
        <p:grpSpPr>
          <a:xfrm>
            <a:off x="232870" y="684649"/>
            <a:ext cx="4843186" cy="5221142"/>
            <a:chOff x="2256504" y="1355618"/>
            <a:chExt cx="5167324" cy="4710027"/>
          </a:xfrm>
        </p:grpSpPr>
        <p:grpSp>
          <p:nvGrpSpPr>
            <p:cNvPr id="5" name="组合 8"/>
            <p:cNvGrpSpPr/>
            <p:nvPr/>
          </p:nvGrpSpPr>
          <p:grpSpPr>
            <a:xfrm>
              <a:off x="4020386" y="5660148"/>
              <a:ext cx="3403442" cy="109703"/>
              <a:chOff x="4020597" y="1674310"/>
              <a:chExt cx="3403442" cy="109703"/>
            </a:xfrm>
          </p:grpSpPr>
          <p:cxnSp>
            <p:nvCxnSpPr>
              <p:cNvPr id="42" name="直接连接符 55"/>
              <p:cNvCxnSpPr/>
              <p:nvPr/>
            </p:nvCxnSpPr>
            <p:spPr>
              <a:xfrm>
                <a:off x="4020597" y="1675424"/>
                <a:ext cx="3386044" cy="4355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  <a:miter lim="800000"/>
              </a:ln>
              <a:effectLst/>
            </p:spPr>
          </p:cxnSp>
          <p:sp>
            <p:nvSpPr>
              <p:cNvPr id="43" name="椭圆 56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9"/>
            <p:cNvGrpSpPr/>
            <p:nvPr/>
          </p:nvGrpSpPr>
          <p:grpSpPr>
            <a:xfrm>
              <a:off x="5185514" y="4663198"/>
              <a:ext cx="2238314" cy="109703"/>
              <a:chOff x="5185725" y="1674310"/>
              <a:chExt cx="2238314" cy="109703"/>
            </a:xfrm>
          </p:grpSpPr>
          <p:cxnSp>
            <p:nvCxnSpPr>
              <p:cNvPr id="40" name="直接连接符 53"/>
              <p:cNvCxnSpPr/>
              <p:nvPr/>
            </p:nvCxnSpPr>
            <p:spPr>
              <a:xfrm>
                <a:off x="5185725" y="1718973"/>
                <a:ext cx="2121855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  <a:miter lim="800000"/>
              </a:ln>
              <a:effectLst/>
            </p:spPr>
          </p:cxnSp>
          <p:sp>
            <p:nvSpPr>
              <p:cNvPr id="41" name="椭圆 54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10"/>
            <p:cNvGrpSpPr/>
            <p:nvPr/>
          </p:nvGrpSpPr>
          <p:grpSpPr>
            <a:xfrm>
              <a:off x="5605970" y="3666248"/>
              <a:ext cx="1817858" cy="109703"/>
              <a:chOff x="5606181" y="1674310"/>
              <a:chExt cx="1817858" cy="109703"/>
            </a:xfrm>
          </p:grpSpPr>
          <p:cxnSp>
            <p:nvCxnSpPr>
              <p:cNvPr id="38" name="直接连接符 51"/>
              <p:cNvCxnSpPr/>
              <p:nvPr/>
            </p:nvCxnSpPr>
            <p:spPr>
              <a:xfrm flipV="1">
                <a:off x="5606181" y="1718973"/>
                <a:ext cx="1701399" cy="5094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  <a:miter lim="800000"/>
              </a:ln>
              <a:effectLst/>
            </p:spPr>
          </p:cxnSp>
          <p:sp>
            <p:nvSpPr>
              <p:cNvPr id="39" name="椭圆 52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11"/>
            <p:cNvGrpSpPr/>
            <p:nvPr/>
          </p:nvGrpSpPr>
          <p:grpSpPr>
            <a:xfrm>
              <a:off x="5149222" y="2669299"/>
              <a:ext cx="2274606" cy="109703"/>
              <a:chOff x="5149433" y="1674310"/>
              <a:chExt cx="2274606" cy="109703"/>
            </a:xfrm>
          </p:grpSpPr>
          <p:cxnSp>
            <p:nvCxnSpPr>
              <p:cNvPr id="36" name="直接连接符 49"/>
              <p:cNvCxnSpPr/>
              <p:nvPr/>
            </p:nvCxnSpPr>
            <p:spPr>
              <a:xfrm flipV="1">
                <a:off x="5149433" y="1718973"/>
                <a:ext cx="2158147" cy="6462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  <a:miter lim="800000"/>
              </a:ln>
              <a:effectLst/>
            </p:spPr>
          </p:cxnSp>
          <p:sp>
            <p:nvSpPr>
              <p:cNvPr id="37" name="椭圆 50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12"/>
            <p:cNvGrpSpPr/>
            <p:nvPr/>
          </p:nvGrpSpPr>
          <p:grpSpPr>
            <a:xfrm>
              <a:off x="3904572" y="1672349"/>
              <a:ext cx="3519256" cy="109703"/>
              <a:chOff x="3904783" y="1674310"/>
              <a:chExt cx="3519256" cy="109703"/>
            </a:xfrm>
          </p:grpSpPr>
          <p:cxnSp>
            <p:nvCxnSpPr>
              <p:cNvPr id="34" name="直接连接符 47"/>
              <p:cNvCxnSpPr/>
              <p:nvPr/>
            </p:nvCxnSpPr>
            <p:spPr>
              <a:xfrm flipV="1">
                <a:off x="3904783" y="1718973"/>
                <a:ext cx="3402797" cy="101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  <a:miter lim="800000"/>
              </a:ln>
              <a:effectLst/>
            </p:spPr>
          </p:cxnSp>
          <p:sp>
            <p:nvSpPr>
              <p:cNvPr id="35" name="椭圆 48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0" name="任意多边形 13"/>
            <p:cNvSpPr/>
            <p:nvPr/>
          </p:nvSpPr>
          <p:spPr>
            <a:xfrm>
              <a:off x="3202547" y="1632858"/>
              <a:ext cx="2071340" cy="4143828"/>
            </a:xfrm>
            <a:custGeom>
              <a:avLst/>
              <a:gdLst>
                <a:gd name="connsiteX0" fmla="*/ 0 w 2468160"/>
                <a:gd name="connsiteY0" fmla="*/ 0 h 4937688"/>
                <a:gd name="connsiteX1" fmla="*/ 251709 w 2468160"/>
                <a:gd name="connsiteY1" fmla="*/ 12711 h 4937688"/>
                <a:gd name="connsiteX2" fmla="*/ 2468160 w 2468160"/>
                <a:gd name="connsiteY2" fmla="*/ 2468844 h 4937688"/>
                <a:gd name="connsiteX3" fmla="*/ 251709 w 2468160"/>
                <a:gd name="connsiteY3" fmla="*/ 4924978 h 4937688"/>
                <a:gd name="connsiteX4" fmla="*/ 0 w 2468160"/>
                <a:gd name="connsiteY4" fmla="*/ 4937688 h 4937688"/>
                <a:gd name="connsiteX5" fmla="*/ 0 w 2468160"/>
                <a:gd name="connsiteY5" fmla="*/ 4688120 h 4937688"/>
                <a:gd name="connsiteX6" fmla="*/ 226192 w 2468160"/>
                <a:gd name="connsiteY6" fmla="*/ 4676698 h 4937688"/>
                <a:gd name="connsiteX7" fmla="*/ 2218592 w 2468160"/>
                <a:gd name="connsiteY7" fmla="*/ 2468844 h 4937688"/>
                <a:gd name="connsiteX8" fmla="*/ 226192 w 2468160"/>
                <a:gd name="connsiteY8" fmla="*/ 260990 h 4937688"/>
                <a:gd name="connsiteX9" fmla="*/ 0 w 2468160"/>
                <a:gd name="connsiteY9" fmla="*/ 249569 h 493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8160" h="4937688">
                  <a:moveTo>
                    <a:pt x="0" y="0"/>
                  </a:moveTo>
                  <a:lnTo>
                    <a:pt x="251709" y="12711"/>
                  </a:lnTo>
                  <a:cubicBezTo>
                    <a:pt x="1496657" y="139142"/>
                    <a:pt x="2468160" y="1190539"/>
                    <a:pt x="2468160" y="2468844"/>
                  </a:cubicBezTo>
                  <a:cubicBezTo>
                    <a:pt x="2468160" y="3747149"/>
                    <a:pt x="1496657" y="4798546"/>
                    <a:pt x="251709" y="4924978"/>
                  </a:cubicBezTo>
                  <a:lnTo>
                    <a:pt x="0" y="4937688"/>
                  </a:lnTo>
                  <a:lnTo>
                    <a:pt x="0" y="4688120"/>
                  </a:lnTo>
                  <a:lnTo>
                    <a:pt x="226192" y="4676698"/>
                  </a:lnTo>
                  <a:cubicBezTo>
                    <a:pt x="1345293" y="4563047"/>
                    <a:pt x="2218592" y="3617931"/>
                    <a:pt x="2218592" y="2468844"/>
                  </a:cubicBezTo>
                  <a:cubicBezTo>
                    <a:pt x="2218592" y="1319758"/>
                    <a:pt x="1345293" y="374641"/>
                    <a:pt x="226192" y="260990"/>
                  </a:cubicBezTo>
                  <a:lnTo>
                    <a:pt x="0" y="249569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innerShdw blurRad="76200" dist="381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400" kern="0" dirty="0">
                <a:solidFill>
                  <a:srgbClr val="18478F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1" name="组合 14"/>
            <p:cNvGrpSpPr/>
            <p:nvPr/>
          </p:nvGrpSpPr>
          <p:grpSpPr>
            <a:xfrm>
              <a:off x="4310718" y="2346371"/>
              <a:ext cx="819955" cy="726710"/>
              <a:chOff x="3295850" y="2263222"/>
              <a:chExt cx="2643765" cy="2343151"/>
            </a:xfrm>
          </p:grpSpPr>
          <p:sp>
            <p:nvSpPr>
              <p:cNvPr id="32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3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5"/>
            <p:cNvGrpSpPr/>
            <p:nvPr/>
          </p:nvGrpSpPr>
          <p:grpSpPr>
            <a:xfrm>
              <a:off x="4775537" y="3334124"/>
              <a:ext cx="819955" cy="726710"/>
              <a:chOff x="3295850" y="2263222"/>
              <a:chExt cx="2643765" cy="2343151"/>
            </a:xfrm>
          </p:grpSpPr>
          <p:sp>
            <p:nvSpPr>
              <p:cNvPr id="30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6"/>
            <p:cNvGrpSpPr/>
            <p:nvPr/>
          </p:nvGrpSpPr>
          <p:grpSpPr>
            <a:xfrm>
              <a:off x="4329267" y="4349464"/>
              <a:ext cx="819955" cy="726710"/>
              <a:chOff x="3295850" y="2263222"/>
              <a:chExt cx="2643765" cy="2343151"/>
            </a:xfrm>
          </p:grpSpPr>
          <p:sp>
            <p:nvSpPr>
              <p:cNvPr id="28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7"/>
            <p:cNvGrpSpPr/>
            <p:nvPr/>
          </p:nvGrpSpPr>
          <p:grpSpPr>
            <a:xfrm>
              <a:off x="3156467" y="1355618"/>
              <a:ext cx="819955" cy="726710"/>
              <a:chOff x="3295850" y="2263221"/>
              <a:chExt cx="2643765" cy="2343151"/>
            </a:xfrm>
          </p:grpSpPr>
          <p:sp>
            <p:nvSpPr>
              <p:cNvPr id="26" name="Freeform 5"/>
              <p:cNvSpPr/>
              <p:nvPr/>
            </p:nvSpPr>
            <p:spPr bwMode="auto">
              <a:xfrm rot="10800000">
                <a:off x="3295850" y="2263221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8"/>
            <p:cNvGrpSpPr/>
            <p:nvPr/>
          </p:nvGrpSpPr>
          <p:grpSpPr>
            <a:xfrm>
              <a:off x="3128624" y="5338935"/>
              <a:ext cx="819955" cy="726710"/>
              <a:chOff x="3295850" y="2263222"/>
              <a:chExt cx="2643765" cy="2343151"/>
            </a:xfrm>
          </p:grpSpPr>
          <p:sp>
            <p:nvSpPr>
              <p:cNvPr id="24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5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6" name="Freeform 5"/>
            <p:cNvSpPr/>
            <p:nvPr/>
          </p:nvSpPr>
          <p:spPr bwMode="auto">
            <a:xfrm rot="10800000">
              <a:off x="2256504" y="2755371"/>
              <a:ext cx="2142438" cy="189880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1270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srgbClr val="18478F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文本框 88"/>
            <p:cNvSpPr txBox="1"/>
            <p:nvPr/>
          </p:nvSpPr>
          <p:spPr>
            <a:xfrm>
              <a:off x="3127543" y="1467551"/>
              <a:ext cx="876300" cy="47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altLang="zh-CN" sz="2800" kern="0" dirty="0">
                  <a:solidFill>
                    <a:srgbClr val="18478F"/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  <a:endParaRPr lang="zh-CN" altLang="en-US" sz="2800" kern="0" dirty="0">
                <a:solidFill>
                  <a:srgbClr val="18478F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" name="文本框 89"/>
            <p:cNvSpPr txBox="1"/>
            <p:nvPr/>
          </p:nvSpPr>
          <p:spPr>
            <a:xfrm>
              <a:off x="3099701" y="5440679"/>
              <a:ext cx="876300" cy="47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altLang="zh-CN" sz="2800" kern="0" dirty="0">
                  <a:solidFill>
                    <a:srgbClr val="18478F"/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05</a:t>
              </a:r>
              <a:endParaRPr lang="zh-CN" altLang="en-US" sz="2800" kern="0" dirty="0">
                <a:solidFill>
                  <a:srgbClr val="18478F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文本框 90"/>
            <p:cNvSpPr txBox="1"/>
            <p:nvPr/>
          </p:nvSpPr>
          <p:spPr>
            <a:xfrm>
              <a:off x="4296907" y="4454837"/>
              <a:ext cx="876300" cy="47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altLang="zh-CN" sz="2800" kern="0" dirty="0">
                  <a:solidFill>
                    <a:srgbClr val="18478F"/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04</a:t>
              </a:r>
              <a:endParaRPr lang="zh-CN" altLang="en-US" sz="2800" kern="0" dirty="0">
                <a:solidFill>
                  <a:srgbClr val="18478F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文本框 91"/>
            <p:cNvSpPr txBox="1"/>
            <p:nvPr/>
          </p:nvSpPr>
          <p:spPr>
            <a:xfrm>
              <a:off x="4296907" y="2450735"/>
              <a:ext cx="876300" cy="47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altLang="zh-CN" sz="2800" kern="0" dirty="0">
                  <a:solidFill>
                    <a:srgbClr val="18478F"/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02</a:t>
              </a:r>
              <a:endParaRPr lang="zh-CN" altLang="en-US" sz="2800" kern="0" dirty="0">
                <a:solidFill>
                  <a:srgbClr val="18478F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" name="文本框 92"/>
            <p:cNvSpPr txBox="1"/>
            <p:nvPr/>
          </p:nvSpPr>
          <p:spPr>
            <a:xfrm>
              <a:off x="4752203" y="3439987"/>
              <a:ext cx="876300" cy="47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altLang="zh-CN" sz="2800" kern="0" dirty="0">
                  <a:solidFill>
                    <a:srgbClr val="18478F"/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03</a:t>
              </a:r>
              <a:endParaRPr lang="zh-CN" altLang="en-US" sz="2800" kern="0" dirty="0">
                <a:solidFill>
                  <a:srgbClr val="18478F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2050" name="Picture 2" descr="https://static.tildacdn.com/tild3664-3737-4638-b465-303535643131/new_png_925766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0" y="2138452"/>
            <a:ext cx="2319801" cy="231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813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3348" y="156376"/>
            <a:ext cx="3960440" cy="65129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Пушкинская карта» не доход; если есть счет – раздел 4 справки </a:t>
            </a:r>
            <a:endParaRPr lang="en-US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Подвесной 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лодочный мотор не подлежит отражению в 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справке</a:t>
            </a:r>
            <a:endParaRPr lang="en-US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случае отсутствия 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регистрации</a:t>
            </a:r>
            <a:r>
              <a:rPr lang="en-US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ТС (в </a:t>
            </a:r>
            <a:r>
              <a:rPr lang="ru-RU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подраз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3.2) 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допускается указать «Отсутствует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marL="0" indent="0" algn="ctr">
              <a:buNone/>
            </a:pPr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Подчеркнуты особенности применения Указания Банка России от 27.05.2021 №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5798-У</a:t>
            </a:r>
          </a:p>
          <a:p>
            <a:pPr marL="0" indent="0" algn="ctr">
              <a:buNone/>
            </a:pPr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Уставный капитал зарубежных организаций необходимо устанавливать в соответствии с применимым правом</a:t>
            </a:r>
          </a:p>
          <a:p>
            <a:pPr marL="0" indent="0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组合 7"/>
          <p:cNvGrpSpPr/>
          <p:nvPr/>
        </p:nvGrpSpPr>
        <p:grpSpPr>
          <a:xfrm>
            <a:off x="232870" y="684649"/>
            <a:ext cx="4843186" cy="5221142"/>
            <a:chOff x="2256504" y="1355618"/>
            <a:chExt cx="5167324" cy="4710027"/>
          </a:xfrm>
        </p:grpSpPr>
        <p:grpSp>
          <p:nvGrpSpPr>
            <p:cNvPr id="5" name="组合 8"/>
            <p:cNvGrpSpPr/>
            <p:nvPr/>
          </p:nvGrpSpPr>
          <p:grpSpPr>
            <a:xfrm>
              <a:off x="4020386" y="5660148"/>
              <a:ext cx="3403442" cy="109703"/>
              <a:chOff x="4020597" y="1674310"/>
              <a:chExt cx="3403442" cy="109703"/>
            </a:xfrm>
          </p:grpSpPr>
          <p:cxnSp>
            <p:nvCxnSpPr>
              <p:cNvPr id="42" name="直接连接符 55"/>
              <p:cNvCxnSpPr/>
              <p:nvPr/>
            </p:nvCxnSpPr>
            <p:spPr>
              <a:xfrm>
                <a:off x="4020597" y="1675424"/>
                <a:ext cx="3386044" cy="4355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  <a:miter lim="800000"/>
              </a:ln>
              <a:effectLst/>
            </p:spPr>
          </p:cxnSp>
          <p:sp>
            <p:nvSpPr>
              <p:cNvPr id="43" name="椭圆 56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2400" kern="0" dirty="0">
                  <a:solidFill>
                    <a:schemeClr val="accent3">
                      <a:lumMod val="75000"/>
                    </a:schemeClr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9"/>
            <p:cNvGrpSpPr/>
            <p:nvPr/>
          </p:nvGrpSpPr>
          <p:grpSpPr>
            <a:xfrm>
              <a:off x="5185514" y="4663198"/>
              <a:ext cx="2238314" cy="109703"/>
              <a:chOff x="5185725" y="1674310"/>
              <a:chExt cx="2238314" cy="109703"/>
            </a:xfrm>
          </p:grpSpPr>
          <p:cxnSp>
            <p:nvCxnSpPr>
              <p:cNvPr id="40" name="直接连接符 53"/>
              <p:cNvCxnSpPr/>
              <p:nvPr/>
            </p:nvCxnSpPr>
            <p:spPr>
              <a:xfrm>
                <a:off x="5185725" y="1718973"/>
                <a:ext cx="2121855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  <a:miter lim="800000"/>
              </a:ln>
              <a:effectLst/>
            </p:spPr>
          </p:cxnSp>
          <p:sp>
            <p:nvSpPr>
              <p:cNvPr id="41" name="椭圆 54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2400" kern="0" dirty="0">
                  <a:solidFill>
                    <a:schemeClr val="accent3">
                      <a:lumMod val="75000"/>
                    </a:schemeClr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10"/>
            <p:cNvGrpSpPr/>
            <p:nvPr/>
          </p:nvGrpSpPr>
          <p:grpSpPr>
            <a:xfrm>
              <a:off x="5605970" y="3666248"/>
              <a:ext cx="1817858" cy="109703"/>
              <a:chOff x="5606181" y="1674310"/>
              <a:chExt cx="1817858" cy="109703"/>
            </a:xfrm>
          </p:grpSpPr>
          <p:cxnSp>
            <p:nvCxnSpPr>
              <p:cNvPr id="38" name="直接连接符 51"/>
              <p:cNvCxnSpPr/>
              <p:nvPr/>
            </p:nvCxnSpPr>
            <p:spPr>
              <a:xfrm flipV="1">
                <a:off x="5606181" y="1718973"/>
                <a:ext cx="1701399" cy="5094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  <a:miter lim="800000"/>
              </a:ln>
              <a:effectLst/>
            </p:spPr>
          </p:cxnSp>
          <p:sp>
            <p:nvSpPr>
              <p:cNvPr id="39" name="椭圆 52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2400" kern="0" dirty="0">
                  <a:solidFill>
                    <a:schemeClr val="accent3">
                      <a:lumMod val="75000"/>
                    </a:schemeClr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11"/>
            <p:cNvGrpSpPr/>
            <p:nvPr/>
          </p:nvGrpSpPr>
          <p:grpSpPr>
            <a:xfrm>
              <a:off x="5149222" y="2669299"/>
              <a:ext cx="2274606" cy="109703"/>
              <a:chOff x="5149433" y="1674310"/>
              <a:chExt cx="2274606" cy="109703"/>
            </a:xfrm>
          </p:grpSpPr>
          <p:cxnSp>
            <p:nvCxnSpPr>
              <p:cNvPr id="36" name="直接连接符 49"/>
              <p:cNvCxnSpPr/>
              <p:nvPr/>
            </p:nvCxnSpPr>
            <p:spPr>
              <a:xfrm flipV="1">
                <a:off x="5149433" y="1718973"/>
                <a:ext cx="2158147" cy="6462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  <a:miter lim="800000"/>
              </a:ln>
              <a:effectLst/>
            </p:spPr>
          </p:cxnSp>
          <p:sp>
            <p:nvSpPr>
              <p:cNvPr id="37" name="椭圆 50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2400" kern="0" dirty="0">
                  <a:solidFill>
                    <a:schemeClr val="accent3">
                      <a:lumMod val="75000"/>
                    </a:schemeClr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12"/>
            <p:cNvGrpSpPr/>
            <p:nvPr/>
          </p:nvGrpSpPr>
          <p:grpSpPr>
            <a:xfrm>
              <a:off x="3904572" y="1672349"/>
              <a:ext cx="3519256" cy="109703"/>
              <a:chOff x="3904783" y="1674310"/>
              <a:chExt cx="3519256" cy="109703"/>
            </a:xfrm>
          </p:grpSpPr>
          <p:cxnSp>
            <p:nvCxnSpPr>
              <p:cNvPr id="34" name="直接连接符 47"/>
              <p:cNvCxnSpPr/>
              <p:nvPr/>
            </p:nvCxnSpPr>
            <p:spPr>
              <a:xfrm flipV="1">
                <a:off x="3904783" y="1718973"/>
                <a:ext cx="3402797" cy="101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  <a:miter lim="800000"/>
              </a:ln>
              <a:effectLst/>
            </p:spPr>
          </p:cxnSp>
          <p:sp>
            <p:nvSpPr>
              <p:cNvPr id="35" name="椭圆 48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2400" kern="0" dirty="0">
                  <a:solidFill>
                    <a:schemeClr val="accent3">
                      <a:lumMod val="75000"/>
                    </a:schemeClr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0" name="任意多边形 13"/>
            <p:cNvSpPr/>
            <p:nvPr/>
          </p:nvSpPr>
          <p:spPr>
            <a:xfrm>
              <a:off x="3202547" y="1632858"/>
              <a:ext cx="2071340" cy="4143828"/>
            </a:xfrm>
            <a:custGeom>
              <a:avLst/>
              <a:gdLst>
                <a:gd name="connsiteX0" fmla="*/ 0 w 2468160"/>
                <a:gd name="connsiteY0" fmla="*/ 0 h 4937688"/>
                <a:gd name="connsiteX1" fmla="*/ 251709 w 2468160"/>
                <a:gd name="connsiteY1" fmla="*/ 12711 h 4937688"/>
                <a:gd name="connsiteX2" fmla="*/ 2468160 w 2468160"/>
                <a:gd name="connsiteY2" fmla="*/ 2468844 h 4937688"/>
                <a:gd name="connsiteX3" fmla="*/ 251709 w 2468160"/>
                <a:gd name="connsiteY3" fmla="*/ 4924978 h 4937688"/>
                <a:gd name="connsiteX4" fmla="*/ 0 w 2468160"/>
                <a:gd name="connsiteY4" fmla="*/ 4937688 h 4937688"/>
                <a:gd name="connsiteX5" fmla="*/ 0 w 2468160"/>
                <a:gd name="connsiteY5" fmla="*/ 4688120 h 4937688"/>
                <a:gd name="connsiteX6" fmla="*/ 226192 w 2468160"/>
                <a:gd name="connsiteY6" fmla="*/ 4676698 h 4937688"/>
                <a:gd name="connsiteX7" fmla="*/ 2218592 w 2468160"/>
                <a:gd name="connsiteY7" fmla="*/ 2468844 h 4937688"/>
                <a:gd name="connsiteX8" fmla="*/ 226192 w 2468160"/>
                <a:gd name="connsiteY8" fmla="*/ 260990 h 4937688"/>
                <a:gd name="connsiteX9" fmla="*/ 0 w 2468160"/>
                <a:gd name="connsiteY9" fmla="*/ 249569 h 493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8160" h="4937688">
                  <a:moveTo>
                    <a:pt x="0" y="0"/>
                  </a:moveTo>
                  <a:lnTo>
                    <a:pt x="251709" y="12711"/>
                  </a:lnTo>
                  <a:cubicBezTo>
                    <a:pt x="1496657" y="139142"/>
                    <a:pt x="2468160" y="1190539"/>
                    <a:pt x="2468160" y="2468844"/>
                  </a:cubicBezTo>
                  <a:cubicBezTo>
                    <a:pt x="2468160" y="3747149"/>
                    <a:pt x="1496657" y="4798546"/>
                    <a:pt x="251709" y="4924978"/>
                  </a:cubicBezTo>
                  <a:lnTo>
                    <a:pt x="0" y="4937688"/>
                  </a:lnTo>
                  <a:lnTo>
                    <a:pt x="0" y="4688120"/>
                  </a:lnTo>
                  <a:lnTo>
                    <a:pt x="226192" y="4676698"/>
                  </a:lnTo>
                  <a:cubicBezTo>
                    <a:pt x="1345293" y="4563047"/>
                    <a:pt x="2218592" y="3617931"/>
                    <a:pt x="2218592" y="2468844"/>
                  </a:cubicBezTo>
                  <a:cubicBezTo>
                    <a:pt x="2218592" y="1319758"/>
                    <a:pt x="1345293" y="374641"/>
                    <a:pt x="226192" y="260990"/>
                  </a:cubicBezTo>
                  <a:lnTo>
                    <a:pt x="0" y="249569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innerShdw blurRad="76200" dist="381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400" kern="0" dirty="0">
                <a:solidFill>
                  <a:schemeClr val="accent3">
                    <a:lumMod val="75000"/>
                  </a:schemeClr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1" name="组合 14"/>
            <p:cNvGrpSpPr/>
            <p:nvPr/>
          </p:nvGrpSpPr>
          <p:grpSpPr>
            <a:xfrm>
              <a:off x="4310718" y="2346371"/>
              <a:ext cx="819955" cy="726710"/>
              <a:chOff x="3295850" y="2263222"/>
              <a:chExt cx="2643765" cy="2343151"/>
            </a:xfrm>
          </p:grpSpPr>
          <p:sp>
            <p:nvSpPr>
              <p:cNvPr id="32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chemeClr val="accent3">
                      <a:lumMod val="75000"/>
                    </a:schemeClr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3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chemeClr val="accent3">
                      <a:lumMod val="75000"/>
                    </a:schemeClr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5"/>
            <p:cNvGrpSpPr/>
            <p:nvPr/>
          </p:nvGrpSpPr>
          <p:grpSpPr>
            <a:xfrm>
              <a:off x="4775537" y="3334124"/>
              <a:ext cx="819955" cy="726710"/>
              <a:chOff x="3295850" y="2263222"/>
              <a:chExt cx="2643765" cy="2343151"/>
            </a:xfrm>
          </p:grpSpPr>
          <p:sp>
            <p:nvSpPr>
              <p:cNvPr id="30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chemeClr val="accent3">
                      <a:lumMod val="75000"/>
                    </a:schemeClr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chemeClr val="accent3">
                      <a:lumMod val="75000"/>
                    </a:schemeClr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6"/>
            <p:cNvGrpSpPr/>
            <p:nvPr/>
          </p:nvGrpSpPr>
          <p:grpSpPr>
            <a:xfrm>
              <a:off x="4329267" y="4349464"/>
              <a:ext cx="819955" cy="726710"/>
              <a:chOff x="3295850" y="2263222"/>
              <a:chExt cx="2643765" cy="2343151"/>
            </a:xfrm>
          </p:grpSpPr>
          <p:sp>
            <p:nvSpPr>
              <p:cNvPr id="28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chemeClr val="accent3">
                      <a:lumMod val="75000"/>
                    </a:schemeClr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chemeClr val="accent3">
                      <a:lumMod val="75000"/>
                    </a:schemeClr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7"/>
            <p:cNvGrpSpPr/>
            <p:nvPr/>
          </p:nvGrpSpPr>
          <p:grpSpPr>
            <a:xfrm>
              <a:off x="3156467" y="1355618"/>
              <a:ext cx="819955" cy="726710"/>
              <a:chOff x="3295850" y="2263221"/>
              <a:chExt cx="2643765" cy="2343151"/>
            </a:xfrm>
          </p:grpSpPr>
          <p:sp>
            <p:nvSpPr>
              <p:cNvPr id="26" name="Freeform 5"/>
              <p:cNvSpPr/>
              <p:nvPr/>
            </p:nvSpPr>
            <p:spPr bwMode="auto">
              <a:xfrm rot="10800000">
                <a:off x="3295850" y="2263221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chemeClr val="accent3">
                      <a:lumMod val="75000"/>
                    </a:schemeClr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chemeClr val="accent3">
                      <a:lumMod val="75000"/>
                    </a:schemeClr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8"/>
            <p:cNvGrpSpPr/>
            <p:nvPr/>
          </p:nvGrpSpPr>
          <p:grpSpPr>
            <a:xfrm>
              <a:off x="3128624" y="5338935"/>
              <a:ext cx="819955" cy="726710"/>
              <a:chOff x="3295850" y="2263222"/>
              <a:chExt cx="2643765" cy="2343151"/>
            </a:xfrm>
          </p:grpSpPr>
          <p:sp>
            <p:nvSpPr>
              <p:cNvPr id="24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chemeClr val="accent3">
                      <a:lumMod val="75000"/>
                    </a:schemeClr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5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chemeClr val="accent3">
                      <a:lumMod val="75000"/>
                    </a:schemeClr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6" name="Freeform 5"/>
            <p:cNvSpPr/>
            <p:nvPr/>
          </p:nvSpPr>
          <p:spPr bwMode="auto">
            <a:xfrm rot="10800000">
              <a:off x="2256504" y="2755371"/>
              <a:ext cx="2142438" cy="189880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1270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schemeClr val="accent3">
                    <a:lumMod val="75000"/>
                  </a:schemeClr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文本框 88"/>
            <p:cNvSpPr txBox="1"/>
            <p:nvPr/>
          </p:nvSpPr>
          <p:spPr>
            <a:xfrm>
              <a:off x="3127543" y="1467551"/>
              <a:ext cx="876300" cy="47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altLang="zh-CN" sz="2800" kern="0" dirty="0">
                  <a:solidFill>
                    <a:schemeClr val="accent3">
                      <a:lumMod val="75000"/>
                    </a:schemeClr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  <a:endParaRPr lang="zh-CN" altLang="en-US" sz="2800" kern="0" dirty="0">
                <a:solidFill>
                  <a:schemeClr val="accent3">
                    <a:lumMod val="75000"/>
                  </a:schemeClr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" name="文本框 89"/>
            <p:cNvSpPr txBox="1"/>
            <p:nvPr/>
          </p:nvSpPr>
          <p:spPr>
            <a:xfrm>
              <a:off x="3099701" y="5440679"/>
              <a:ext cx="876300" cy="47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altLang="zh-CN" sz="2800" kern="0" dirty="0">
                  <a:solidFill>
                    <a:schemeClr val="accent3">
                      <a:lumMod val="75000"/>
                    </a:schemeClr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05</a:t>
              </a:r>
              <a:endParaRPr lang="zh-CN" altLang="en-US" sz="2800" kern="0" dirty="0">
                <a:solidFill>
                  <a:schemeClr val="accent3">
                    <a:lumMod val="75000"/>
                  </a:schemeClr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文本框 90"/>
            <p:cNvSpPr txBox="1"/>
            <p:nvPr/>
          </p:nvSpPr>
          <p:spPr>
            <a:xfrm>
              <a:off x="4296907" y="4454837"/>
              <a:ext cx="876300" cy="47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altLang="zh-CN" sz="2800" kern="0" dirty="0">
                  <a:solidFill>
                    <a:schemeClr val="accent3">
                      <a:lumMod val="75000"/>
                    </a:schemeClr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04</a:t>
              </a:r>
              <a:endParaRPr lang="zh-CN" altLang="en-US" sz="2800" kern="0" dirty="0">
                <a:solidFill>
                  <a:schemeClr val="accent3">
                    <a:lumMod val="75000"/>
                  </a:schemeClr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文本框 91"/>
            <p:cNvSpPr txBox="1"/>
            <p:nvPr/>
          </p:nvSpPr>
          <p:spPr>
            <a:xfrm>
              <a:off x="4296907" y="2450735"/>
              <a:ext cx="876300" cy="47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altLang="zh-CN" sz="2800" kern="0" dirty="0">
                  <a:solidFill>
                    <a:schemeClr val="accent3">
                      <a:lumMod val="75000"/>
                    </a:schemeClr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02</a:t>
              </a:r>
              <a:endParaRPr lang="zh-CN" altLang="en-US" sz="2800" kern="0" dirty="0">
                <a:solidFill>
                  <a:schemeClr val="accent3">
                    <a:lumMod val="75000"/>
                  </a:schemeClr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" name="文本框 92"/>
            <p:cNvSpPr txBox="1"/>
            <p:nvPr/>
          </p:nvSpPr>
          <p:spPr>
            <a:xfrm>
              <a:off x="4752203" y="3439987"/>
              <a:ext cx="876300" cy="47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altLang="zh-CN" sz="2800" kern="0" dirty="0">
                  <a:solidFill>
                    <a:schemeClr val="accent3">
                      <a:lumMod val="75000"/>
                    </a:schemeClr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03</a:t>
              </a:r>
              <a:endParaRPr lang="zh-CN" altLang="en-US" sz="2800" kern="0" dirty="0">
                <a:solidFill>
                  <a:schemeClr val="accent3">
                    <a:lumMod val="75000"/>
                  </a:schemeClr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2050" name="Picture 2" descr="https://static.tildacdn.com/tild3664-3737-4638-b465-303535643131/new_png_925766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0" y="2138452"/>
            <a:ext cx="2319801" cy="231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73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9" t="7669" r="45532" b="28198"/>
          <a:stretch/>
        </p:blipFill>
        <p:spPr bwMode="auto">
          <a:xfrm>
            <a:off x="3670058" y="107168"/>
            <a:ext cx="5473942" cy="6624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467544" y="1556792"/>
            <a:ext cx="2592288" cy="1152128"/>
          </a:xfrm>
          <a:prstGeom prst="wedgeRoundRectCallout">
            <a:avLst>
              <a:gd name="adj1" fmla="val 121271"/>
              <a:gd name="adj2" fmla="val -4936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выбрать «в рамках декларационной кампании»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179512" y="4005064"/>
            <a:ext cx="3490546" cy="1728192"/>
          </a:xfrm>
          <a:prstGeom prst="wedgeRoundRectCallout">
            <a:avLst>
              <a:gd name="adj1" fmla="val 75716"/>
              <a:gd name="adj2" fmla="val 4577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ОТЧЕТНЫЙ ПЕРИОД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01.01.2021 по 31.12.2021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ОТЧЕТНАЯ ДАТА –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31.12.2021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467544" y="188640"/>
            <a:ext cx="2376264" cy="864096"/>
          </a:xfrm>
          <a:prstGeom prst="wedgeRoundRectCallout">
            <a:avLst>
              <a:gd name="adj1" fmla="val 105787"/>
              <a:gd name="adj2" fmla="val 1412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напечатать самостоятельно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987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7" r="68780" b="3774"/>
          <a:stretch/>
        </p:blipFill>
        <p:spPr bwMode="auto">
          <a:xfrm>
            <a:off x="4788024" y="116631"/>
            <a:ext cx="4130294" cy="65819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51520" y="228038"/>
            <a:ext cx="4176464" cy="1976826"/>
          </a:xfrm>
          <a:prstGeom prst="wedgeRoundRectCallout">
            <a:avLst>
              <a:gd name="adj1" fmla="val 59671"/>
              <a:gd name="adj2" fmla="val -3872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Справка о доходах представляется (отдельно):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в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отношении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депутата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в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отношении его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супруги (супруга),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в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отношении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каждого несовершеннолетнего ребенка</a:t>
            </a:r>
            <a:r>
              <a:rPr lang="ru-RU" sz="1600" dirty="0"/>
              <a:t>.</a:t>
            </a:r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5076056" y="1951608"/>
            <a:ext cx="864096" cy="4501728"/>
          </a:xfrm>
          <a:prstGeom prst="leftBrace">
            <a:avLst>
              <a:gd name="adj1" fmla="val 91091"/>
              <a:gd name="adj2" fmla="val 49349"/>
            </a:avLst>
          </a:prstGeom>
          <a:ln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2924944"/>
            <a:ext cx="4176464" cy="30243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разделы 1 и 7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заполняются за отчетный период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 1 января по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декабря 2021)</a:t>
            </a:r>
          </a:p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разделы 2, 3, 4, 5, 6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заполняются на отчетную дату (31 декабря 2021)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663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-396554" y="260648"/>
            <a:ext cx="7834073" cy="936104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539452"/>
            <a:ext cx="8229600" cy="1600200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Раздел 1. Сведения о доходах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4162" y="1196752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ctr">
              <a:lnSpc>
                <a:spcPct val="120000"/>
              </a:lnSpc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 целях представления сведений в справке под «</a:t>
            </a:r>
            <a:r>
              <a:rPr lang="ru-RU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доходом»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понимаются </a:t>
            </a:r>
            <a:r>
              <a:rPr lang="ru-RU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любые денежные поступления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лица, сдающего справку, его супруги (супруга) и несовершеннолетних детей в наличной или безналичной форме</a:t>
            </a:r>
          </a:p>
          <a:p>
            <a:pPr algn="just"/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9" t="8074" r="41388" b="62138"/>
          <a:stretch/>
        </p:blipFill>
        <p:spPr bwMode="auto">
          <a:xfrm>
            <a:off x="323528" y="2860503"/>
            <a:ext cx="5654288" cy="36648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084168" y="4437112"/>
            <a:ext cx="2804320" cy="18722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Полученный доход (в том числе и по основному месту работы) указывается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ВЫЧЕТА НДФЛ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976373" y="3284984"/>
            <a:ext cx="2922295" cy="936104"/>
          </a:xfrm>
          <a:prstGeom prst="wedgeRoundRectCallout">
            <a:avLst>
              <a:gd name="adj1" fmla="val -130350"/>
              <a:gd name="adj2" fmla="val -5764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Все доходы полученные с </a:t>
            </a:r>
            <a:r>
              <a:rPr lang="ru-RU" b="1" dirty="0" smtClean="0"/>
              <a:t>01.01.21 </a:t>
            </a:r>
            <a:r>
              <a:rPr lang="ru-RU" b="1" dirty="0"/>
              <a:t>по </a:t>
            </a:r>
            <a:r>
              <a:rPr lang="ru-RU" b="1" dirty="0" smtClean="0"/>
              <a:t>31.12.21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9238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1967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 smtClean="0">
                <a:solidFill>
                  <a:srgbClr val="002060"/>
                </a:solidFill>
              </a:rPr>
              <a:t>Представление сведений </a:t>
            </a:r>
            <a:r>
              <a:rPr lang="ru-RU" sz="2800" b="1" dirty="0" smtClean="0">
                <a:solidFill>
                  <a:srgbClr val="FFC000"/>
                </a:solidFill>
              </a:rPr>
              <a:t>индивидуальными предпринимателями</a:t>
            </a:r>
            <a:endParaRPr lang="ru-RU" sz="28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7419919"/>
              </p:ext>
            </p:extLst>
          </p:nvPr>
        </p:nvGraphicFramePr>
        <p:xfrm>
          <a:off x="179512" y="1600200"/>
          <a:ext cx="8784976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5" t="4104" r="14175" b="71659"/>
          <a:stretch/>
        </p:blipFill>
        <p:spPr bwMode="auto">
          <a:xfrm>
            <a:off x="186853" y="1772815"/>
            <a:ext cx="1951892" cy="826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1" t="22937" r="23857" b="54125"/>
          <a:stretch/>
        </p:blipFill>
        <p:spPr bwMode="auto">
          <a:xfrm>
            <a:off x="186853" y="3068960"/>
            <a:ext cx="1951892" cy="807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5" t="42781" r="24180" b="36892"/>
          <a:stretch/>
        </p:blipFill>
        <p:spPr bwMode="auto">
          <a:xfrm>
            <a:off x="201207" y="4326487"/>
            <a:ext cx="1923183" cy="80043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9" t="62190" r="20630" b="17957"/>
          <a:stretch/>
        </p:blipFill>
        <p:spPr bwMode="auto">
          <a:xfrm>
            <a:off x="248012" y="5627077"/>
            <a:ext cx="1876378" cy="761904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07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6">
            <a:extLst>
              <a:ext uri="{FF2B5EF4-FFF2-40B4-BE49-F238E27FC236}">
                <a16:creationId xmlns="" xmlns:a16="http://schemas.microsoft.com/office/drawing/2014/main" id="{E7CE8066-2C50-4BDD-97C8-BBE761066BBC}"/>
              </a:ext>
            </a:extLst>
          </p:cNvPr>
          <p:cNvSpPr/>
          <p:nvPr/>
        </p:nvSpPr>
        <p:spPr>
          <a:xfrm rot="3600000" flipV="1">
            <a:off x="4276398" y="2408049"/>
            <a:ext cx="215626" cy="99848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Isosceles Triangle 6">
            <a:extLst>
              <a:ext uri="{FF2B5EF4-FFF2-40B4-BE49-F238E27FC236}">
                <a16:creationId xmlns="" xmlns:a16="http://schemas.microsoft.com/office/drawing/2014/main" id="{5AD76CAE-C774-491B-B466-ABE0E72B40BA}"/>
              </a:ext>
            </a:extLst>
          </p:cNvPr>
          <p:cNvSpPr/>
          <p:nvPr/>
        </p:nvSpPr>
        <p:spPr>
          <a:xfrm rot="18000000">
            <a:off x="4280627" y="4576385"/>
            <a:ext cx="215626" cy="99848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4E191D03-53A3-45E7-A6BF-D36C2FEAB066}"/>
              </a:ext>
            </a:extLst>
          </p:cNvPr>
          <p:cNvSpPr/>
          <p:nvPr/>
        </p:nvSpPr>
        <p:spPr>
          <a:xfrm>
            <a:off x="179512" y="3652774"/>
            <a:ext cx="4196362" cy="2872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Pentagon 34">
            <a:extLst>
              <a:ext uri="{FF2B5EF4-FFF2-40B4-BE49-F238E27FC236}">
                <a16:creationId xmlns="" xmlns:a16="http://schemas.microsoft.com/office/drawing/2014/main" id="{E04AA2DC-D97B-4894-BBC5-93BFC533AAAD}"/>
              </a:ext>
            </a:extLst>
          </p:cNvPr>
          <p:cNvSpPr/>
          <p:nvPr/>
        </p:nvSpPr>
        <p:spPr>
          <a:xfrm rot="10800000">
            <a:off x="3299373" y="3584959"/>
            <a:ext cx="1177781" cy="991548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Isosceles Triangle 6">
            <a:extLst>
              <a:ext uri="{FF2B5EF4-FFF2-40B4-BE49-F238E27FC236}">
                <a16:creationId xmlns="" xmlns:a16="http://schemas.microsoft.com/office/drawing/2014/main" id="{8704D2E6-C029-41C0-AF86-31C444879ECF}"/>
              </a:ext>
            </a:extLst>
          </p:cNvPr>
          <p:cNvSpPr/>
          <p:nvPr/>
        </p:nvSpPr>
        <p:spPr>
          <a:xfrm rot="14400000" flipV="1">
            <a:off x="4648313" y="4576386"/>
            <a:ext cx="215626" cy="99848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Rectangle 7">
            <a:extLst>
              <a:ext uri="{FF2B5EF4-FFF2-40B4-BE49-F238E27FC236}">
                <a16:creationId xmlns="" xmlns:a16="http://schemas.microsoft.com/office/drawing/2014/main" id="{CFA824E4-74AA-4295-BC78-1AFE4A132058}"/>
              </a:ext>
            </a:extLst>
          </p:cNvPr>
          <p:cNvSpPr/>
          <p:nvPr/>
        </p:nvSpPr>
        <p:spPr>
          <a:xfrm flipV="1">
            <a:off x="4761341" y="3652771"/>
            <a:ext cx="4203145" cy="2872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Pentagon 37">
            <a:extLst>
              <a:ext uri="{FF2B5EF4-FFF2-40B4-BE49-F238E27FC236}">
                <a16:creationId xmlns="" xmlns:a16="http://schemas.microsoft.com/office/drawing/2014/main" id="{398E7196-C137-4119-8AA7-305C33D57361}"/>
              </a:ext>
            </a:extLst>
          </p:cNvPr>
          <p:cNvSpPr/>
          <p:nvPr/>
        </p:nvSpPr>
        <p:spPr>
          <a:xfrm flipV="1">
            <a:off x="4667412" y="3584960"/>
            <a:ext cx="1177781" cy="991548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1E682433-501A-4A36-960D-23DE6CBB5DEA}"/>
              </a:ext>
            </a:extLst>
          </p:cNvPr>
          <p:cNvSpPr/>
          <p:nvPr/>
        </p:nvSpPr>
        <p:spPr>
          <a:xfrm flipV="1">
            <a:off x="179512" y="404664"/>
            <a:ext cx="4192133" cy="30268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Isosceles Triangle 6">
            <a:extLst>
              <a:ext uri="{FF2B5EF4-FFF2-40B4-BE49-F238E27FC236}">
                <a16:creationId xmlns="" xmlns:a16="http://schemas.microsoft.com/office/drawing/2014/main" id="{EB044BAF-A56B-41F6-9EF1-C7FD6F1F8476}"/>
              </a:ext>
            </a:extLst>
          </p:cNvPr>
          <p:cNvSpPr/>
          <p:nvPr/>
        </p:nvSpPr>
        <p:spPr>
          <a:xfrm rot="7200000">
            <a:off x="4644083" y="2408050"/>
            <a:ext cx="215626" cy="99848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Rectangle 11">
            <a:extLst>
              <a:ext uri="{FF2B5EF4-FFF2-40B4-BE49-F238E27FC236}">
                <a16:creationId xmlns="" xmlns:a16="http://schemas.microsoft.com/office/drawing/2014/main" id="{980189F1-9A3F-4534-B530-010EBFA915E4}"/>
              </a:ext>
            </a:extLst>
          </p:cNvPr>
          <p:cNvSpPr/>
          <p:nvPr/>
        </p:nvSpPr>
        <p:spPr>
          <a:xfrm>
            <a:off x="4757112" y="404664"/>
            <a:ext cx="4207375" cy="30268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Pentagon 41">
            <a:extLst>
              <a:ext uri="{FF2B5EF4-FFF2-40B4-BE49-F238E27FC236}">
                <a16:creationId xmlns="" xmlns:a16="http://schemas.microsoft.com/office/drawing/2014/main" id="{E7F90C88-688C-48E0-9AE4-EB94B6AB5936}"/>
              </a:ext>
            </a:extLst>
          </p:cNvPr>
          <p:cNvSpPr/>
          <p:nvPr/>
        </p:nvSpPr>
        <p:spPr>
          <a:xfrm rot="10800000" flipV="1">
            <a:off x="3295143" y="2507770"/>
            <a:ext cx="1177781" cy="991548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Pentagon 42">
            <a:extLst>
              <a:ext uri="{FF2B5EF4-FFF2-40B4-BE49-F238E27FC236}">
                <a16:creationId xmlns="" xmlns:a16="http://schemas.microsoft.com/office/drawing/2014/main" id="{F0A45BF4-890D-4CBD-B601-20A4AD98193E}"/>
              </a:ext>
            </a:extLst>
          </p:cNvPr>
          <p:cNvSpPr/>
          <p:nvPr/>
        </p:nvSpPr>
        <p:spPr>
          <a:xfrm>
            <a:off x="4663183" y="2507771"/>
            <a:ext cx="1177781" cy="991548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B0A315C-FCA9-4DCE-8D39-E892D8A02DD2}"/>
              </a:ext>
            </a:extLst>
          </p:cNvPr>
          <p:cNvSpPr txBox="1"/>
          <p:nvPr/>
        </p:nvSpPr>
        <p:spPr>
          <a:xfrm>
            <a:off x="365637" y="717848"/>
            <a:ext cx="38241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Доход от вкладов в банках и иных кредитных организациях</a:t>
            </a:r>
          </a:p>
          <a:p>
            <a:pPr algn="ctr"/>
            <a:endParaRPr lang="ru-RU" altLang="ko-KR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общая </a:t>
            </a:r>
            <a:r>
              <a:rPr lang="ru-RU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сумма доходов, выплаченных в отчетном периоде в виде процентов по любым вкладам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E08BA12-D464-4C61-ABC7-57D532F4081E}"/>
              </a:ext>
            </a:extLst>
          </p:cNvPr>
          <p:cNvSpPr txBox="1"/>
          <p:nvPr/>
        </p:nvSpPr>
        <p:spPr>
          <a:xfrm>
            <a:off x="365637" y="4509102"/>
            <a:ext cx="40945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Доход от педагогической и научной деятельности</a:t>
            </a:r>
          </a:p>
          <a:p>
            <a:pPr algn="ctr"/>
            <a:r>
              <a:rPr lang="ru-RU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Образовательные услуги, услуги в области интеллектуальной деятельности, от публикации статей, учебных пособий и </a:t>
            </a:r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т.д.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0879CD8-6B65-4EF0-AD4C-0CA7493E2C97}"/>
              </a:ext>
            </a:extLst>
          </p:cNvPr>
          <p:cNvSpPr txBox="1"/>
          <p:nvPr/>
        </p:nvSpPr>
        <p:spPr>
          <a:xfrm>
            <a:off x="4918224" y="763921"/>
            <a:ext cx="40597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Доход от ценных бумаг и долей участия в коммерческих организациях</a:t>
            </a:r>
          </a:p>
          <a:p>
            <a:pPr algn="ctr"/>
            <a:r>
              <a:rPr lang="ru-RU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1) дивиденды;</a:t>
            </a:r>
          </a:p>
          <a:p>
            <a:pPr algn="ctr"/>
            <a:r>
              <a:rPr lang="ru-RU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2) выплаченный купонный доход по облигациям;</a:t>
            </a:r>
          </a:p>
          <a:p>
            <a:pPr algn="ctr"/>
            <a:r>
              <a:rPr lang="ru-RU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3) доход от операций </a:t>
            </a:r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 </a:t>
            </a:r>
          </a:p>
          <a:p>
            <a:pPr algn="ctr"/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ценными бумагами. </a:t>
            </a:r>
            <a:endParaRPr lang="ru-RU" altLang="ko-KR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Right Triangle 30">
            <a:extLst>
              <a:ext uri="{FF2B5EF4-FFF2-40B4-BE49-F238E27FC236}">
                <a16:creationId xmlns="" xmlns:a16="http://schemas.microsoft.com/office/drawing/2014/main" id="{F0BE880E-A1B2-441A-B69E-48CC871BCB90}"/>
              </a:ext>
            </a:extLst>
          </p:cNvPr>
          <p:cNvSpPr/>
          <p:nvPr/>
        </p:nvSpPr>
        <p:spPr>
          <a:xfrm rot="5400000">
            <a:off x="-15226" y="374949"/>
            <a:ext cx="914400" cy="68580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Right Triangle 31">
            <a:extLst>
              <a:ext uri="{FF2B5EF4-FFF2-40B4-BE49-F238E27FC236}">
                <a16:creationId xmlns="" xmlns:a16="http://schemas.microsoft.com/office/drawing/2014/main" id="{76427FF4-F2E1-480A-9AF0-9115C3ADAC7A}"/>
              </a:ext>
            </a:extLst>
          </p:cNvPr>
          <p:cNvSpPr/>
          <p:nvPr/>
        </p:nvSpPr>
        <p:spPr>
          <a:xfrm rot="16200000">
            <a:off x="8238042" y="5803643"/>
            <a:ext cx="914400" cy="685800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4" name="Right Triangle 32">
            <a:extLst>
              <a:ext uri="{FF2B5EF4-FFF2-40B4-BE49-F238E27FC236}">
                <a16:creationId xmlns="" xmlns:a16="http://schemas.microsoft.com/office/drawing/2014/main" id="{EFEF72E6-193C-46B3-9D28-EA9EB62AA287}"/>
              </a:ext>
            </a:extLst>
          </p:cNvPr>
          <p:cNvSpPr/>
          <p:nvPr/>
        </p:nvSpPr>
        <p:spPr>
          <a:xfrm rot="10800000">
            <a:off x="8352342" y="260648"/>
            <a:ext cx="685800" cy="914400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Right Triangle 33">
            <a:extLst>
              <a:ext uri="{FF2B5EF4-FFF2-40B4-BE49-F238E27FC236}">
                <a16:creationId xmlns="" xmlns:a16="http://schemas.microsoft.com/office/drawing/2014/main" id="{06D22737-AF20-4D5D-B682-834C1B4205BC}"/>
              </a:ext>
            </a:extLst>
          </p:cNvPr>
          <p:cNvSpPr/>
          <p:nvPr/>
        </p:nvSpPr>
        <p:spPr>
          <a:xfrm>
            <a:off x="123617" y="5689343"/>
            <a:ext cx="685800" cy="914400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849038" y="4370602"/>
            <a:ext cx="41289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Доход от иной творческой деятельности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Доход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 создания литературных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произведений, фоторабот, дизайна,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музыкальных произведений, гонорары за участие в съемках и т.д.</a:t>
            </a:r>
          </a:p>
        </p:txBody>
      </p:sp>
    </p:spTree>
    <p:extLst>
      <p:ext uri="{BB962C8B-B14F-4D97-AF65-F5344CB8AC3E}">
        <p14:creationId xmlns:p14="http://schemas.microsoft.com/office/powerpoint/2010/main" val="1621633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229600" cy="1196752"/>
          </a:xfrm>
        </p:spPr>
        <p:txBody>
          <a:bodyPr/>
          <a:lstStyle/>
          <a:p>
            <a:pPr algn="l"/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</a:rPr>
              <a:t>ИНЫЕ ДОХОДЫ</a:t>
            </a:r>
            <a:endParaRPr lang="ru-RU" sz="10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352928" cy="5302547"/>
          </a:xfrm>
        </p:spPr>
        <p:txBody>
          <a:bodyPr>
            <a:normAutofit fontScale="47500" lnSpcReduction="20000"/>
          </a:bodyPr>
          <a:lstStyle/>
          <a:p>
            <a:r>
              <a:rPr lang="ru-RU" sz="4200" dirty="0" smtClean="0"/>
              <a:t>государственная </a:t>
            </a:r>
            <a:r>
              <a:rPr lang="ru-RU" sz="4200" dirty="0"/>
              <a:t>и негосударственная </a:t>
            </a:r>
            <a:r>
              <a:rPr lang="ru-RU" sz="4200" dirty="0" smtClean="0"/>
              <a:t>пенсии,</a:t>
            </a:r>
            <a:endParaRPr lang="ru-RU" sz="4200" dirty="0"/>
          </a:p>
          <a:p>
            <a:r>
              <a:rPr lang="ru-RU" sz="4200" dirty="0" smtClean="0"/>
              <a:t>все </a:t>
            </a:r>
            <a:r>
              <a:rPr lang="ru-RU" sz="4200" dirty="0"/>
              <a:t>виды пособий </a:t>
            </a:r>
            <a:r>
              <a:rPr lang="ru-RU" sz="4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*пособие </a:t>
            </a:r>
            <a:r>
              <a:rPr lang="ru-RU" sz="4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временной </a:t>
            </a:r>
            <a:r>
              <a:rPr lang="ru-RU" sz="4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нетрудоспособности за </a:t>
            </a:r>
            <a:r>
              <a:rPr lang="ru-RU" sz="4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первые три дня </a:t>
            </a:r>
            <a:r>
              <a:rPr lang="ru-RU" sz="4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выплачивается </a:t>
            </a:r>
            <a:r>
              <a:rPr lang="ru-RU" sz="4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счет средств работодателя и входит в 2-НДФЛ, а </a:t>
            </a:r>
            <a:r>
              <a:rPr lang="ru-RU" sz="4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остальной период </a:t>
            </a:r>
            <a:r>
              <a:rPr lang="ru-RU" sz="4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счет средств </a:t>
            </a:r>
            <a:r>
              <a:rPr lang="ru-RU" sz="4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ФСС </a:t>
            </a:r>
            <a:r>
              <a:rPr lang="ru-RU" sz="4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 входит в 2-НДФЛ</a:t>
            </a:r>
            <a:r>
              <a:rPr lang="ru-RU" sz="4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</a:t>
            </a:r>
          </a:p>
          <a:p>
            <a:r>
              <a:rPr lang="ru-RU" sz="4200" dirty="0" smtClean="0"/>
              <a:t>государственный </a:t>
            </a:r>
            <a:r>
              <a:rPr lang="ru-RU" sz="4200" dirty="0"/>
              <a:t>сертификат на материнский (семейный) капитал </a:t>
            </a:r>
            <a:r>
              <a:rPr lang="ru-RU" sz="4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*(</a:t>
            </a:r>
            <a:r>
              <a:rPr lang="ru-RU" sz="4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случае если в отчетном периоде </a:t>
            </a:r>
            <a:r>
              <a:rPr lang="ru-RU" sz="4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сертификат был реализован полностью или частично);</a:t>
            </a:r>
          </a:p>
          <a:p>
            <a:r>
              <a:rPr lang="ru-RU" sz="4200" dirty="0" smtClean="0"/>
              <a:t>алименты</a:t>
            </a:r>
          </a:p>
          <a:p>
            <a:r>
              <a:rPr lang="ru-RU" sz="4200" dirty="0"/>
              <a:t>с</a:t>
            </a:r>
            <a:r>
              <a:rPr lang="ru-RU" sz="4200" dirty="0" smtClean="0"/>
              <a:t>типендии</a:t>
            </a:r>
          </a:p>
          <a:p>
            <a:r>
              <a:rPr lang="ru-RU" sz="4200" dirty="0" smtClean="0"/>
              <a:t>доходы</a:t>
            </a:r>
            <a:r>
              <a:rPr lang="ru-RU" sz="4200" dirty="0"/>
              <a:t>, полученные от сдачи в аренду </a:t>
            </a:r>
            <a:r>
              <a:rPr lang="ru-RU" sz="4200" dirty="0" smtClean="0"/>
              <a:t>недвижимого </a:t>
            </a:r>
            <a:r>
              <a:rPr lang="ru-RU" sz="4200" dirty="0"/>
              <a:t>имущества, транспортных </a:t>
            </a:r>
            <a:r>
              <a:rPr lang="ru-RU" sz="4200" dirty="0" smtClean="0"/>
              <a:t>средств; </a:t>
            </a:r>
          </a:p>
          <a:p>
            <a:r>
              <a:rPr lang="ru-RU" sz="4200" dirty="0" smtClean="0"/>
              <a:t>доходы </a:t>
            </a:r>
            <a:r>
              <a:rPr lang="ru-RU" sz="4200" dirty="0"/>
              <a:t>от реализации недвижимого имущества, транспортных средств и иного </a:t>
            </a:r>
            <a:r>
              <a:rPr lang="ru-RU" sz="4200" dirty="0" smtClean="0"/>
              <a:t>имущества</a:t>
            </a:r>
            <a:r>
              <a:rPr lang="ru-RU" sz="4200" dirty="0"/>
              <a:t> </a:t>
            </a:r>
            <a:r>
              <a:rPr lang="ru-RU" sz="4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*(в </a:t>
            </a:r>
            <a:r>
              <a:rPr lang="ru-RU" sz="4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 числе в случае зачета стоимости старого транспортного средства в стоимость при покупке нового по договорам "трейд-ин</a:t>
            </a:r>
            <a:r>
              <a:rPr lang="ru-RU" sz="4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");</a:t>
            </a:r>
          </a:p>
          <a:p>
            <a:r>
              <a:rPr lang="ru-RU" sz="4200" dirty="0" smtClean="0"/>
              <a:t>доходы </a:t>
            </a:r>
            <a:r>
              <a:rPr lang="ru-RU" sz="4200" dirty="0"/>
              <a:t>от реализации мелкого </a:t>
            </a:r>
            <a:r>
              <a:rPr lang="ru-RU" sz="4200" dirty="0" smtClean="0"/>
              <a:t>имущества;</a:t>
            </a:r>
          </a:p>
          <a:p>
            <a:r>
              <a:rPr lang="ru-RU" sz="4200" dirty="0" smtClean="0"/>
              <a:t>денежные </a:t>
            </a:r>
            <a:r>
              <a:rPr lang="ru-RU" sz="4200" dirty="0"/>
              <a:t>средства, полученные в порядке дарения или </a:t>
            </a:r>
            <a:r>
              <a:rPr lang="ru-RU" sz="4200" dirty="0" smtClean="0"/>
              <a:t>наследования.</a:t>
            </a:r>
          </a:p>
          <a:p>
            <a:endParaRPr lang="ru-RU" dirty="0"/>
          </a:p>
        </p:txBody>
      </p:sp>
      <p:pic>
        <p:nvPicPr>
          <p:cNvPr id="3074" name="Picture 2" descr="https://fivt.chuvsu.ru/kurs2/110403/img/%D1%81%D1%82%D1%80%D0%B5%D0%BB%D0%BE%D1%87%D0%BA%D0%B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34592">
            <a:off x="7606892" y="5210930"/>
            <a:ext cx="1318082" cy="1421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20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>
            <a:off x="467544" y="764705"/>
            <a:ext cx="8352928" cy="410445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выигрыши </a:t>
            </a:r>
            <a:r>
              <a:rPr lang="ru-RU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лотереях, букмекерских конторах, тотализаторах, конкурсах и иных </a:t>
            </a:r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играх,</a:t>
            </a:r>
          </a:p>
          <a:p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страховые </a:t>
            </a:r>
            <a:r>
              <a:rPr lang="ru-RU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выплаты, в том числе по ДТП и т.д</a:t>
            </a:r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</a:t>
            </a:r>
          </a:p>
          <a:p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денежные </a:t>
            </a:r>
            <a:r>
              <a:rPr lang="ru-RU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средства, полученные в связи с прощением долга (в том числе частичным</a:t>
            </a:r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</a:t>
            </a:r>
          </a:p>
          <a:p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выплаты</a:t>
            </a:r>
            <a:r>
              <a:rPr lang="ru-RU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связанные </a:t>
            </a:r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смертью, </a:t>
            </a:r>
            <a:r>
              <a:rPr lang="ru-RU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выплаченные </a:t>
            </a:r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наследникам,</a:t>
            </a:r>
          </a:p>
          <a:p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</a:t>
            </a:r>
            <a:r>
              <a:rPr lang="ru-RU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полученный по договорам переуступки прав требования на строящиеся объекты </a:t>
            </a:r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недвижимости.</a:t>
            </a:r>
            <a:endParaRPr lang="ru-RU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4200" dirty="0"/>
          </a:p>
          <a:p>
            <a:endParaRPr lang="ru-RU" sz="4200" dirty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4797152"/>
            <a:ext cx="8064896" cy="1200329"/>
          </a:xfrm>
          <a:prstGeom prst="rect">
            <a:avLst/>
          </a:prstGeom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полный перечень иных  видов доходов приведен в Методических рекомендаций 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МИНТРУДА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РОССИИ</a:t>
            </a:r>
          </a:p>
        </p:txBody>
      </p:sp>
    </p:spTree>
    <p:extLst>
      <p:ext uri="{BB962C8B-B14F-4D97-AF65-F5344CB8AC3E}">
        <p14:creationId xmlns:p14="http://schemas.microsoft.com/office/powerpoint/2010/main" val="277818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19" b="59722" l="19792" r="59271">
                        <a14:foregroundMark x1="30104" y1="41759" x2="30104" y2="41759"/>
                        <a14:foregroundMark x1="32708" y1="37870" x2="26927" y2="44352"/>
                        <a14:foregroundMark x1="32396" y1="49815" x2="32604" y2="49630"/>
                        <a14:foregroundMark x1="33333" y1="50926" x2="33490" y2="50741"/>
                        <a14:foregroundMark x1="35365" y1="54167" x2="35000" y2="53981"/>
                        <a14:foregroundMark x1="34479" y1="52222" x2="34479" y2="52222"/>
                        <a14:foregroundMark x1="40521" y1="41389" x2="40521" y2="41389"/>
                      </a14:backgroundRemoval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81" t="30964" r="40684" b="39685"/>
          <a:stretch/>
        </p:blipFill>
        <p:spPr bwMode="auto">
          <a:xfrm>
            <a:off x="4882025" y="908720"/>
            <a:ext cx="3903452" cy="161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419" y="2708920"/>
            <a:ext cx="8697069" cy="5003319"/>
          </a:xfrm>
        </p:spPr>
        <p:txBody>
          <a:bodyPr>
            <a:no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1) ежемесячная денежная выплата на ребенка в возрасте от трех до семи лет включительно в соответствии с Указом Президента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от 20.03.2020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г. N 199;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2) дополнительная государственная гарантия отдельным категориям граждан в соответствии с Указом Президента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от 1.02.2021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г. N 60;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3) единовременная выплата семьям, имеющим детей, в соответствии с Указом Президента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от 2.07.2021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г. N 396;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4) единовременная денежная выплата гражданам, получающим пенсию, в соответствии с Указом Президента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от 24.08.2021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г. N 486;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5) единовременная денежная выплата отдельным категориям граждан, получающих пенсию, в соответствии с Указом Президента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от 24.08.2021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г. N 487;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6) единовременная денежная выплата отдельным категориям военнослужащих в соответствии с Указом Президента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от 30.08.2021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г. N 502;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7)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ежемесячное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пособие женщине, вставшей на учет в медицинской организации в ранние сроки беременности, и (или) ежемесячное пособие на ребенка в возрасте от 8 до 17 лет (единственному родителю) в соответствии с постановлением Правительства Российской Федерации от 28 июня 2021 г. N 1037.</a:t>
            </a:r>
          </a:p>
          <a:p>
            <a:pPr>
              <a:lnSpc>
                <a:spcPts val="1500"/>
              </a:lnSpc>
            </a:pPr>
            <a:endParaRPr lang="ru-RU" sz="16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886700" cy="1325563"/>
          </a:xfrm>
        </p:spPr>
        <p:txBody>
          <a:bodyPr>
            <a:noAutofit/>
          </a:bodyPr>
          <a:lstStyle/>
          <a:p>
            <a:pPr algn="l"/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Меры финансовой поддержки</a:t>
            </a:r>
            <a:endParaRPr lang="ru-RU" sz="5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09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57606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l"/>
            <a:r>
              <a:rPr lang="ru-RU" sz="4400" dirty="0" smtClean="0">
                <a:solidFill>
                  <a:srgbClr val="FF0000"/>
                </a:solidFill>
              </a:rPr>
              <a:t>ОБЯЗАННОСТЬ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500136" y="1196752"/>
            <a:ext cx="8208912" cy="4176464"/>
          </a:xfrm>
          <a:prstGeom prst="downArrowCallout">
            <a:avLst>
              <a:gd name="adj1" fmla="val 24606"/>
              <a:gd name="adj2" fmla="val 25000"/>
              <a:gd name="adj3" fmla="val 14608"/>
              <a:gd name="adj4" fmla="val 74402"/>
            </a:avLst>
          </a:prstGeom>
          <a:ln w="57150"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78668" y="1196752"/>
            <a:ext cx="8269796" cy="511256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ts val="23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4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статьи 12.1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Федерального закона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25.12.2008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N273-ФЗ «О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противодействии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коррупции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»; Федеральный закон от 03.12.2012 N 230-ФЗ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контроле за соответствием расходов лиц, замещающих государственные должности, и иных лиц их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доходам»</a:t>
            </a:r>
          </a:p>
          <a:p>
            <a:pPr marL="0" indent="0" algn="ctr">
              <a:lnSpc>
                <a:spcPts val="2300"/>
              </a:lnSpc>
              <a:spcBef>
                <a:spcPts val="0"/>
              </a:spcBef>
              <a:buNone/>
            </a:pP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ts val="23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</a:rPr>
              <a:t>Лица, замещающие муниципальные должности, </a:t>
            </a: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представляют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 доходах, </a:t>
            </a:r>
            <a:r>
              <a:rPr lang="ru-RU" dirty="0" smtClean="0">
                <a:solidFill>
                  <a:schemeClr val="tx1"/>
                </a:solidFill>
              </a:rPr>
              <a:t>расходах, об имуществе и обязательствах имущественного характера (своих, супруга(супруги) и несовершеннолетних детей), </a:t>
            </a: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высшему должностному лицу субъекта</a:t>
            </a:r>
            <a:r>
              <a:rPr lang="ru-RU" dirty="0" smtClean="0">
                <a:solidFill>
                  <a:schemeClr val="tx1"/>
                </a:solidFill>
              </a:rPr>
              <a:t> Российской Федерации в </a:t>
            </a:r>
            <a:r>
              <a:rPr lang="ru-RU" u="sng" dirty="0" smtClean="0">
                <a:solidFill>
                  <a:schemeClr val="tx1"/>
                </a:solidFill>
              </a:rPr>
              <a:t>порядке, установленном законом субъекта Российской Федерации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приложение 1 к Закону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 Коми от 29.09.2008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N82-РЗ «О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противодействии коррупции в Республике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Коми»</a:t>
            </a:r>
          </a:p>
          <a:p>
            <a:pPr marL="0" indent="0" algn="ctr">
              <a:buNone/>
            </a:pP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628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ts val="4900"/>
              </a:lnSpc>
            </a:pP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УКАЗЫВАЮТСЯ </a:t>
            </a:r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</a:rPr>
              <a:t>доходы связанные:</a:t>
            </a:r>
            <a:endParaRPr lang="ru-RU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391703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оплата командировок за счет Работодателя</a:t>
            </a:r>
          </a:p>
          <a:p>
            <a:r>
              <a:rPr lang="ru-RU" dirty="0"/>
              <a:t>оплата проезда к месту отпуска и обратно</a:t>
            </a:r>
          </a:p>
          <a:p>
            <a:r>
              <a:rPr lang="ru-RU" dirty="0"/>
              <a:t>перевод денежных средств между банковскими счетами супругов и НЕСОВЕРШЕННОЛЕТНИХ детей (аналогично в части, касающейся наличности);</a:t>
            </a:r>
          </a:p>
          <a:p>
            <a:r>
              <a:rPr lang="ru-RU" dirty="0"/>
              <a:t>возврат денежных средств по несостоявшемуся договору купли-продажи;</a:t>
            </a:r>
          </a:p>
          <a:p>
            <a:r>
              <a:rPr lang="ru-RU" dirty="0"/>
              <a:t>социальный, имущественный налоговый вычет;</a:t>
            </a:r>
          </a:p>
          <a:p>
            <a:r>
              <a:rPr lang="ru-RU" dirty="0"/>
              <a:t>от продажи различного вида подарочных сертификатов (карт), выпущенных предприятиями торговли;</a:t>
            </a:r>
          </a:p>
          <a:p>
            <a:r>
              <a:rPr lang="ru-RU" dirty="0"/>
              <a:t>бонусные баллы («</a:t>
            </a:r>
            <a:r>
              <a:rPr lang="ru-RU" dirty="0" err="1"/>
              <a:t>кэшбэк</a:t>
            </a:r>
            <a:r>
              <a:rPr lang="ru-RU" dirty="0"/>
              <a:t> сервис»), бонусов на накопительных дисконтных картах;</a:t>
            </a:r>
          </a:p>
          <a:p>
            <a:r>
              <a:rPr lang="ru-RU" dirty="0"/>
              <a:t>вознаграждения донорам за сданную кровь, ее компоненты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5517232"/>
            <a:ext cx="7054442" cy="707886"/>
          </a:xfrm>
          <a:prstGeom prst="rect">
            <a:avLst/>
          </a:prstGeom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полный перечень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приведен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Методических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рекомендациях МИНТРУДА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РОССИИ</a:t>
            </a:r>
          </a:p>
        </p:txBody>
      </p:sp>
    </p:spTree>
    <p:extLst>
      <p:ext uri="{BB962C8B-B14F-4D97-AF65-F5344CB8AC3E}">
        <p14:creationId xmlns:p14="http://schemas.microsoft.com/office/powerpoint/2010/main" val="232831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-396552" y="298095"/>
            <a:ext cx="7834073" cy="936104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-467444"/>
            <a:ext cx="8229600" cy="1600200"/>
          </a:xfrm>
        </p:spPr>
        <p:txBody>
          <a:bodyPr/>
          <a:lstStyle/>
          <a:p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>Раздел 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2. 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>Сведения о 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расходах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115616" y="5013176"/>
            <a:ext cx="7488832" cy="1337066"/>
          </a:xfrm>
        </p:spPr>
        <p:txBody>
          <a:bodyPr>
            <a:noAutofit/>
          </a:bodyPr>
          <a:lstStyle/>
          <a:p>
            <a:pPr marL="0" indent="0" algn="r">
              <a:buClr>
                <a:srgbClr val="C00000"/>
              </a:buClr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Сведения о расходах не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подлежат корректировке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посредством уточняющей справки</a:t>
            </a:r>
            <a:endParaRPr lang="ru-RU" sz="2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" name="Picture 8" descr="https://img2.freepng.ru/20180511/avq/kisspng-computer-icons-exclamation-mark-5af52facb89839.583727681526017964756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89000">
                        <a14:foregroundMark x1="46000" y1="83077" x2="45667" y2="87500"/>
                        <a14:foregroundMark x1="48667" y1="85385" x2="48667" y2="8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428">
            <a:off x="-473383" y="4906985"/>
            <a:ext cx="2844559" cy="1643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4" t="45260" r="22474" b="21578"/>
          <a:stretch/>
        </p:blipFill>
        <p:spPr bwMode="auto">
          <a:xfrm>
            <a:off x="323528" y="1268760"/>
            <a:ext cx="8746788" cy="341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52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8">
            <a:extLst>
              <a:ext uri="{FF2B5EF4-FFF2-40B4-BE49-F238E27FC236}">
                <a16:creationId xmlns:lc="http://schemas.openxmlformats.org/drawingml/2006/lockedCanvas" xmlns:a16="http://schemas.microsoft.com/office/drawing/2014/main" xmlns="" id="{646AC701-2120-4CB2-9487-3B20D87E5E38}"/>
              </a:ext>
            </a:extLst>
          </p:cNvPr>
          <p:cNvSpPr>
            <a:spLocks noChangeAspect="1"/>
          </p:cNvSpPr>
          <p:nvPr/>
        </p:nvSpPr>
        <p:spPr>
          <a:xfrm rot="10800000">
            <a:off x="457834" y="692696"/>
            <a:ext cx="904573" cy="1501406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  <p:sp>
        <p:nvSpPr>
          <p:cNvPr id="6" name="Rectangle 79">
            <a:extLst>
              <a:ext uri="{FF2B5EF4-FFF2-40B4-BE49-F238E27FC236}">
                <a16:creationId xmlns:lc="http://schemas.openxmlformats.org/drawingml/2006/lockedCanvas" xmlns:a16="http://schemas.microsoft.com/office/drawing/2014/main" xmlns="" id="{B5AF3795-A2F1-47D1-92CC-350D43672DD5}"/>
              </a:ext>
            </a:extLst>
          </p:cNvPr>
          <p:cNvSpPr/>
          <p:nvPr/>
        </p:nvSpPr>
        <p:spPr>
          <a:xfrm>
            <a:off x="886417" y="-1382703"/>
            <a:ext cx="47408" cy="2075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  <p:sp>
        <p:nvSpPr>
          <p:cNvPr id="10" name="Freeform 432"/>
          <p:cNvSpPr>
            <a:spLocks/>
          </p:cNvSpPr>
          <p:nvPr/>
        </p:nvSpPr>
        <p:spPr bwMode="auto">
          <a:xfrm>
            <a:off x="649879" y="1556791"/>
            <a:ext cx="473075" cy="412751"/>
          </a:xfrm>
          <a:custGeom>
            <a:avLst/>
            <a:gdLst>
              <a:gd name="connsiteX0" fmla="*/ 349183 w 473075"/>
              <a:gd name="connsiteY0" fmla="*/ 334963 h 412751"/>
              <a:gd name="connsiteX1" fmla="*/ 355147 w 473075"/>
              <a:gd name="connsiteY1" fmla="*/ 335355 h 412751"/>
              <a:gd name="connsiteX2" fmla="*/ 360712 w 473075"/>
              <a:gd name="connsiteY2" fmla="*/ 336532 h 412751"/>
              <a:gd name="connsiteX3" fmla="*/ 365880 w 473075"/>
              <a:gd name="connsiteY3" fmla="*/ 338493 h 412751"/>
              <a:gd name="connsiteX4" fmla="*/ 370783 w 473075"/>
              <a:gd name="connsiteY4" fmla="*/ 341108 h 412751"/>
              <a:gd name="connsiteX5" fmla="*/ 375288 w 473075"/>
              <a:gd name="connsiteY5" fmla="*/ 344376 h 412751"/>
              <a:gd name="connsiteX6" fmla="*/ 379131 w 473075"/>
              <a:gd name="connsiteY6" fmla="*/ 348167 h 412751"/>
              <a:gd name="connsiteX7" fmla="*/ 382444 w 473075"/>
              <a:gd name="connsiteY7" fmla="*/ 352613 h 412751"/>
              <a:gd name="connsiteX8" fmla="*/ 385227 w 473075"/>
              <a:gd name="connsiteY8" fmla="*/ 357450 h 412751"/>
              <a:gd name="connsiteX9" fmla="*/ 387215 w 473075"/>
              <a:gd name="connsiteY9" fmla="*/ 362548 h 412751"/>
              <a:gd name="connsiteX10" fmla="*/ 388540 w 473075"/>
              <a:gd name="connsiteY10" fmla="*/ 368039 h 412751"/>
              <a:gd name="connsiteX11" fmla="*/ 388937 w 473075"/>
              <a:gd name="connsiteY11" fmla="*/ 373922 h 412751"/>
              <a:gd name="connsiteX12" fmla="*/ 388540 w 473075"/>
              <a:gd name="connsiteY12" fmla="*/ 379675 h 412751"/>
              <a:gd name="connsiteX13" fmla="*/ 387215 w 473075"/>
              <a:gd name="connsiteY13" fmla="*/ 385035 h 412751"/>
              <a:gd name="connsiteX14" fmla="*/ 385227 w 473075"/>
              <a:gd name="connsiteY14" fmla="*/ 390265 h 412751"/>
              <a:gd name="connsiteX15" fmla="*/ 382444 w 473075"/>
              <a:gd name="connsiteY15" fmla="*/ 395102 h 412751"/>
              <a:gd name="connsiteX16" fmla="*/ 379131 w 473075"/>
              <a:gd name="connsiteY16" fmla="*/ 399285 h 412751"/>
              <a:gd name="connsiteX17" fmla="*/ 375288 w 473075"/>
              <a:gd name="connsiteY17" fmla="*/ 403338 h 412751"/>
              <a:gd name="connsiteX18" fmla="*/ 370783 w 473075"/>
              <a:gd name="connsiteY18" fmla="*/ 406607 h 412751"/>
              <a:gd name="connsiteX19" fmla="*/ 365880 w 473075"/>
              <a:gd name="connsiteY19" fmla="*/ 409091 h 412751"/>
              <a:gd name="connsiteX20" fmla="*/ 360712 w 473075"/>
              <a:gd name="connsiteY20" fmla="*/ 411052 h 412751"/>
              <a:gd name="connsiteX21" fmla="*/ 355147 w 473075"/>
              <a:gd name="connsiteY21" fmla="*/ 412359 h 412751"/>
              <a:gd name="connsiteX22" fmla="*/ 349183 w 473075"/>
              <a:gd name="connsiteY22" fmla="*/ 412751 h 412751"/>
              <a:gd name="connsiteX23" fmla="*/ 343485 w 473075"/>
              <a:gd name="connsiteY23" fmla="*/ 412359 h 412751"/>
              <a:gd name="connsiteX24" fmla="*/ 337787 w 473075"/>
              <a:gd name="connsiteY24" fmla="*/ 411052 h 412751"/>
              <a:gd name="connsiteX25" fmla="*/ 332487 w 473075"/>
              <a:gd name="connsiteY25" fmla="*/ 409091 h 412751"/>
              <a:gd name="connsiteX26" fmla="*/ 327584 w 473075"/>
              <a:gd name="connsiteY26" fmla="*/ 406607 h 412751"/>
              <a:gd name="connsiteX27" fmla="*/ 323211 w 473075"/>
              <a:gd name="connsiteY27" fmla="*/ 403338 h 412751"/>
              <a:gd name="connsiteX28" fmla="*/ 319368 w 473075"/>
              <a:gd name="connsiteY28" fmla="*/ 399285 h 412751"/>
              <a:gd name="connsiteX29" fmla="*/ 315923 w 473075"/>
              <a:gd name="connsiteY29" fmla="*/ 395102 h 412751"/>
              <a:gd name="connsiteX30" fmla="*/ 313273 w 473075"/>
              <a:gd name="connsiteY30" fmla="*/ 390265 h 412751"/>
              <a:gd name="connsiteX31" fmla="*/ 311285 w 473075"/>
              <a:gd name="connsiteY31" fmla="*/ 385035 h 412751"/>
              <a:gd name="connsiteX32" fmla="*/ 309960 w 473075"/>
              <a:gd name="connsiteY32" fmla="*/ 379675 h 412751"/>
              <a:gd name="connsiteX33" fmla="*/ 309562 w 473075"/>
              <a:gd name="connsiteY33" fmla="*/ 373922 h 412751"/>
              <a:gd name="connsiteX34" fmla="*/ 309960 w 473075"/>
              <a:gd name="connsiteY34" fmla="*/ 368039 h 412751"/>
              <a:gd name="connsiteX35" fmla="*/ 311285 w 473075"/>
              <a:gd name="connsiteY35" fmla="*/ 362548 h 412751"/>
              <a:gd name="connsiteX36" fmla="*/ 313273 w 473075"/>
              <a:gd name="connsiteY36" fmla="*/ 357450 h 412751"/>
              <a:gd name="connsiteX37" fmla="*/ 315923 w 473075"/>
              <a:gd name="connsiteY37" fmla="*/ 352613 h 412751"/>
              <a:gd name="connsiteX38" fmla="*/ 319368 w 473075"/>
              <a:gd name="connsiteY38" fmla="*/ 348167 h 412751"/>
              <a:gd name="connsiteX39" fmla="*/ 323211 w 473075"/>
              <a:gd name="connsiteY39" fmla="*/ 344376 h 412751"/>
              <a:gd name="connsiteX40" fmla="*/ 327584 w 473075"/>
              <a:gd name="connsiteY40" fmla="*/ 341108 h 412751"/>
              <a:gd name="connsiteX41" fmla="*/ 332487 w 473075"/>
              <a:gd name="connsiteY41" fmla="*/ 338493 h 412751"/>
              <a:gd name="connsiteX42" fmla="*/ 337787 w 473075"/>
              <a:gd name="connsiteY42" fmla="*/ 336532 h 412751"/>
              <a:gd name="connsiteX43" fmla="*/ 343485 w 473075"/>
              <a:gd name="connsiteY43" fmla="*/ 335355 h 412751"/>
              <a:gd name="connsiteX44" fmla="*/ 177071 w 473075"/>
              <a:gd name="connsiteY44" fmla="*/ 334963 h 412751"/>
              <a:gd name="connsiteX45" fmla="*/ 182785 w 473075"/>
              <a:gd name="connsiteY45" fmla="*/ 335355 h 412751"/>
              <a:gd name="connsiteX46" fmla="*/ 188239 w 473075"/>
              <a:gd name="connsiteY46" fmla="*/ 336532 h 412751"/>
              <a:gd name="connsiteX47" fmla="*/ 193563 w 473075"/>
              <a:gd name="connsiteY47" fmla="*/ 338493 h 412751"/>
              <a:gd name="connsiteX48" fmla="*/ 198108 w 473075"/>
              <a:gd name="connsiteY48" fmla="*/ 341108 h 412751"/>
              <a:gd name="connsiteX49" fmla="*/ 202524 w 473075"/>
              <a:gd name="connsiteY49" fmla="*/ 344376 h 412751"/>
              <a:gd name="connsiteX50" fmla="*/ 206289 w 473075"/>
              <a:gd name="connsiteY50" fmla="*/ 348167 h 412751"/>
              <a:gd name="connsiteX51" fmla="*/ 209666 w 473075"/>
              <a:gd name="connsiteY51" fmla="*/ 352613 h 412751"/>
              <a:gd name="connsiteX52" fmla="*/ 212263 w 473075"/>
              <a:gd name="connsiteY52" fmla="*/ 357450 h 412751"/>
              <a:gd name="connsiteX53" fmla="*/ 214211 w 473075"/>
              <a:gd name="connsiteY53" fmla="*/ 362548 h 412751"/>
              <a:gd name="connsiteX54" fmla="*/ 215510 w 473075"/>
              <a:gd name="connsiteY54" fmla="*/ 368039 h 412751"/>
              <a:gd name="connsiteX55" fmla="*/ 215899 w 473075"/>
              <a:gd name="connsiteY55" fmla="*/ 373922 h 412751"/>
              <a:gd name="connsiteX56" fmla="*/ 215510 w 473075"/>
              <a:gd name="connsiteY56" fmla="*/ 379675 h 412751"/>
              <a:gd name="connsiteX57" fmla="*/ 214211 w 473075"/>
              <a:gd name="connsiteY57" fmla="*/ 385035 h 412751"/>
              <a:gd name="connsiteX58" fmla="*/ 212263 w 473075"/>
              <a:gd name="connsiteY58" fmla="*/ 390265 h 412751"/>
              <a:gd name="connsiteX59" fmla="*/ 209666 w 473075"/>
              <a:gd name="connsiteY59" fmla="*/ 395102 h 412751"/>
              <a:gd name="connsiteX60" fmla="*/ 206289 w 473075"/>
              <a:gd name="connsiteY60" fmla="*/ 399285 h 412751"/>
              <a:gd name="connsiteX61" fmla="*/ 202524 w 473075"/>
              <a:gd name="connsiteY61" fmla="*/ 403338 h 412751"/>
              <a:gd name="connsiteX62" fmla="*/ 198108 w 473075"/>
              <a:gd name="connsiteY62" fmla="*/ 406607 h 412751"/>
              <a:gd name="connsiteX63" fmla="*/ 193563 w 473075"/>
              <a:gd name="connsiteY63" fmla="*/ 409091 h 412751"/>
              <a:gd name="connsiteX64" fmla="*/ 188239 w 473075"/>
              <a:gd name="connsiteY64" fmla="*/ 411052 h 412751"/>
              <a:gd name="connsiteX65" fmla="*/ 182785 w 473075"/>
              <a:gd name="connsiteY65" fmla="*/ 412359 h 412751"/>
              <a:gd name="connsiteX66" fmla="*/ 177071 w 473075"/>
              <a:gd name="connsiteY66" fmla="*/ 412751 h 412751"/>
              <a:gd name="connsiteX67" fmla="*/ 171357 w 473075"/>
              <a:gd name="connsiteY67" fmla="*/ 412359 h 412751"/>
              <a:gd name="connsiteX68" fmla="*/ 165773 w 473075"/>
              <a:gd name="connsiteY68" fmla="*/ 411052 h 412751"/>
              <a:gd name="connsiteX69" fmla="*/ 160708 w 473075"/>
              <a:gd name="connsiteY69" fmla="*/ 409091 h 412751"/>
              <a:gd name="connsiteX70" fmla="*/ 155903 w 473075"/>
              <a:gd name="connsiteY70" fmla="*/ 406607 h 412751"/>
              <a:gd name="connsiteX71" fmla="*/ 151618 w 473075"/>
              <a:gd name="connsiteY71" fmla="*/ 403338 h 412751"/>
              <a:gd name="connsiteX72" fmla="*/ 147722 w 473075"/>
              <a:gd name="connsiteY72" fmla="*/ 399285 h 412751"/>
              <a:gd name="connsiteX73" fmla="*/ 144475 w 473075"/>
              <a:gd name="connsiteY73" fmla="*/ 395102 h 412751"/>
              <a:gd name="connsiteX74" fmla="*/ 141878 w 473075"/>
              <a:gd name="connsiteY74" fmla="*/ 390265 h 412751"/>
              <a:gd name="connsiteX75" fmla="*/ 139800 w 473075"/>
              <a:gd name="connsiteY75" fmla="*/ 385035 h 412751"/>
              <a:gd name="connsiteX76" fmla="*/ 138632 w 473075"/>
              <a:gd name="connsiteY76" fmla="*/ 379675 h 412751"/>
              <a:gd name="connsiteX77" fmla="*/ 138112 w 473075"/>
              <a:gd name="connsiteY77" fmla="*/ 373922 h 412751"/>
              <a:gd name="connsiteX78" fmla="*/ 138632 w 473075"/>
              <a:gd name="connsiteY78" fmla="*/ 368039 h 412751"/>
              <a:gd name="connsiteX79" fmla="*/ 139800 w 473075"/>
              <a:gd name="connsiteY79" fmla="*/ 362548 h 412751"/>
              <a:gd name="connsiteX80" fmla="*/ 141878 w 473075"/>
              <a:gd name="connsiteY80" fmla="*/ 357450 h 412751"/>
              <a:gd name="connsiteX81" fmla="*/ 144475 w 473075"/>
              <a:gd name="connsiteY81" fmla="*/ 352613 h 412751"/>
              <a:gd name="connsiteX82" fmla="*/ 147722 w 473075"/>
              <a:gd name="connsiteY82" fmla="*/ 348167 h 412751"/>
              <a:gd name="connsiteX83" fmla="*/ 151618 w 473075"/>
              <a:gd name="connsiteY83" fmla="*/ 344376 h 412751"/>
              <a:gd name="connsiteX84" fmla="*/ 155903 w 473075"/>
              <a:gd name="connsiteY84" fmla="*/ 341108 h 412751"/>
              <a:gd name="connsiteX85" fmla="*/ 160708 w 473075"/>
              <a:gd name="connsiteY85" fmla="*/ 338493 h 412751"/>
              <a:gd name="connsiteX86" fmla="*/ 165773 w 473075"/>
              <a:gd name="connsiteY86" fmla="*/ 336532 h 412751"/>
              <a:gd name="connsiteX87" fmla="*/ 171357 w 473075"/>
              <a:gd name="connsiteY87" fmla="*/ 335355 h 412751"/>
              <a:gd name="connsiteX88" fmla="*/ 23647 w 473075"/>
              <a:gd name="connsiteY88" fmla="*/ 0 h 412751"/>
              <a:gd name="connsiteX89" fmla="*/ 27742 w 473075"/>
              <a:gd name="connsiteY89" fmla="*/ 794 h 412751"/>
              <a:gd name="connsiteX90" fmla="*/ 121406 w 473075"/>
              <a:gd name="connsiteY90" fmla="*/ 24606 h 412751"/>
              <a:gd name="connsiteX91" fmla="*/ 124973 w 473075"/>
              <a:gd name="connsiteY91" fmla="*/ 25797 h 412751"/>
              <a:gd name="connsiteX92" fmla="*/ 128276 w 473075"/>
              <a:gd name="connsiteY92" fmla="*/ 27649 h 412751"/>
              <a:gd name="connsiteX93" fmla="*/ 131182 w 473075"/>
              <a:gd name="connsiteY93" fmla="*/ 30030 h 412751"/>
              <a:gd name="connsiteX94" fmla="*/ 133560 w 473075"/>
              <a:gd name="connsiteY94" fmla="*/ 32676 h 412751"/>
              <a:gd name="connsiteX95" fmla="*/ 135541 w 473075"/>
              <a:gd name="connsiteY95" fmla="*/ 35983 h 412751"/>
              <a:gd name="connsiteX96" fmla="*/ 136995 w 473075"/>
              <a:gd name="connsiteY96" fmla="*/ 39423 h 412751"/>
              <a:gd name="connsiteX97" fmla="*/ 137919 w 473075"/>
              <a:gd name="connsiteY97" fmla="*/ 43127 h 412751"/>
              <a:gd name="connsiteX98" fmla="*/ 151923 w 473075"/>
              <a:gd name="connsiteY98" fmla="*/ 157162 h 412751"/>
              <a:gd name="connsiteX99" fmla="*/ 166587 w 473075"/>
              <a:gd name="connsiteY99" fmla="*/ 274240 h 412751"/>
              <a:gd name="connsiteX100" fmla="*/ 388527 w 473075"/>
              <a:gd name="connsiteY100" fmla="*/ 274240 h 412751"/>
              <a:gd name="connsiteX101" fmla="*/ 400152 w 473075"/>
              <a:gd name="connsiteY101" fmla="*/ 235611 h 412751"/>
              <a:gd name="connsiteX102" fmla="*/ 214014 w 473075"/>
              <a:gd name="connsiteY102" fmla="*/ 235479 h 412751"/>
              <a:gd name="connsiteX103" fmla="*/ 210447 w 473075"/>
              <a:gd name="connsiteY103" fmla="*/ 235214 h 412751"/>
              <a:gd name="connsiteX104" fmla="*/ 207012 w 473075"/>
              <a:gd name="connsiteY104" fmla="*/ 234024 h 412751"/>
              <a:gd name="connsiteX105" fmla="*/ 203841 w 473075"/>
              <a:gd name="connsiteY105" fmla="*/ 232304 h 412751"/>
              <a:gd name="connsiteX106" fmla="*/ 201067 w 473075"/>
              <a:gd name="connsiteY106" fmla="*/ 230187 h 412751"/>
              <a:gd name="connsiteX107" fmla="*/ 198821 w 473075"/>
              <a:gd name="connsiteY107" fmla="*/ 227409 h 412751"/>
              <a:gd name="connsiteX108" fmla="*/ 197104 w 473075"/>
              <a:gd name="connsiteY108" fmla="*/ 224234 h 412751"/>
              <a:gd name="connsiteX109" fmla="*/ 196047 w 473075"/>
              <a:gd name="connsiteY109" fmla="*/ 220795 h 412751"/>
              <a:gd name="connsiteX110" fmla="*/ 195651 w 473075"/>
              <a:gd name="connsiteY110" fmla="*/ 217090 h 412751"/>
              <a:gd name="connsiteX111" fmla="*/ 196047 w 473075"/>
              <a:gd name="connsiteY111" fmla="*/ 213386 h 412751"/>
              <a:gd name="connsiteX112" fmla="*/ 197104 w 473075"/>
              <a:gd name="connsiteY112" fmla="*/ 209947 h 412751"/>
              <a:gd name="connsiteX113" fmla="*/ 198821 w 473075"/>
              <a:gd name="connsiteY113" fmla="*/ 206904 h 412751"/>
              <a:gd name="connsiteX114" fmla="*/ 201067 w 473075"/>
              <a:gd name="connsiteY114" fmla="*/ 204258 h 412751"/>
              <a:gd name="connsiteX115" fmla="*/ 203841 w 473075"/>
              <a:gd name="connsiteY115" fmla="*/ 201877 h 412751"/>
              <a:gd name="connsiteX116" fmla="*/ 207012 w 473075"/>
              <a:gd name="connsiteY116" fmla="*/ 200157 h 412751"/>
              <a:gd name="connsiteX117" fmla="*/ 210447 w 473075"/>
              <a:gd name="connsiteY117" fmla="*/ 199231 h 412751"/>
              <a:gd name="connsiteX118" fmla="*/ 214014 w 473075"/>
              <a:gd name="connsiteY118" fmla="*/ 198702 h 412751"/>
              <a:gd name="connsiteX119" fmla="*/ 410985 w 473075"/>
              <a:gd name="connsiteY119" fmla="*/ 198702 h 412751"/>
              <a:gd name="connsiteX120" fmla="*/ 423271 w 473075"/>
              <a:gd name="connsiteY120" fmla="*/ 157162 h 412751"/>
              <a:gd name="connsiteX121" fmla="*/ 229470 w 473075"/>
              <a:gd name="connsiteY121" fmla="*/ 157295 h 412751"/>
              <a:gd name="connsiteX122" fmla="*/ 225639 w 473075"/>
              <a:gd name="connsiteY122" fmla="*/ 156898 h 412751"/>
              <a:gd name="connsiteX123" fmla="*/ 221940 w 473075"/>
              <a:gd name="connsiteY123" fmla="*/ 155839 h 412751"/>
              <a:gd name="connsiteX124" fmla="*/ 218505 w 473075"/>
              <a:gd name="connsiteY124" fmla="*/ 153855 h 412751"/>
              <a:gd name="connsiteX125" fmla="*/ 215599 w 473075"/>
              <a:gd name="connsiteY125" fmla="*/ 151474 h 412751"/>
              <a:gd name="connsiteX126" fmla="*/ 213221 w 473075"/>
              <a:gd name="connsiteY126" fmla="*/ 148563 h 412751"/>
              <a:gd name="connsiteX127" fmla="*/ 211239 w 473075"/>
              <a:gd name="connsiteY127" fmla="*/ 145124 h 412751"/>
              <a:gd name="connsiteX128" fmla="*/ 210182 w 473075"/>
              <a:gd name="connsiteY128" fmla="*/ 141420 h 412751"/>
              <a:gd name="connsiteX129" fmla="*/ 209654 w 473075"/>
              <a:gd name="connsiteY129" fmla="*/ 137583 h 412751"/>
              <a:gd name="connsiteX130" fmla="*/ 210182 w 473075"/>
              <a:gd name="connsiteY130" fmla="*/ 133614 h 412751"/>
              <a:gd name="connsiteX131" fmla="*/ 211239 w 473075"/>
              <a:gd name="connsiteY131" fmla="*/ 129910 h 412751"/>
              <a:gd name="connsiteX132" fmla="*/ 213221 w 473075"/>
              <a:gd name="connsiteY132" fmla="*/ 126471 h 412751"/>
              <a:gd name="connsiteX133" fmla="*/ 215599 w 473075"/>
              <a:gd name="connsiteY133" fmla="*/ 123560 h 412751"/>
              <a:gd name="connsiteX134" fmla="*/ 218505 w 473075"/>
              <a:gd name="connsiteY134" fmla="*/ 121047 h 412751"/>
              <a:gd name="connsiteX135" fmla="*/ 221940 w 473075"/>
              <a:gd name="connsiteY135" fmla="*/ 119195 h 412751"/>
              <a:gd name="connsiteX136" fmla="*/ 225639 w 473075"/>
              <a:gd name="connsiteY136" fmla="*/ 118136 h 412751"/>
              <a:gd name="connsiteX137" fmla="*/ 229470 w 473075"/>
              <a:gd name="connsiteY137" fmla="*/ 117872 h 412751"/>
              <a:gd name="connsiteX138" fmla="*/ 448371 w 473075"/>
              <a:gd name="connsiteY138" fmla="*/ 117872 h 412751"/>
              <a:gd name="connsiteX139" fmla="*/ 453127 w 473075"/>
              <a:gd name="connsiteY139" fmla="*/ 118004 h 412751"/>
              <a:gd name="connsiteX140" fmla="*/ 457222 w 473075"/>
              <a:gd name="connsiteY140" fmla="*/ 118665 h 412751"/>
              <a:gd name="connsiteX141" fmla="*/ 460657 w 473075"/>
              <a:gd name="connsiteY141" fmla="*/ 119724 h 412751"/>
              <a:gd name="connsiteX142" fmla="*/ 463696 w 473075"/>
              <a:gd name="connsiteY142" fmla="*/ 121047 h 412751"/>
              <a:gd name="connsiteX143" fmla="*/ 466074 w 473075"/>
              <a:gd name="connsiteY143" fmla="*/ 122634 h 412751"/>
              <a:gd name="connsiteX144" fmla="*/ 468319 w 473075"/>
              <a:gd name="connsiteY144" fmla="*/ 124751 h 412751"/>
              <a:gd name="connsiteX145" fmla="*/ 469773 w 473075"/>
              <a:gd name="connsiteY145" fmla="*/ 126735 h 412751"/>
              <a:gd name="connsiteX146" fmla="*/ 471094 w 473075"/>
              <a:gd name="connsiteY146" fmla="*/ 128984 h 412751"/>
              <a:gd name="connsiteX147" fmla="*/ 472018 w 473075"/>
              <a:gd name="connsiteY147" fmla="*/ 131365 h 412751"/>
              <a:gd name="connsiteX148" fmla="*/ 472679 w 473075"/>
              <a:gd name="connsiteY148" fmla="*/ 134011 h 412751"/>
              <a:gd name="connsiteX149" fmla="*/ 472943 w 473075"/>
              <a:gd name="connsiteY149" fmla="*/ 136525 h 412751"/>
              <a:gd name="connsiteX150" fmla="*/ 473075 w 473075"/>
              <a:gd name="connsiteY150" fmla="*/ 139171 h 412751"/>
              <a:gd name="connsiteX151" fmla="*/ 473075 w 473075"/>
              <a:gd name="connsiteY151" fmla="*/ 141552 h 412751"/>
              <a:gd name="connsiteX152" fmla="*/ 472943 w 473075"/>
              <a:gd name="connsiteY152" fmla="*/ 144065 h 412751"/>
              <a:gd name="connsiteX153" fmla="*/ 472679 w 473075"/>
              <a:gd name="connsiteY153" fmla="*/ 146314 h 412751"/>
              <a:gd name="connsiteX154" fmla="*/ 472283 w 473075"/>
              <a:gd name="connsiteY154" fmla="*/ 148431 h 412751"/>
              <a:gd name="connsiteX155" fmla="*/ 471886 w 473075"/>
              <a:gd name="connsiteY155" fmla="*/ 150283 h 412751"/>
              <a:gd name="connsiteX156" fmla="*/ 471358 w 473075"/>
              <a:gd name="connsiteY156" fmla="*/ 152003 h 412751"/>
              <a:gd name="connsiteX157" fmla="*/ 470962 w 473075"/>
              <a:gd name="connsiteY157" fmla="*/ 153458 h 412751"/>
              <a:gd name="connsiteX158" fmla="*/ 470697 w 473075"/>
              <a:gd name="connsiteY158" fmla="*/ 154517 h 412751"/>
              <a:gd name="connsiteX159" fmla="*/ 470433 w 473075"/>
              <a:gd name="connsiteY159" fmla="*/ 155046 h 412751"/>
              <a:gd name="connsiteX160" fmla="*/ 470433 w 473075"/>
              <a:gd name="connsiteY160" fmla="*/ 155310 h 412751"/>
              <a:gd name="connsiteX161" fmla="*/ 421686 w 473075"/>
              <a:gd name="connsiteY161" fmla="*/ 299376 h 412751"/>
              <a:gd name="connsiteX162" fmla="*/ 421686 w 473075"/>
              <a:gd name="connsiteY162" fmla="*/ 299640 h 412751"/>
              <a:gd name="connsiteX163" fmla="*/ 421554 w 473075"/>
              <a:gd name="connsiteY163" fmla="*/ 300302 h 412751"/>
              <a:gd name="connsiteX164" fmla="*/ 421157 w 473075"/>
              <a:gd name="connsiteY164" fmla="*/ 301625 h 412751"/>
              <a:gd name="connsiteX165" fmla="*/ 420761 w 473075"/>
              <a:gd name="connsiteY165" fmla="*/ 303080 h 412751"/>
              <a:gd name="connsiteX166" fmla="*/ 419968 w 473075"/>
              <a:gd name="connsiteY166" fmla="*/ 304932 h 412751"/>
              <a:gd name="connsiteX167" fmla="*/ 419043 w 473075"/>
              <a:gd name="connsiteY167" fmla="*/ 306917 h 412751"/>
              <a:gd name="connsiteX168" fmla="*/ 417855 w 473075"/>
              <a:gd name="connsiteY168" fmla="*/ 308901 h 412751"/>
              <a:gd name="connsiteX169" fmla="*/ 416401 w 473075"/>
              <a:gd name="connsiteY169" fmla="*/ 311018 h 412751"/>
              <a:gd name="connsiteX170" fmla="*/ 414684 w 473075"/>
              <a:gd name="connsiteY170" fmla="*/ 313267 h 412751"/>
              <a:gd name="connsiteX171" fmla="*/ 412702 w 473075"/>
              <a:gd name="connsiteY171" fmla="*/ 315251 h 412751"/>
              <a:gd name="connsiteX172" fmla="*/ 410324 w 473075"/>
              <a:gd name="connsiteY172" fmla="*/ 316971 h 412751"/>
              <a:gd name="connsiteX173" fmla="*/ 407682 w 473075"/>
              <a:gd name="connsiteY173" fmla="*/ 318558 h 412751"/>
              <a:gd name="connsiteX174" fmla="*/ 404644 w 473075"/>
              <a:gd name="connsiteY174" fmla="*/ 319617 h 412751"/>
              <a:gd name="connsiteX175" fmla="*/ 401209 w 473075"/>
              <a:gd name="connsiteY175" fmla="*/ 320410 h 412751"/>
              <a:gd name="connsiteX176" fmla="*/ 397114 w 473075"/>
              <a:gd name="connsiteY176" fmla="*/ 320675 h 412751"/>
              <a:gd name="connsiteX177" fmla="*/ 151923 w 473075"/>
              <a:gd name="connsiteY177" fmla="*/ 320675 h 412751"/>
              <a:gd name="connsiteX178" fmla="*/ 147828 w 473075"/>
              <a:gd name="connsiteY178" fmla="*/ 320543 h 412751"/>
              <a:gd name="connsiteX179" fmla="*/ 144261 w 473075"/>
              <a:gd name="connsiteY179" fmla="*/ 319617 h 412751"/>
              <a:gd name="connsiteX180" fmla="*/ 141090 w 473075"/>
              <a:gd name="connsiteY180" fmla="*/ 318558 h 412751"/>
              <a:gd name="connsiteX181" fmla="*/ 138316 w 473075"/>
              <a:gd name="connsiteY181" fmla="*/ 316971 h 412751"/>
              <a:gd name="connsiteX182" fmla="*/ 135938 w 473075"/>
              <a:gd name="connsiteY182" fmla="*/ 315119 h 412751"/>
              <a:gd name="connsiteX183" fmla="*/ 133824 w 473075"/>
              <a:gd name="connsiteY183" fmla="*/ 313134 h 412751"/>
              <a:gd name="connsiteX184" fmla="*/ 131975 w 473075"/>
              <a:gd name="connsiteY184" fmla="*/ 310753 h 412751"/>
              <a:gd name="connsiteX185" fmla="*/ 130521 w 473075"/>
              <a:gd name="connsiteY185" fmla="*/ 308504 h 412751"/>
              <a:gd name="connsiteX186" fmla="*/ 129465 w 473075"/>
              <a:gd name="connsiteY186" fmla="*/ 306123 h 412751"/>
              <a:gd name="connsiteX187" fmla="*/ 128540 w 473075"/>
              <a:gd name="connsiteY187" fmla="*/ 303742 h 412751"/>
              <a:gd name="connsiteX188" fmla="*/ 127879 w 473075"/>
              <a:gd name="connsiteY188" fmla="*/ 301625 h 412751"/>
              <a:gd name="connsiteX189" fmla="*/ 127219 w 473075"/>
              <a:gd name="connsiteY189" fmla="*/ 299508 h 412751"/>
              <a:gd name="connsiteX190" fmla="*/ 126822 w 473075"/>
              <a:gd name="connsiteY190" fmla="*/ 297656 h 412751"/>
              <a:gd name="connsiteX191" fmla="*/ 126690 w 473075"/>
              <a:gd name="connsiteY191" fmla="*/ 296069 h 412751"/>
              <a:gd name="connsiteX192" fmla="*/ 126558 w 473075"/>
              <a:gd name="connsiteY192" fmla="*/ 294878 h 412751"/>
              <a:gd name="connsiteX193" fmla="*/ 126426 w 473075"/>
              <a:gd name="connsiteY193" fmla="*/ 294217 h 412751"/>
              <a:gd name="connsiteX194" fmla="*/ 126426 w 473075"/>
              <a:gd name="connsiteY194" fmla="*/ 293952 h 412751"/>
              <a:gd name="connsiteX195" fmla="*/ 95645 w 473075"/>
              <a:gd name="connsiteY195" fmla="*/ 63632 h 412751"/>
              <a:gd name="connsiteX196" fmla="*/ 16645 w 473075"/>
              <a:gd name="connsiteY196" fmla="*/ 43656 h 412751"/>
              <a:gd name="connsiteX197" fmla="*/ 12946 w 473075"/>
              <a:gd name="connsiteY197" fmla="*/ 42333 h 412751"/>
              <a:gd name="connsiteX198" fmla="*/ 9644 w 473075"/>
              <a:gd name="connsiteY198" fmla="*/ 40349 h 412751"/>
              <a:gd name="connsiteX199" fmla="*/ 6605 w 473075"/>
              <a:gd name="connsiteY199" fmla="*/ 37835 h 412751"/>
              <a:gd name="connsiteX200" fmla="*/ 4227 w 473075"/>
              <a:gd name="connsiteY200" fmla="*/ 35057 h 412751"/>
              <a:gd name="connsiteX201" fmla="*/ 2113 w 473075"/>
              <a:gd name="connsiteY201" fmla="*/ 31882 h 412751"/>
              <a:gd name="connsiteX202" fmla="*/ 924 w 473075"/>
              <a:gd name="connsiteY202" fmla="*/ 28310 h 412751"/>
              <a:gd name="connsiteX203" fmla="*/ 132 w 473075"/>
              <a:gd name="connsiteY203" fmla="*/ 24606 h 412751"/>
              <a:gd name="connsiteX204" fmla="*/ 0 w 473075"/>
              <a:gd name="connsiteY204" fmla="*/ 20637 h 412751"/>
              <a:gd name="connsiteX205" fmla="*/ 660 w 473075"/>
              <a:gd name="connsiteY205" fmla="*/ 16669 h 412751"/>
              <a:gd name="connsiteX206" fmla="*/ 1981 w 473075"/>
              <a:gd name="connsiteY206" fmla="*/ 12964 h 412751"/>
              <a:gd name="connsiteX207" fmla="*/ 3963 w 473075"/>
              <a:gd name="connsiteY207" fmla="*/ 9525 h 412751"/>
              <a:gd name="connsiteX208" fmla="*/ 6473 w 473075"/>
              <a:gd name="connsiteY208" fmla="*/ 6614 h 412751"/>
              <a:gd name="connsiteX209" fmla="*/ 9379 w 473075"/>
              <a:gd name="connsiteY209" fmla="*/ 4233 h 412751"/>
              <a:gd name="connsiteX210" fmla="*/ 12550 w 473075"/>
              <a:gd name="connsiteY210" fmla="*/ 2249 h 412751"/>
              <a:gd name="connsiteX211" fmla="*/ 16117 w 473075"/>
              <a:gd name="connsiteY211" fmla="*/ 926 h 412751"/>
              <a:gd name="connsiteX212" fmla="*/ 19816 w 473075"/>
              <a:gd name="connsiteY212" fmla="*/ 132 h 41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473075" h="412751">
                <a:moveTo>
                  <a:pt x="349183" y="334963"/>
                </a:moveTo>
                <a:lnTo>
                  <a:pt x="355147" y="335355"/>
                </a:lnTo>
                <a:lnTo>
                  <a:pt x="360712" y="336532"/>
                </a:lnTo>
                <a:lnTo>
                  <a:pt x="365880" y="338493"/>
                </a:lnTo>
                <a:lnTo>
                  <a:pt x="370783" y="341108"/>
                </a:lnTo>
                <a:lnTo>
                  <a:pt x="375288" y="344376"/>
                </a:lnTo>
                <a:lnTo>
                  <a:pt x="379131" y="348167"/>
                </a:lnTo>
                <a:lnTo>
                  <a:pt x="382444" y="352613"/>
                </a:lnTo>
                <a:lnTo>
                  <a:pt x="385227" y="357450"/>
                </a:lnTo>
                <a:lnTo>
                  <a:pt x="387215" y="362548"/>
                </a:lnTo>
                <a:lnTo>
                  <a:pt x="388540" y="368039"/>
                </a:lnTo>
                <a:lnTo>
                  <a:pt x="388937" y="373922"/>
                </a:lnTo>
                <a:lnTo>
                  <a:pt x="388540" y="379675"/>
                </a:lnTo>
                <a:lnTo>
                  <a:pt x="387215" y="385035"/>
                </a:lnTo>
                <a:lnTo>
                  <a:pt x="385227" y="390265"/>
                </a:lnTo>
                <a:lnTo>
                  <a:pt x="382444" y="395102"/>
                </a:lnTo>
                <a:lnTo>
                  <a:pt x="379131" y="399285"/>
                </a:lnTo>
                <a:lnTo>
                  <a:pt x="375288" y="403338"/>
                </a:lnTo>
                <a:lnTo>
                  <a:pt x="370783" y="406607"/>
                </a:lnTo>
                <a:lnTo>
                  <a:pt x="365880" y="409091"/>
                </a:lnTo>
                <a:lnTo>
                  <a:pt x="360712" y="411052"/>
                </a:lnTo>
                <a:lnTo>
                  <a:pt x="355147" y="412359"/>
                </a:lnTo>
                <a:lnTo>
                  <a:pt x="349183" y="412751"/>
                </a:lnTo>
                <a:lnTo>
                  <a:pt x="343485" y="412359"/>
                </a:lnTo>
                <a:lnTo>
                  <a:pt x="337787" y="411052"/>
                </a:lnTo>
                <a:lnTo>
                  <a:pt x="332487" y="409091"/>
                </a:lnTo>
                <a:lnTo>
                  <a:pt x="327584" y="406607"/>
                </a:lnTo>
                <a:lnTo>
                  <a:pt x="323211" y="403338"/>
                </a:lnTo>
                <a:lnTo>
                  <a:pt x="319368" y="399285"/>
                </a:lnTo>
                <a:lnTo>
                  <a:pt x="315923" y="395102"/>
                </a:lnTo>
                <a:lnTo>
                  <a:pt x="313273" y="390265"/>
                </a:lnTo>
                <a:lnTo>
                  <a:pt x="311285" y="385035"/>
                </a:lnTo>
                <a:lnTo>
                  <a:pt x="309960" y="379675"/>
                </a:lnTo>
                <a:lnTo>
                  <a:pt x="309562" y="373922"/>
                </a:lnTo>
                <a:lnTo>
                  <a:pt x="309960" y="368039"/>
                </a:lnTo>
                <a:lnTo>
                  <a:pt x="311285" y="362548"/>
                </a:lnTo>
                <a:lnTo>
                  <a:pt x="313273" y="357450"/>
                </a:lnTo>
                <a:lnTo>
                  <a:pt x="315923" y="352613"/>
                </a:lnTo>
                <a:lnTo>
                  <a:pt x="319368" y="348167"/>
                </a:lnTo>
                <a:lnTo>
                  <a:pt x="323211" y="344376"/>
                </a:lnTo>
                <a:lnTo>
                  <a:pt x="327584" y="341108"/>
                </a:lnTo>
                <a:lnTo>
                  <a:pt x="332487" y="338493"/>
                </a:lnTo>
                <a:lnTo>
                  <a:pt x="337787" y="336532"/>
                </a:lnTo>
                <a:lnTo>
                  <a:pt x="343485" y="335355"/>
                </a:lnTo>
                <a:close/>
                <a:moveTo>
                  <a:pt x="177071" y="334963"/>
                </a:moveTo>
                <a:lnTo>
                  <a:pt x="182785" y="335355"/>
                </a:lnTo>
                <a:lnTo>
                  <a:pt x="188239" y="336532"/>
                </a:lnTo>
                <a:lnTo>
                  <a:pt x="193563" y="338493"/>
                </a:lnTo>
                <a:lnTo>
                  <a:pt x="198108" y="341108"/>
                </a:lnTo>
                <a:lnTo>
                  <a:pt x="202524" y="344376"/>
                </a:lnTo>
                <a:lnTo>
                  <a:pt x="206289" y="348167"/>
                </a:lnTo>
                <a:lnTo>
                  <a:pt x="209666" y="352613"/>
                </a:lnTo>
                <a:lnTo>
                  <a:pt x="212263" y="357450"/>
                </a:lnTo>
                <a:lnTo>
                  <a:pt x="214211" y="362548"/>
                </a:lnTo>
                <a:lnTo>
                  <a:pt x="215510" y="368039"/>
                </a:lnTo>
                <a:lnTo>
                  <a:pt x="215899" y="373922"/>
                </a:lnTo>
                <a:lnTo>
                  <a:pt x="215510" y="379675"/>
                </a:lnTo>
                <a:lnTo>
                  <a:pt x="214211" y="385035"/>
                </a:lnTo>
                <a:lnTo>
                  <a:pt x="212263" y="390265"/>
                </a:lnTo>
                <a:lnTo>
                  <a:pt x="209666" y="395102"/>
                </a:lnTo>
                <a:lnTo>
                  <a:pt x="206289" y="399285"/>
                </a:lnTo>
                <a:lnTo>
                  <a:pt x="202524" y="403338"/>
                </a:lnTo>
                <a:lnTo>
                  <a:pt x="198108" y="406607"/>
                </a:lnTo>
                <a:lnTo>
                  <a:pt x="193563" y="409091"/>
                </a:lnTo>
                <a:lnTo>
                  <a:pt x="188239" y="411052"/>
                </a:lnTo>
                <a:lnTo>
                  <a:pt x="182785" y="412359"/>
                </a:lnTo>
                <a:lnTo>
                  <a:pt x="177071" y="412751"/>
                </a:lnTo>
                <a:lnTo>
                  <a:pt x="171357" y="412359"/>
                </a:lnTo>
                <a:lnTo>
                  <a:pt x="165773" y="411052"/>
                </a:lnTo>
                <a:lnTo>
                  <a:pt x="160708" y="409091"/>
                </a:lnTo>
                <a:lnTo>
                  <a:pt x="155903" y="406607"/>
                </a:lnTo>
                <a:lnTo>
                  <a:pt x="151618" y="403338"/>
                </a:lnTo>
                <a:lnTo>
                  <a:pt x="147722" y="399285"/>
                </a:lnTo>
                <a:lnTo>
                  <a:pt x="144475" y="395102"/>
                </a:lnTo>
                <a:lnTo>
                  <a:pt x="141878" y="390265"/>
                </a:lnTo>
                <a:lnTo>
                  <a:pt x="139800" y="385035"/>
                </a:lnTo>
                <a:lnTo>
                  <a:pt x="138632" y="379675"/>
                </a:lnTo>
                <a:lnTo>
                  <a:pt x="138112" y="373922"/>
                </a:lnTo>
                <a:lnTo>
                  <a:pt x="138632" y="368039"/>
                </a:lnTo>
                <a:lnTo>
                  <a:pt x="139800" y="362548"/>
                </a:lnTo>
                <a:lnTo>
                  <a:pt x="141878" y="357450"/>
                </a:lnTo>
                <a:lnTo>
                  <a:pt x="144475" y="352613"/>
                </a:lnTo>
                <a:lnTo>
                  <a:pt x="147722" y="348167"/>
                </a:lnTo>
                <a:lnTo>
                  <a:pt x="151618" y="344376"/>
                </a:lnTo>
                <a:lnTo>
                  <a:pt x="155903" y="341108"/>
                </a:lnTo>
                <a:lnTo>
                  <a:pt x="160708" y="338493"/>
                </a:lnTo>
                <a:lnTo>
                  <a:pt x="165773" y="336532"/>
                </a:lnTo>
                <a:lnTo>
                  <a:pt x="171357" y="335355"/>
                </a:lnTo>
                <a:close/>
                <a:moveTo>
                  <a:pt x="23647" y="0"/>
                </a:moveTo>
                <a:lnTo>
                  <a:pt x="27742" y="794"/>
                </a:lnTo>
                <a:lnTo>
                  <a:pt x="121406" y="24606"/>
                </a:lnTo>
                <a:lnTo>
                  <a:pt x="124973" y="25797"/>
                </a:lnTo>
                <a:lnTo>
                  <a:pt x="128276" y="27649"/>
                </a:lnTo>
                <a:lnTo>
                  <a:pt x="131182" y="30030"/>
                </a:lnTo>
                <a:lnTo>
                  <a:pt x="133560" y="32676"/>
                </a:lnTo>
                <a:lnTo>
                  <a:pt x="135541" y="35983"/>
                </a:lnTo>
                <a:lnTo>
                  <a:pt x="136995" y="39423"/>
                </a:lnTo>
                <a:lnTo>
                  <a:pt x="137919" y="43127"/>
                </a:lnTo>
                <a:lnTo>
                  <a:pt x="151923" y="157162"/>
                </a:lnTo>
                <a:lnTo>
                  <a:pt x="166587" y="274240"/>
                </a:lnTo>
                <a:lnTo>
                  <a:pt x="388527" y="274240"/>
                </a:lnTo>
                <a:lnTo>
                  <a:pt x="400152" y="235611"/>
                </a:lnTo>
                <a:lnTo>
                  <a:pt x="214014" y="235479"/>
                </a:lnTo>
                <a:lnTo>
                  <a:pt x="210447" y="235214"/>
                </a:lnTo>
                <a:lnTo>
                  <a:pt x="207012" y="234024"/>
                </a:lnTo>
                <a:lnTo>
                  <a:pt x="203841" y="232304"/>
                </a:lnTo>
                <a:lnTo>
                  <a:pt x="201067" y="230187"/>
                </a:lnTo>
                <a:lnTo>
                  <a:pt x="198821" y="227409"/>
                </a:lnTo>
                <a:lnTo>
                  <a:pt x="197104" y="224234"/>
                </a:lnTo>
                <a:lnTo>
                  <a:pt x="196047" y="220795"/>
                </a:lnTo>
                <a:lnTo>
                  <a:pt x="195651" y="217090"/>
                </a:lnTo>
                <a:lnTo>
                  <a:pt x="196047" y="213386"/>
                </a:lnTo>
                <a:lnTo>
                  <a:pt x="197104" y="209947"/>
                </a:lnTo>
                <a:lnTo>
                  <a:pt x="198821" y="206904"/>
                </a:lnTo>
                <a:lnTo>
                  <a:pt x="201067" y="204258"/>
                </a:lnTo>
                <a:lnTo>
                  <a:pt x="203841" y="201877"/>
                </a:lnTo>
                <a:lnTo>
                  <a:pt x="207012" y="200157"/>
                </a:lnTo>
                <a:lnTo>
                  <a:pt x="210447" y="199231"/>
                </a:lnTo>
                <a:lnTo>
                  <a:pt x="214014" y="198702"/>
                </a:lnTo>
                <a:lnTo>
                  <a:pt x="410985" y="198702"/>
                </a:lnTo>
                <a:lnTo>
                  <a:pt x="423271" y="157162"/>
                </a:lnTo>
                <a:lnTo>
                  <a:pt x="229470" y="157295"/>
                </a:lnTo>
                <a:lnTo>
                  <a:pt x="225639" y="156898"/>
                </a:lnTo>
                <a:lnTo>
                  <a:pt x="221940" y="155839"/>
                </a:lnTo>
                <a:lnTo>
                  <a:pt x="218505" y="153855"/>
                </a:lnTo>
                <a:lnTo>
                  <a:pt x="215599" y="151474"/>
                </a:lnTo>
                <a:lnTo>
                  <a:pt x="213221" y="148563"/>
                </a:lnTo>
                <a:lnTo>
                  <a:pt x="211239" y="145124"/>
                </a:lnTo>
                <a:lnTo>
                  <a:pt x="210182" y="141420"/>
                </a:lnTo>
                <a:lnTo>
                  <a:pt x="209654" y="137583"/>
                </a:lnTo>
                <a:lnTo>
                  <a:pt x="210182" y="133614"/>
                </a:lnTo>
                <a:lnTo>
                  <a:pt x="211239" y="129910"/>
                </a:lnTo>
                <a:lnTo>
                  <a:pt x="213221" y="126471"/>
                </a:lnTo>
                <a:lnTo>
                  <a:pt x="215599" y="123560"/>
                </a:lnTo>
                <a:lnTo>
                  <a:pt x="218505" y="121047"/>
                </a:lnTo>
                <a:lnTo>
                  <a:pt x="221940" y="119195"/>
                </a:lnTo>
                <a:lnTo>
                  <a:pt x="225639" y="118136"/>
                </a:lnTo>
                <a:lnTo>
                  <a:pt x="229470" y="117872"/>
                </a:lnTo>
                <a:lnTo>
                  <a:pt x="448371" y="117872"/>
                </a:lnTo>
                <a:lnTo>
                  <a:pt x="453127" y="118004"/>
                </a:lnTo>
                <a:lnTo>
                  <a:pt x="457222" y="118665"/>
                </a:lnTo>
                <a:lnTo>
                  <a:pt x="460657" y="119724"/>
                </a:lnTo>
                <a:lnTo>
                  <a:pt x="463696" y="121047"/>
                </a:lnTo>
                <a:lnTo>
                  <a:pt x="466074" y="122634"/>
                </a:lnTo>
                <a:lnTo>
                  <a:pt x="468319" y="124751"/>
                </a:lnTo>
                <a:lnTo>
                  <a:pt x="469773" y="126735"/>
                </a:lnTo>
                <a:lnTo>
                  <a:pt x="471094" y="128984"/>
                </a:lnTo>
                <a:lnTo>
                  <a:pt x="472018" y="131365"/>
                </a:lnTo>
                <a:lnTo>
                  <a:pt x="472679" y="134011"/>
                </a:lnTo>
                <a:lnTo>
                  <a:pt x="472943" y="136525"/>
                </a:lnTo>
                <a:lnTo>
                  <a:pt x="473075" y="139171"/>
                </a:lnTo>
                <a:lnTo>
                  <a:pt x="473075" y="141552"/>
                </a:lnTo>
                <a:lnTo>
                  <a:pt x="472943" y="144065"/>
                </a:lnTo>
                <a:lnTo>
                  <a:pt x="472679" y="146314"/>
                </a:lnTo>
                <a:lnTo>
                  <a:pt x="472283" y="148431"/>
                </a:lnTo>
                <a:lnTo>
                  <a:pt x="471886" y="150283"/>
                </a:lnTo>
                <a:lnTo>
                  <a:pt x="471358" y="152003"/>
                </a:lnTo>
                <a:lnTo>
                  <a:pt x="470962" y="153458"/>
                </a:lnTo>
                <a:lnTo>
                  <a:pt x="470697" y="154517"/>
                </a:lnTo>
                <a:lnTo>
                  <a:pt x="470433" y="155046"/>
                </a:lnTo>
                <a:lnTo>
                  <a:pt x="470433" y="155310"/>
                </a:lnTo>
                <a:lnTo>
                  <a:pt x="421686" y="299376"/>
                </a:lnTo>
                <a:lnTo>
                  <a:pt x="421686" y="299640"/>
                </a:lnTo>
                <a:lnTo>
                  <a:pt x="421554" y="300302"/>
                </a:lnTo>
                <a:lnTo>
                  <a:pt x="421157" y="301625"/>
                </a:lnTo>
                <a:lnTo>
                  <a:pt x="420761" y="303080"/>
                </a:lnTo>
                <a:lnTo>
                  <a:pt x="419968" y="304932"/>
                </a:lnTo>
                <a:lnTo>
                  <a:pt x="419043" y="306917"/>
                </a:lnTo>
                <a:lnTo>
                  <a:pt x="417855" y="308901"/>
                </a:lnTo>
                <a:lnTo>
                  <a:pt x="416401" y="311018"/>
                </a:lnTo>
                <a:lnTo>
                  <a:pt x="414684" y="313267"/>
                </a:lnTo>
                <a:lnTo>
                  <a:pt x="412702" y="315251"/>
                </a:lnTo>
                <a:lnTo>
                  <a:pt x="410324" y="316971"/>
                </a:lnTo>
                <a:lnTo>
                  <a:pt x="407682" y="318558"/>
                </a:lnTo>
                <a:lnTo>
                  <a:pt x="404644" y="319617"/>
                </a:lnTo>
                <a:lnTo>
                  <a:pt x="401209" y="320410"/>
                </a:lnTo>
                <a:lnTo>
                  <a:pt x="397114" y="320675"/>
                </a:lnTo>
                <a:lnTo>
                  <a:pt x="151923" y="320675"/>
                </a:lnTo>
                <a:lnTo>
                  <a:pt x="147828" y="320543"/>
                </a:lnTo>
                <a:lnTo>
                  <a:pt x="144261" y="319617"/>
                </a:lnTo>
                <a:lnTo>
                  <a:pt x="141090" y="318558"/>
                </a:lnTo>
                <a:lnTo>
                  <a:pt x="138316" y="316971"/>
                </a:lnTo>
                <a:lnTo>
                  <a:pt x="135938" y="315119"/>
                </a:lnTo>
                <a:lnTo>
                  <a:pt x="133824" y="313134"/>
                </a:lnTo>
                <a:lnTo>
                  <a:pt x="131975" y="310753"/>
                </a:lnTo>
                <a:lnTo>
                  <a:pt x="130521" y="308504"/>
                </a:lnTo>
                <a:lnTo>
                  <a:pt x="129465" y="306123"/>
                </a:lnTo>
                <a:lnTo>
                  <a:pt x="128540" y="303742"/>
                </a:lnTo>
                <a:lnTo>
                  <a:pt x="127879" y="301625"/>
                </a:lnTo>
                <a:lnTo>
                  <a:pt x="127219" y="299508"/>
                </a:lnTo>
                <a:lnTo>
                  <a:pt x="126822" y="297656"/>
                </a:lnTo>
                <a:lnTo>
                  <a:pt x="126690" y="296069"/>
                </a:lnTo>
                <a:lnTo>
                  <a:pt x="126558" y="294878"/>
                </a:lnTo>
                <a:lnTo>
                  <a:pt x="126426" y="294217"/>
                </a:lnTo>
                <a:lnTo>
                  <a:pt x="126426" y="293952"/>
                </a:lnTo>
                <a:lnTo>
                  <a:pt x="95645" y="63632"/>
                </a:lnTo>
                <a:lnTo>
                  <a:pt x="16645" y="43656"/>
                </a:lnTo>
                <a:lnTo>
                  <a:pt x="12946" y="42333"/>
                </a:lnTo>
                <a:lnTo>
                  <a:pt x="9644" y="40349"/>
                </a:lnTo>
                <a:lnTo>
                  <a:pt x="6605" y="37835"/>
                </a:lnTo>
                <a:lnTo>
                  <a:pt x="4227" y="35057"/>
                </a:lnTo>
                <a:lnTo>
                  <a:pt x="2113" y="31882"/>
                </a:lnTo>
                <a:lnTo>
                  <a:pt x="924" y="28310"/>
                </a:lnTo>
                <a:lnTo>
                  <a:pt x="132" y="24606"/>
                </a:lnTo>
                <a:lnTo>
                  <a:pt x="0" y="20637"/>
                </a:lnTo>
                <a:lnTo>
                  <a:pt x="660" y="16669"/>
                </a:lnTo>
                <a:lnTo>
                  <a:pt x="1981" y="12964"/>
                </a:lnTo>
                <a:lnTo>
                  <a:pt x="3963" y="9525"/>
                </a:lnTo>
                <a:lnTo>
                  <a:pt x="6473" y="6614"/>
                </a:lnTo>
                <a:lnTo>
                  <a:pt x="9379" y="4233"/>
                </a:lnTo>
                <a:lnTo>
                  <a:pt x="12550" y="2249"/>
                </a:lnTo>
                <a:lnTo>
                  <a:pt x="16117" y="926"/>
                </a:lnTo>
                <a:lnTo>
                  <a:pt x="19816" y="13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0" t="7967" r="36321" b="34004"/>
          <a:stretch/>
        </p:blipFill>
        <p:spPr bwMode="auto">
          <a:xfrm>
            <a:off x="1619672" y="332656"/>
            <a:ext cx="7241314" cy="6088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499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67544" y="1268760"/>
            <a:ext cx="8280920" cy="3384376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160848"/>
            <a:ext cx="7416824" cy="162819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Раздел 3.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Сведения об имуществе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988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-419263" y="404664"/>
            <a:ext cx="7920880" cy="936104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787315" y="-467444"/>
            <a:ext cx="9217024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Подраздел 3.1 Недвижимое имущество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3" t="9052" r="15390" b="60109"/>
          <a:stretch/>
        </p:blipFill>
        <p:spPr bwMode="auto">
          <a:xfrm>
            <a:off x="179512" y="3861048"/>
            <a:ext cx="8821488" cy="28304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1484784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Указываются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объекты недвижимости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принадлежащие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депутату,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его супруге (супругу) и (или) несовершеннолетним детям на праве собственности, независимо от того, когда они были приобретены, в каком регионе Российской Федерации или в каком государстве зарегистрированы. </a:t>
            </a:r>
          </a:p>
          <a:p>
            <a:pPr algn="ctr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Также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подлежат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отражению объекты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недвижимости,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принадлежащие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ИП.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864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Графа «Вид и наименование имущества»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064896" cy="504056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>
                <a:solidFill>
                  <a:srgbClr val="FF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ЗЕМЛЯ</a:t>
            </a:r>
            <a:r>
              <a:rPr lang="ru-RU" b="1" dirty="0">
                <a:solidFill>
                  <a:srgbClr val="FF6565"/>
                </a:solidFill>
              </a:rPr>
              <a:t> </a:t>
            </a:r>
            <a:r>
              <a:rPr lang="ru-RU" dirty="0"/>
              <a:t>- указывается вид земельного участка </a:t>
            </a:r>
            <a:r>
              <a:rPr lang="ru-RU" dirty="0" smtClean="0"/>
              <a:t>(под </a:t>
            </a:r>
            <a:r>
              <a:rPr lang="ru-RU" dirty="0"/>
              <a:t>индивидуальное гаражное, жилищное строительство, садовый, приусадебный, огородный </a:t>
            </a:r>
            <a:r>
              <a:rPr lang="ru-RU" dirty="0" smtClean="0"/>
              <a:t>и </a:t>
            </a:r>
            <a:r>
              <a:rPr lang="ru-RU" dirty="0" err="1" smtClean="0"/>
              <a:t>тд</a:t>
            </a:r>
            <a:r>
              <a:rPr lang="ru-RU" dirty="0"/>
              <a:t>.); з</a:t>
            </a:r>
            <a:r>
              <a:rPr lang="ru-RU" dirty="0" smtClean="0"/>
              <a:t>емельный </a:t>
            </a:r>
            <a:r>
              <a:rPr lang="ru-RU" dirty="0"/>
              <a:t>участок под многоквартирным домом, </a:t>
            </a:r>
            <a:r>
              <a:rPr lang="ru-RU" dirty="0" smtClean="0"/>
              <a:t>под </a:t>
            </a:r>
            <a:r>
              <a:rPr lang="ru-RU" dirty="0"/>
              <a:t>надземными или подземными гаражными </a:t>
            </a:r>
            <a:r>
              <a:rPr lang="ru-RU" dirty="0" smtClean="0"/>
              <a:t>комплексами НЕ указывается;</a:t>
            </a:r>
          </a:p>
          <a:p>
            <a:pPr algn="just"/>
            <a:r>
              <a:rPr lang="ru-RU" b="1" dirty="0">
                <a:solidFill>
                  <a:srgbClr val="FF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ГАРАЖ</a:t>
            </a:r>
            <a:r>
              <a:rPr lang="ru-RU" dirty="0">
                <a:solidFill>
                  <a:srgbClr val="FF6565"/>
                </a:solidFill>
              </a:rPr>
              <a:t> </a:t>
            </a:r>
            <a:r>
              <a:rPr lang="ru-RU" dirty="0"/>
              <a:t>- указывается информация об организованных местах хранения автотранспорта </a:t>
            </a:r>
            <a:r>
              <a:rPr lang="ru-RU" dirty="0" smtClean="0"/>
              <a:t>– «гараж», «</a:t>
            </a:r>
            <a:r>
              <a:rPr lang="ru-RU" dirty="0" err="1" smtClean="0"/>
              <a:t>машино</a:t>
            </a:r>
            <a:r>
              <a:rPr lang="ru-RU" dirty="0" smtClean="0"/>
              <a:t>-место» </a:t>
            </a:r>
            <a:r>
              <a:rPr lang="ru-RU" dirty="0"/>
              <a:t>и </a:t>
            </a:r>
            <a:r>
              <a:rPr lang="ru-RU" dirty="0" smtClean="0"/>
              <a:t>др.;</a:t>
            </a:r>
          </a:p>
          <a:p>
            <a:pPr algn="just"/>
            <a:r>
              <a:rPr lang="ru-RU" b="1" dirty="0" smtClean="0">
                <a:solidFill>
                  <a:srgbClr val="FF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КВАРТИРА</a:t>
            </a:r>
            <a:r>
              <a:rPr lang="ru-RU" dirty="0" smtClean="0"/>
              <a:t> – сведения заполняются на основании правоустанавливающих документов;</a:t>
            </a:r>
          </a:p>
          <a:p>
            <a:pPr algn="just"/>
            <a:r>
              <a:rPr lang="ru-RU" b="1" dirty="0" smtClean="0">
                <a:solidFill>
                  <a:srgbClr val="FF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ЖИЛЫЕ ДОМА </a:t>
            </a:r>
            <a:r>
              <a:rPr lang="ru-RU" dirty="0" smtClean="0"/>
              <a:t>– указываются дачные и жилые дома;</a:t>
            </a:r>
          </a:p>
          <a:p>
            <a:pPr algn="just"/>
            <a:r>
              <a:rPr lang="ru-RU" dirty="0" smtClean="0">
                <a:solidFill>
                  <a:srgbClr val="FF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FF65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ИНОЕ ИМУЩЕСТВО </a:t>
            </a:r>
            <a:r>
              <a:rPr lang="ru-RU" dirty="0" smtClean="0"/>
              <a:t>– нежилые помещения, здания, сооружения, объекты неоконченного строительства (в случае если зарегистрированы!)(не </a:t>
            </a:r>
            <a:r>
              <a:rPr lang="ru-RU" dirty="0"/>
              <a:t>зарегистрированные строения указываются в разделе 6.1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889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na-dache.pro/uploads/posts/2021-04/1618779317_15-na-dache_pro-p-na-uchastke-risunok-doma-s-zaborom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37474"/>
            <a:ext cx="7595196" cy="531663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земельный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участок, на котором расположен гараж</a:t>
            </a:r>
            <a:r>
              <a:rPr lang="ru-RU" dirty="0"/>
              <a:t>, являющийся обособленным строением, в зависимости от наличия зарегистрированного права собственности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подлежит указанию </a:t>
            </a:r>
            <a:r>
              <a:rPr lang="ru-RU" dirty="0"/>
              <a:t>в подразделе 3.1 </a:t>
            </a:r>
            <a:r>
              <a:rPr lang="ru-RU" dirty="0" smtClean="0"/>
              <a:t> </a:t>
            </a:r>
            <a:r>
              <a:rPr lang="ru-RU" dirty="0"/>
              <a:t>или </a:t>
            </a:r>
            <a:r>
              <a:rPr lang="ru-RU" dirty="0" smtClean="0"/>
              <a:t> </a:t>
            </a:r>
            <a:r>
              <a:rPr lang="ru-RU" dirty="0"/>
              <a:t>6.1 </a:t>
            </a: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наличии в собственности </a:t>
            </a:r>
            <a:r>
              <a:rPr lang="ru-RU" dirty="0"/>
              <a:t>жилого или садового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должен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быть указан </a:t>
            </a:r>
            <a:r>
              <a:rPr lang="ru-RU" dirty="0"/>
              <a:t>соответствующий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земельный участок</a:t>
            </a:r>
            <a:r>
              <a:rPr lang="ru-RU" dirty="0"/>
              <a:t>, на котором он </a:t>
            </a:r>
            <a:r>
              <a:rPr lang="ru-RU" dirty="0" smtClean="0"/>
              <a:t>расположен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41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96752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Графа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Вид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собственности»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382194"/>
              </p:ext>
            </p:extLst>
          </p:nvPr>
        </p:nvGraphicFramePr>
        <p:xfrm>
          <a:off x="-180528" y="188640"/>
          <a:ext cx="1087320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ая прямоугольная выноска 5"/>
          <p:cNvSpPr/>
          <p:nvPr/>
        </p:nvSpPr>
        <p:spPr>
          <a:xfrm>
            <a:off x="107504" y="1916832"/>
            <a:ext cx="2736304" cy="1800200"/>
          </a:xfrm>
          <a:prstGeom prst="wedgeRoundRectCallout">
            <a:avLst>
              <a:gd name="adj1" fmla="val 31647"/>
              <a:gd name="adj2" fmla="val 71937"/>
              <a:gd name="adj3" fmla="val 16667"/>
            </a:avLst>
          </a:prstGeom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допускается объединение нескольких долей одного объекта зарегистрированных отдельно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686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738" y="1052736"/>
            <a:ext cx="8568952" cy="2088232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указываются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основании правоустанавливающих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документов,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имущество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принадлежит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совместной, долевой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собственности, указывается общая площадь данного объекта, а не площадь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24744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Графы «Местонахождение», </a:t>
            </a:r>
            <a:b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«Площадь»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2826228"/>
            <a:ext cx="8229600" cy="11247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Графа 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«Основание приобретения и источники средств»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427213778"/>
              </p:ext>
            </p:extLst>
          </p:nvPr>
        </p:nvGraphicFramePr>
        <p:xfrm>
          <a:off x="251520" y="2858503"/>
          <a:ext cx="8712968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341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435280" cy="48731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У</a:t>
            </a:r>
            <a:r>
              <a:rPr lang="ru-RU" dirty="0" smtClean="0"/>
              <a:t>казываются </a:t>
            </a:r>
            <a:r>
              <a:rPr lang="ru-RU" dirty="0"/>
              <a:t>сведения о транспортных средствах, находящихся в собственности, независимо от того, когда они были приобретены, в каком регионе Российской Федерации или в каком государстве зарегистрированы. </a:t>
            </a:r>
            <a:endParaRPr lang="ru-RU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переданные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пользование по доверенности,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находящиеся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угоне,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залоге у банка,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полностью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негодные к эксплуатации,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снятые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регистрационного учета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(но не утилизированные в надлежащем порядке),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принадлежащие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праве собственности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ИП.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-361383" y="239162"/>
            <a:ext cx="7920880" cy="936104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900608" y="-576753"/>
            <a:ext cx="9217024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Подраздел 3.2 Транспортные средства</a:t>
            </a:r>
            <a:endParaRPr lang="ru-RU" sz="2800" dirty="0"/>
          </a:p>
        </p:txBody>
      </p:sp>
      <p:pic>
        <p:nvPicPr>
          <p:cNvPr id="3074" name="Picture 2" descr="https://img2.freepng.ru/20180308/zhw/kisspng-car-door-automotive-design-clip-art-car-tools-5aa12617a5cc43.80949826152051048767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25" b="90000" l="8556" r="92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180" y="433254"/>
            <a:ext cx="2232820" cy="198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54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2" y="188640"/>
            <a:ext cx="8280920" cy="144016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44644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dirty="0" smtClean="0"/>
              <a:t>ЗАЯВЛЕНИЕ О </a:t>
            </a:r>
            <a:r>
              <a:rPr lang="ru-RU" sz="1800" dirty="0"/>
              <a:t>НЕВОЗМОЖНОСТИ ПО ОБЪЕКТИВНЫМ ПРИЧИНАМ ПРЕДСТАВИТЬ СВЕДЕНИЯ О ДОХОДАХ, РАСХОДАХ, ОБ ИМУЩЕСТВЕ И ОБЯЗАТЕЛЬСТВАХ ИМУЩЕСТВЕННОГО ХАРАКТЕРА СВОИХ СУПРУГИ (СУПРУГА) И НЕСОВЕРШЕННОЛЕТНИХ ДЕТЕЙ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u="sng" dirty="0" smtClean="0">
                <a:solidFill>
                  <a:schemeClr val="tx1"/>
                </a:solidFill>
              </a:rPr>
              <a:t>Подается в соответствии с Указом </a:t>
            </a:r>
            <a:r>
              <a:rPr lang="ru-RU" sz="1800" u="sng" dirty="0">
                <a:solidFill>
                  <a:schemeClr val="tx1"/>
                </a:solidFill>
              </a:rPr>
              <a:t>Главы РК от 08.08.2017 N </a:t>
            </a:r>
            <a:r>
              <a:rPr lang="ru-RU" sz="1800" u="sng" dirty="0" smtClean="0">
                <a:solidFill>
                  <a:schemeClr val="tx1"/>
                </a:solidFill>
              </a:rPr>
              <a:t>72</a:t>
            </a:r>
            <a:br>
              <a:rPr lang="ru-RU" sz="1800" u="sng" dirty="0" smtClean="0">
                <a:solidFill>
                  <a:schemeClr val="tx1"/>
                </a:solidFill>
              </a:rPr>
            </a:br>
            <a:r>
              <a:rPr lang="ru-RU" sz="1800" u="sng" dirty="0" smtClean="0">
                <a:solidFill>
                  <a:schemeClr val="tx1"/>
                </a:solidFill>
              </a:rPr>
              <a:t/>
            </a:r>
            <a:br>
              <a:rPr lang="ru-RU" sz="1800" u="sng" dirty="0" smtClean="0">
                <a:solidFill>
                  <a:schemeClr val="tx1"/>
                </a:solidFill>
              </a:rPr>
            </a:br>
            <a:r>
              <a:rPr lang="ru-RU" sz="1800" u="sng" dirty="0">
                <a:solidFill>
                  <a:schemeClr val="tx1"/>
                </a:solidFill>
              </a:rPr>
              <a:t/>
            </a:r>
            <a:br>
              <a:rPr lang="ru-RU" sz="1800" u="sng" dirty="0">
                <a:solidFill>
                  <a:schemeClr val="tx1"/>
                </a:solidFill>
              </a:rPr>
            </a:br>
            <a:r>
              <a:rPr lang="ru-RU" sz="1800" u="sng" dirty="0">
                <a:solidFill>
                  <a:schemeClr val="tx1"/>
                </a:solidFill>
              </a:rPr>
              <a:t>Направляется </a:t>
            </a:r>
            <a:r>
              <a:rPr lang="ru-RU" sz="1800" u="sng" dirty="0" smtClean="0">
                <a:solidFill>
                  <a:schemeClr val="tx1"/>
                </a:solidFill>
              </a:rPr>
              <a:t>в </a:t>
            </a:r>
            <a:r>
              <a:rPr lang="ru-RU" sz="1800" u="sng" dirty="0">
                <a:solidFill>
                  <a:schemeClr val="tx1"/>
                </a:solidFill>
              </a:rPr>
              <a:t>комиссию соответствующего муниципального образования в Республике Коми по противодействию </a:t>
            </a:r>
            <a:r>
              <a:rPr lang="ru-RU" sz="1800" u="sng" dirty="0" smtClean="0">
                <a:solidFill>
                  <a:schemeClr val="tx1"/>
                </a:solidFill>
              </a:rPr>
              <a:t>коррупции</a:t>
            </a:r>
            <a:br>
              <a:rPr lang="ru-RU" sz="1800" u="sng" dirty="0" smtClean="0">
                <a:solidFill>
                  <a:schemeClr val="tx1"/>
                </a:solidFill>
              </a:rPr>
            </a:br>
            <a:r>
              <a:rPr lang="ru-RU" sz="1800" u="sng" dirty="0" smtClean="0">
                <a:solidFill>
                  <a:schemeClr val="tx1"/>
                </a:solidFill>
              </a:rPr>
              <a:t/>
            </a:r>
            <a:br>
              <a:rPr lang="ru-RU" sz="1800" u="sng" dirty="0" smtClean="0">
                <a:solidFill>
                  <a:schemeClr val="tx1"/>
                </a:solidFill>
              </a:rPr>
            </a:br>
            <a:r>
              <a:rPr lang="ru-RU" sz="1800" u="sng" dirty="0">
                <a:solidFill>
                  <a:schemeClr val="tx1"/>
                </a:solidFill>
              </a:rPr>
              <a:t/>
            </a:r>
            <a:br>
              <a:rPr lang="ru-RU" sz="1800" u="sng" dirty="0">
                <a:solidFill>
                  <a:schemeClr val="tx1"/>
                </a:solidFill>
              </a:rPr>
            </a:br>
            <a:r>
              <a:rPr lang="ru-RU" sz="1800" u="sng" dirty="0">
                <a:solidFill>
                  <a:schemeClr val="tx1"/>
                </a:solidFill>
              </a:rPr>
              <a:t>К заявлению прилагаются материалы, подтверждающие невозможность представить сведения о доходах, расходах, об имуществе и обязательствах имущественного характера своих супруги (супруга) и несовершеннолетних детей.</a:t>
            </a:r>
            <a:br>
              <a:rPr lang="ru-RU" sz="1800" u="sng" dirty="0">
                <a:solidFill>
                  <a:schemeClr val="tx1"/>
                </a:solidFill>
              </a:rPr>
            </a:br>
            <a:r>
              <a:rPr lang="ru-RU" sz="1800" u="sng" dirty="0">
                <a:solidFill>
                  <a:schemeClr val="tx1"/>
                </a:solidFill>
              </a:rPr>
              <a:t> </a:t>
            </a:r>
            <a:br>
              <a:rPr lang="ru-RU" sz="1800" u="sng" dirty="0">
                <a:solidFill>
                  <a:schemeClr val="tx1"/>
                </a:solidFill>
              </a:rPr>
            </a:br>
            <a:r>
              <a:rPr lang="ru-RU" sz="1800" u="sng" dirty="0" smtClean="0">
                <a:solidFill>
                  <a:schemeClr val="tx1"/>
                </a:solidFill>
              </a:rPr>
              <a:t/>
            </a:r>
            <a:br>
              <a:rPr lang="ru-RU" sz="1800" u="sng" dirty="0" smtClean="0">
                <a:solidFill>
                  <a:schemeClr val="tx1"/>
                </a:solidFill>
              </a:rPr>
            </a:br>
            <a:r>
              <a:rPr lang="ru-RU" sz="1800" u="sng" dirty="0" smtClean="0">
                <a:solidFill>
                  <a:schemeClr val="tx1"/>
                </a:solidFill>
              </a:rPr>
              <a:t>По итогу рассмотрения заявления комиссией выносится решение о котором в течении 3х дней уведомляется Управление Главы РК по противодействию коррупции</a:t>
            </a:r>
            <a:r>
              <a:rPr lang="ru-RU" sz="1800" u="sng" dirty="0"/>
              <a:t/>
            </a:r>
            <a:br>
              <a:rPr lang="ru-RU" sz="1800" u="sng" dirty="0"/>
            </a:br>
            <a:endParaRPr lang="ru-RU" sz="1800" u="sng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572000" y="1628800"/>
            <a:ext cx="0" cy="392206"/>
          </a:xfrm>
          <a:prstGeom prst="line">
            <a:avLst/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572000" y="2348880"/>
            <a:ext cx="0" cy="504056"/>
          </a:xfrm>
          <a:prstGeom prst="line">
            <a:avLst/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572000" y="3429000"/>
            <a:ext cx="0" cy="504056"/>
          </a:xfrm>
          <a:prstGeom prst="line">
            <a:avLst/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548554" y="5085184"/>
            <a:ext cx="0" cy="504056"/>
          </a:xfrm>
          <a:prstGeom prst="line">
            <a:avLst/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942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6" t="8901" r="34531" b="51279"/>
          <a:stretch/>
        </p:blipFill>
        <p:spPr bwMode="auto">
          <a:xfrm>
            <a:off x="323528" y="1956943"/>
            <a:ext cx="8449252" cy="45282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4716016" y="188640"/>
            <a:ext cx="4248472" cy="1512168"/>
          </a:xfrm>
          <a:prstGeom prst="wedgeRoundRectCallout">
            <a:avLst>
              <a:gd name="adj1" fmla="val 16725"/>
              <a:gd name="adj2" fmla="val 8683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указывается наименование органа внутренних дел, осуществившего регистрационный учет транспортного средства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755576" y="188640"/>
            <a:ext cx="3020471" cy="936104"/>
          </a:xfrm>
          <a:prstGeom prst="wedgeRoundRectCallout">
            <a:avLst>
              <a:gd name="adj1" fmla="val 44807"/>
              <a:gd name="adj2" fmla="val 18077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заполняется в соответствии с ПТС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296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-540568" y="77896"/>
            <a:ext cx="8280920" cy="2342991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7504" y="404664"/>
            <a:ext cx="8496944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Подраздел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3.3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Цифровые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финансовые активы, цифровые права, включающие одновременно цифровые финансовые активы и иные 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>
              <a:lnSpc>
                <a:spcPct val="100000"/>
              </a:lnSpc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цифровые права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5" t="8495" r="28509" b="73850"/>
          <a:stretch/>
        </p:blipFill>
        <p:spPr bwMode="auto">
          <a:xfrm>
            <a:off x="107504" y="2780928"/>
            <a:ext cx="8917244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516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9" t="8776" r="28651" b="75922"/>
          <a:stretch/>
        </p:blipFill>
        <p:spPr bwMode="auto">
          <a:xfrm>
            <a:off x="179512" y="2132856"/>
            <a:ext cx="8856984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-324544" y="401933"/>
            <a:ext cx="8928992" cy="1171495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0361" y="735652"/>
            <a:ext cx="8496944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Подраздел 3.4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Утилитарные цифровые права</a:t>
            </a:r>
          </a:p>
        </p:txBody>
      </p:sp>
    </p:spTree>
    <p:extLst>
      <p:ext uri="{BB962C8B-B14F-4D97-AF65-F5344CB8AC3E}">
        <p14:creationId xmlns:p14="http://schemas.microsoft.com/office/powerpoint/2010/main" val="10297431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-324544" y="401933"/>
            <a:ext cx="8928992" cy="1226867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682" y="836712"/>
            <a:ext cx="8496944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Подраздел 3.5 Цифровая валюта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8" t="8987" r="42886" b="76473"/>
          <a:stretch/>
        </p:blipFill>
        <p:spPr bwMode="auto">
          <a:xfrm>
            <a:off x="179512" y="2420887"/>
            <a:ext cx="8795828" cy="2808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5253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 счетах в банках заполняются </a:t>
            </a:r>
            <a:r>
              <a:rPr lang="ru-RU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СОСТОЯНИЮ НА ОТЧЕТНУЮ ДАТУ!</a:t>
            </a:r>
          </a:p>
          <a:p>
            <a:pPr marL="0" indent="0" algn="ctr">
              <a:buNone/>
            </a:pPr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1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-324545" y="239162"/>
            <a:ext cx="8352929" cy="1461646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04936" y="-171400"/>
            <a:ext cx="7992888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</a:rPr>
              <a:t>Раздел 4</a:t>
            </a:r>
            <a:r>
              <a:rPr lang="ru-RU" sz="30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</a:rPr>
              <a:t>Сведения о счетах в банках и иных кредитных организациях</a:t>
            </a:r>
            <a:endParaRPr lang="ru-RU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521" y="3485039"/>
            <a:ext cx="8624368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</a:rPr>
              <a:t>Счета ЗАКРЫТЫЕ по состоянию на отчетную дату не отражаются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28998" y="4646088"/>
            <a:ext cx="6696744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заполнении раздела руководствоваться </a:t>
            </a:r>
          </a:p>
          <a:p>
            <a:pPr lvl="0" algn="ctr">
              <a:spcBef>
                <a:spcPct val="20000"/>
              </a:spcBef>
            </a:pP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Указаниями Банка России N </a:t>
            </a:r>
            <a:r>
              <a:rPr lang="ru-RU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5798-У</a:t>
            </a:r>
            <a:endParaRPr lang="ru-RU" sz="28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s://filearchive.cnews.ru/img/book/2021/11/03/centralbankofrussianfederation1200x12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46088"/>
            <a:ext cx="1738160" cy="175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0856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763"/>
            <a:ext cx="9153525" cy="6086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5963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отражается информация обо </a:t>
            </a:r>
            <a:r>
              <a:rPr lang="ru-RU" sz="2800" b="1" dirty="0">
                <a:solidFill>
                  <a:srgbClr val="C00000"/>
                </a:solidFill>
              </a:rPr>
              <a:t>всех </a:t>
            </a:r>
            <a:r>
              <a:rPr lang="ru-RU" sz="2800" b="1" dirty="0" smtClean="0">
                <a:solidFill>
                  <a:srgbClr val="C00000"/>
                </a:solidFill>
              </a:rPr>
              <a:t>счетах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открытых в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банках и иных кредитных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организациях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4525963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счета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нулевым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остатком;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счета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совершение операций по которым осуществляется с использованием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кредитных карт;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счета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(вклады) в иностранных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банках;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счета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совершение операций по которым осуществляется с использованием расчетных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даже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случаях окончания срока действия этих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карт,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счет данной карты не был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закрыт;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счета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открытые для погашения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кредита;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вклады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(счета) в драгоценных металлах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(аналогично счета в валюте иностранного государства);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счета индивидуальных предпринимателей;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номинальный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счет;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счет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эскроу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  <p:pic>
        <p:nvPicPr>
          <p:cNvPr id="7170" name="Picture 2" descr="https://img2.freepng.ru/20180603/yka/kisspng-accounting-entrepreneurship-philippines-5b149da0ae3fb4.7185898315280777287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7111" r="94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982" y="4941168"/>
            <a:ext cx="3169637" cy="183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5161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2" t="8318" r="32447" b="66904"/>
          <a:stretch/>
        </p:blipFill>
        <p:spPr bwMode="auto">
          <a:xfrm>
            <a:off x="169268" y="3068960"/>
            <a:ext cx="8775865" cy="3294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6753595" y="692696"/>
            <a:ext cx="2331377" cy="1656184"/>
          </a:xfrm>
          <a:prstGeom prst="wedgeRoundRectCallout">
            <a:avLst>
              <a:gd name="adj1" fmla="val -45143"/>
              <a:gd name="adj2" fmla="val 124103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счетов в иностранной валюте остаток указывается в рублях по курсу 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2483768" y="300712"/>
            <a:ext cx="2016224" cy="1656184"/>
          </a:xfrm>
          <a:prstGeom prst="wedgeRoundRectCallout">
            <a:avLst>
              <a:gd name="adj1" fmla="val 50753"/>
              <a:gd name="adj2" fmla="val 148524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Депозитный, текущий, расчетный, ссудный и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тд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4644091" y="346550"/>
            <a:ext cx="1944133" cy="1656184"/>
          </a:xfrm>
          <a:prstGeom prst="wedgeRoundRectCallout">
            <a:avLst>
              <a:gd name="adj1" fmla="val 46177"/>
              <a:gd name="adj2" fmla="val 152239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Остаток на счете по состоянию на отчетную дату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69268" y="512675"/>
            <a:ext cx="2160240" cy="1232257"/>
          </a:xfrm>
          <a:prstGeom prst="wedgeRoundRectCallout">
            <a:avLst>
              <a:gd name="adj1" fmla="val 6964"/>
              <a:gd name="adj2" fmla="val 209308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Юридический адрес банка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Выноска со стрелкой вправо 5"/>
          <p:cNvSpPr/>
          <p:nvPr/>
        </p:nvSpPr>
        <p:spPr>
          <a:xfrm rot="5400000">
            <a:off x="7342467" y="3581311"/>
            <a:ext cx="1443839" cy="1512167"/>
          </a:xfrm>
          <a:prstGeom prst="rightArrowCallou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ашивка 6"/>
          <p:cNvSpPr/>
          <p:nvPr/>
        </p:nvSpPr>
        <p:spPr>
          <a:xfrm rot="5400000">
            <a:off x="7822070" y="5059314"/>
            <a:ext cx="484632" cy="484632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7826417" y="5498348"/>
            <a:ext cx="484632" cy="484632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366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2808312"/>
          </a:xfrm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Графа «Сумма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поступивших на счет денежных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средств»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заполняется 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в случае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если общая сумма денежных поступлений на счет за отчетный период превышает общий доход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депутата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его супруги (супруга) за отчетный период и два предшествующих ему года.</a:t>
            </a: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899592" y="2852936"/>
            <a:ext cx="7632848" cy="194421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678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5013176"/>
            <a:ext cx="6912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ВЫПИСКА СТАНОВИТСЯ НЕОТЪЕМЛЕМЫМ ПРИЛОЖЕНИЕМ  К СПРАВКЕ!!!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6611" y="2966157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При этом в данной графе следует сделать специальную пометку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«Выписка от ______ N ___ прилагается на ____ л.»</a:t>
            </a:r>
          </a:p>
        </p:txBody>
      </p:sp>
    </p:spTree>
    <p:extLst>
      <p:ext uri="{BB962C8B-B14F-4D97-AF65-F5344CB8AC3E}">
        <p14:creationId xmlns:p14="http://schemas.microsoft.com/office/powerpoint/2010/main" val="3371201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2" t="36020" r="23431" b="13843"/>
          <a:stretch/>
        </p:blipFill>
        <p:spPr bwMode="auto">
          <a:xfrm>
            <a:off x="2976581" y="1196752"/>
            <a:ext cx="6066899" cy="51575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83404" y="223138"/>
            <a:ext cx="3020444" cy="27738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/>
              <a:t>если общая сумма </a:t>
            </a:r>
            <a:r>
              <a:rPr lang="ru-RU" sz="1700" b="1" dirty="0" smtClean="0"/>
              <a:t>поступлений </a:t>
            </a:r>
            <a:r>
              <a:rPr lang="ru-RU" sz="1700" b="1" dirty="0"/>
              <a:t>на счет за отчетный период </a:t>
            </a:r>
            <a:r>
              <a:rPr lang="ru-RU" sz="17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превышает </a:t>
            </a:r>
            <a:r>
              <a:rPr lang="ru-RU" sz="1700" b="1" dirty="0" smtClean="0"/>
              <a:t>общий </a:t>
            </a:r>
            <a:r>
              <a:rPr lang="ru-RU" sz="1700" b="1" dirty="0"/>
              <a:t>доход депутата и его супруги (супруга) за отчетный период и два предшествующих ему </a:t>
            </a:r>
            <a:r>
              <a:rPr lang="ru-RU" sz="1700" b="1" dirty="0" smtClean="0"/>
              <a:t>года</a:t>
            </a:r>
          </a:p>
        </p:txBody>
      </p:sp>
      <p:pic>
        <p:nvPicPr>
          <p:cNvPr id="8198" name="Picture 6" descr="https://catherineasquithgallery.com/uploads/posts/2021-02/1614525775_10-p-strelka-na-belom-fone-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1954">
            <a:off x="355367" y="3287642"/>
            <a:ext cx="2520280" cy="176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553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7.pngwing.com/pngs/478/472/png-transparent-stopwatch-timer-clock-computer-icons-chronometer-watch-clock-orange-time-chronometer-watch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370" r="95761">
                        <a14:foregroundMark x1="47826" y1="19922" x2="49674" y2="65039"/>
                        <a14:foregroundMark x1="41739" y1="93164" x2="52717" y2="52344"/>
                        <a14:foregroundMark x1="29783" y1="34180" x2="72174" y2="49219"/>
                        <a14:foregroundMark x1="37391" y1="67969" x2="60217" y2="14258"/>
                        <a14:foregroundMark x1="46739" y1="34961" x2="58261" y2="57227"/>
                        <a14:foregroundMark x1="56522" y1="33398" x2="51957" y2="60547"/>
                        <a14:foregroundMark x1="40000" y1="81055" x2="42174" y2="82617"/>
                        <a14:foregroundMark x1="41196" y1="77930" x2="43152" y2="77930"/>
                        <a14:foregroundMark x1="37283" y1="75195" x2="50435" y2="83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42" y="225078"/>
            <a:ext cx="4032448" cy="224414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251520" y="271327"/>
            <a:ext cx="2664296" cy="2670757"/>
          </a:xfrm>
          <a:prstGeom prst="ellipse">
            <a:avLst/>
          </a:prstGeom>
          <a:ln w="57150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31132" y="692696"/>
            <a:ext cx="8229600" cy="1600200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позднее </a:t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апреля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429000"/>
            <a:ext cx="3566348" cy="3240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Лицом замещающим муниципальную должность депутата ГО, МР, ГП, а так же главами СП, председателями, аудиторами КСО </a:t>
            </a:r>
          </a:p>
          <a:p>
            <a:pPr marL="0" indent="0" algn="ctr">
              <a:buNone/>
            </a:pPr>
            <a:r>
              <a:rPr lang="ru-RU" sz="2000" b="1" dirty="0" smtClean="0"/>
              <a:t>подаются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СПРАВКИ О ДОХОДАХ 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572000" y="404664"/>
            <a:ext cx="4392488" cy="5702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700" dirty="0" smtClean="0"/>
              <a:t>Лицом, замещающим </a:t>
            </a:r>
            <a:r>
              <a:rPr lang="ru-RU" sz="1700" dirty="0"/>
              <a:t>муниципальную должность депутата </a:t>
            </a:r>
            <a:r>
              <a:rPr lang="ru-RU" sz="1700" dirty="0" smtClean="0"/>
              <a:t>СП на </a:t>
            </a:r>
            <a:r>
              <a:rPr lang="ru-RU" sz="1700" dirty="0"/>
              <a:t>непостоянной </a:t>
            </a:r>
            <a:r>
              <a:rPr lang="ru-RU" sz="1700" dirty="0" smtClean="0"/>
              <a:t>основе подается </a:t>
            </a:r>
            <a:r>
              <a:rPr lang="ru-RU" sz="17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сообщение </a:t>
            </a:r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Главе Республики Коми </a:t>
            </a:r>
            <a:r>
              <a:rPr lang="ru-RU" sz="17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не совершении </a:t>
            </a:r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им, его </a:t>
            </a:r>
            <a:r>
              <a:rPr lang="ru-RU" sz="17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супругом </a:t>
            </a:r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(или) несовершеннолетними детьми в течение </a:t>
            </a:r>
            <a:r>
              <a:rPr lang="ru-RU" sz="17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отчетного периода сделок </a:t>
            </a:r>
            <a:r>
              <a:rPr lang="ru-RU" sz="1700" dirty="0"/>
              <a:t>по приобретению </a:t>
            </a:r>
            <a:r>
              <a:rPr lang="ru-RU" sz="1700" dirty="0" smtClean="0"/>
              <a:t>объекта </a:t>
            </a:r>
            <a:r>
              <a:rPr lang="ru-RU" sz="1700" dirty="0"/>
              <a:t>недвижимости, транспортного средства, ценных бумаг, </a:t>
            </a:r>
            <a:r>
              <a:rPr lang="ru-RU" sz="1700" dirty="0" smtClean="0"/>
              <a:t>акций, </a:t>
            </a:r>
            <a:r>
              <a:rPr lang="ru-RU" sz="1700" dirty="0"/>
              <a:t>цифровых финансовых активов, цифровой валюты, общая сумма которых превышает общий доход данного лица и его </a:t>
            </a:r>
            <a:r>
              <a:rPr lang="ru-RU" sz="1700" dirty="0" smtClean="0"/>
              <a:t>супруга </a:t>
            </a:r>
            <a:r>
              <a:rPr lang="ru-RU" sz="1700" dirty="0"/>
              <a:t>за три последних года, предшествующих отчетному </a:t>
            </a:r>
            <a:r>
              <a:rPr lang="ru-RU" sz="1700" dirty="0" smtClean="0"/>
              <a:t>периоду.</a:t>
            </a:r>
          </a:p>
          <a:p>
            <a:pPr marL="0" indent="0" algn="ctr">
              <a:buNone/>
            </a:pPr>
            <a:endParaRPr lang="ru-RU" sz="1700" dirty="0" smtClean="0"/>
          </a:p>
          <a:p>
            <a:pPr marL="0" indent="0" algn="ctr">
              <a:buNone/>
            </a:pPr>
            <a:r>
              <a:rPr lang="ru-RU" sz="1700" b="1" dirty="0" smtClean="0"/>
              <a:t>Сообщение подается по установленной</a:t>
            </a:r>
            <a:endParaRPr lang="ru-RU" sz="1700" b="1" dirty="0"/>
          </a:p>
          <a:p>
            <a:pPr marL="0" indent="0" algn="ctr">
              <a:buNone/>
            </a:pPr>
            <a:r>
              <a:rPr lang="ru-RU" sz="1700" b="1" dirty="0" smtClean="0"/>
              <a:t> форме (прил. </a:t>
            </a:r>
            <a:r>
              <a:rPr lang="ru-RU" sz="1700" b="1" dirty="0"/>
              <a:t>3 Закон Республики Коми от 29.09.2008 N </a:t>
            </a:r>
            <a:r>
              <a:rPr lang="ru-RU" sz="1700" b="1" dirty="0" smtClean="0"/>
              <a:t>82-РЗ)</a:t>
            </a:r>
          </a:p>
          <a:p>
            <a:pPr marL="0" indent="0" algn="ctr">
              <a:buNone/>
            </a:pPr>
            <a:r>
              <a:rPr lang="ru-RU" sz="17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указанные сделки совершались, подается  справка о доходах</a:t>
            </a:r>
          </a:p>
          <a:p>
            <a:pPr marL="0" indent="0" algn="ctr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380117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564904"/>
            <a:ext cx="8496944" cy="4525963"/>
          </a:xfrm>
        </p:spPr>
        <p:txBody>
          <a:bodyPr/>
          <a:lstStyle/>
          <a:p>
            <a:r>
              <a:rPr lang="ru-RU" b="1" dirty="0" smtClean="0"/>
              <a:t>операторы </a:t>
            </a:r>
            <a:r>
              <a:rPr lang="ru-RU" b="1" dirty="0"/>
              <a:t>сотовой связи</a:t>
            </a:r>
            <a:r>
              <a:rPr lang="ru-RU" dirty="0"/>
              <a:t>, например ПАО </a:t>
            </a:r>
            <a:r>
              <a:rPr lang="ru-RU" dirty="0" smtClean="0"/>
              <a:t>«МТС Банк», </a:t>
            </a:r>
            <a:r>
              <a:rPr lang="ru-RU" b="1" dirty="0"/>
              <a:t>открывают </a:t>
            </a:r>
            <a:r>
              <a:rPr lang="ru-RU" b="1" dirty="0" smtClean="0"/>
              <a:t>банковские счета</a:t>
            </a:r>
            <a:r>
              <a:rPr lang="ru-RU" dirty="0" smtClean="0"/>
              <a:t>;</a:t>
            </a:r>
          </a:p>
          <a:p>
            <a:pPr lvl="0"/>
            <a:r>
              <a:rPr lang="ru-RU" b="1" dirty="0" smtClean="0"/>
              <a:t>информация </a:t>
            </a:r>
            <a:r>
              <a:rPr lang="ru-RU" b="1" dirty="0"/>
              <a:t>о наличии банковских счетов</a:t>
            </a:r>
            <a:r>
              <a:rPr lang="ru-RU" dirty="0"/>
              <a:t>, открытых с 1 июля 2014 года, может быть получена у </a:t>
            </a:r>
            <a:r>
              <a:rPr lang="ru-RU" b="1" dirty="0"/>
              <a:t>ФНС </a:t>
            </a:r>
            <a:r>
              <a:rPr lang="ru-RU" b="1" dirty="0" smtClean="0"/>
              <a:t>России</a:t>
            </a:r>
            <a:r>
              <a:rPr lang="ru-RU" dirty="0" smtClean="0"/>
              <a:t>;</a:t>
            </a:r>
            <a:r>
              <a:rPr lang="ru-RU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endParaRPr lang="ru-RU" b="1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/>
            <a:r>
              <a:rPr lang="ru-RU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НЕ </a:t>
            </a:r>
            <a:r>
              <a:rPr lang="ru-RU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указываются </a:t>
            </a:r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</a:rPr>
              <a:t>счета электронных средств платежа, в том числе с использованием «электронных кошельков» (например «</a:t>
            </a:r>
            <a:r>
              <a:rPr lang="ru-RU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Яндекс.Деньги</a:t>
            </a:r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</a:rPr>
              <a:t>», «</a:t>
            </a:r>
            <a:r>
              <a:rPr lang="ru-RU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Qiwi</a:t>
            </a:r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</a:rPr>
              <a:t> кошелек» и др.).</a:t>
            </a:r>
          </a:p>
          <a:p>
            <a:endParaRPr lang="ru-RU" dirty="0" smtClean="0"/>
          </a:p>
        </p:txBody>
      </p:sp>
      <p:pic>
        <p:nvPicPr>
          <p:cNvPr id="11266" name="Picture 2" descr="https://www.diplomade.ru/wp-content/uploads/2015/10/yande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1584176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is4-ssl.mzstatic.com/image/thumb/Purple113/v4/9b/5f/c7/9b5fc7a2-8eae-594c-c178-45772ed8c047/AppIcon-OrangeBank-0-0-1x_U007emarketing-0-0-0-10-0-0-85-220.png/600x600wa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67" b="90000" l="9667" r="90000">
                        <a14:foregroundMark x1="48167" y1="39000" x2="52333" y2="38833"/>
                        <a14:foregroundMark x1="38167" y1="57833" x2="47667" y2="6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326" y="0"/>
            <a:ext cx="2988332" cy="2988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is4-ssl.mzstatic.com/image/thumb/Purple115/v4/f6/8c/11/f68c11b7-03e7-a38e-77eb-c5d4538451f0/AppIcon-0-1x_U007emarketing-0-7-0-85-220.png/1200x630w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6250" y1="37937" x2="36667" y2="50476"/>
                        <a14:foregroundMark x1="41500" y1="26190" x2="51583" y2="32381"/>
                        <a14:foregroundMark x1="60833" y1="28095" x2="65167" y2="50159"/>
                        <a14:foregroundMark x1="53083" y1="51905" x2="52833" y2="48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878" y="692696"/>
            <a:ext cx="2952328" cy="1549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economic-definition.com/Images/Forex_Otzovik/240/260/1187594240-platezhdnaya_sistema_qiwi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5" t="12121" r="7277" b="11229"/>
          <a:stretch/>
        </p:blipFill>
        <p:spPr bwMode="auto">
          <a:xfrm>
            <a:off x="536708" y="302822"/>
            <a:ext cx="1223548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4865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67544" y="1268760"/>
            <a:ext cx="8280920" cy="3384376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786980"/>
            <a:ext cx="8280920" cy="187220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Раздел 5.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Сведения о ценных бумагах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5" name="Group 979"/>
          <p:cNvGrpSpPr/>
          <p:nvPr/>
        </p:nvGrpSpPr>
        <p:grpSpPr>
          <a:xfrm>
            <a:off x="7944470" y="3436938"/>
            <a:ext cx="571500" cy="541338"/>
            <a:chOff x="4454525" y="3467100"/>
            <a:chExt cx="571500" cy="541338"/>
          </a:xfrm>
          <a:solidFill>
            <a:schemeClr val="accent5">
              <a:lumMod val="75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6" name="Freeform 322"/>
            <p:cNvSpPr>
              <a:spLocks/>
            </p:cNvSpPr>
            <p:nvPr/>
          </p:nvSpPr>
          <p:spPr bwMode="auto">
            <a:xfrm>
              <a:off x="4521200" y="3741738"/>
              <a:ext cx="295275" cy="31750"/>
            </a:xfrm>
            <a:custGeom>
              <a:avLst/>
              <a:gdLst>
                <a:gd name="T0" fmla="*/ 99 w 1864"/>
                <a:gd name="T1" fmla="*/ 0 h 200"/>
                <a:gd name="T2" fmla="*/ 1765 w 1864"/>
                <a:gd name="T3" fmla="*/ 0 h 200"/>
                <a:gd name="T4" fmla="*/ 1788 w 1864"/>
                <a:gd name="T5" fmla="*/ 2 h 200"/>
                <a:gd name="T6" fmla="*/ 1809 w 1864"/>
                <a:gd name="T7" fmla="*/ 10 h 200"/>
                <a:gd name="T8" fmla="*/ 1827 w 1864"/>
                <a:gd name="T9" fmla="*/ 22 h 200"/>
                <a:gd name="T10" fmla="*/ 1842 w 1864"/>
                <a:gd name="T11" fmla="*/ 38 h 200"/>
                <a:gd name="T12" fmla="*/ 1854 w 1864"/>
                <a:gd name="T13" fmla="*/ 56 h 200"/>
                <a:gd name="T14" fmla="*/ 1862 w 1864"/>
                <a:gd name="T15" fmla="*/ 77 h 200"/>
                <a:gd name="T16" fmla="*/ 1864 w 1864"/>
                <a:gd name="T17" fmla="*/ 100 h 200"/>
                <a:gd name="T18" fmla="*/ 1862 w 1864"/>
                <a:gd name="T19" fmla="*/ 122 h 200"/>
                <a:gd name="T20" fmla="*/ 1854 w 1864"/>
                <a:gd name="T21" fmla="*/ 144 h 200"/>
                <a:gd name="T22" fmla="*/ 1842 w 1864"/>
                <a:gd name="T23" fmla="*/ 161 h 200"/>
                <a:gd name="T24" fmla="*/ 1827 w 1864"/>
                <a:gd name="T25" fmla="*/ 178 h 200"/>
                <a:gd name="T26" fmla="*/ 1810 w 1864"/>
                <a:gd name="T27" fmla="*/ 189 h 200"/>
                <a:gd name="T28" fmla="*/ 1789 w 1864"/>
                <a:gd name="T29" fmla="*/ 196 h 200"/>
                <a:gd name="T30" fmla="*/ 1766 w 1864"/>
                <a:gd name="T31" fmla="*/ 200 h 200"/>
                <a:gd name="T32" fmla="*/ 99 w 1864"/>
                <a:gd name="T33" fmla="*/ 200 h 200"/>
                <a:gd name="T34" fmla="*/ 77 w 1864"/>
                <a:gd name="T35" fmla="*/ 196 h 200"/>
                <a:gd name="T36" fmla="*/ 55 w 1864"/>
                <a:gd name="T37" fmla="*/ 189 h 200"/>
                <a:gd name="T38" fmla="*/ 38 w 1864"/>
                <a:gd name="T39" fmla="*/ 178 h 200"/>
                <a:gd name="T40" fmla="*/ 22 w 1864"/>
                <a:gd name="T41" fmla="*/ 161 h 200"/>
                <a:gd name="T42" fmla="*/ 11 w 1864"/>
                <a:gd name="T43" fmla="*/ 144 h 200"/>
                <a:gd name="T44" fmla="*/ 3 w 1864"/>
                <a:gd name="T45" fmla="*/ 122 h 200"/>
                <a:gd name="T46" fmla="*/ 0 w 1864"/>
                <a:gd name="T47" fmla="*/ 100 h 200"/>
                <a:gd name="T48" fmla="*/ 3 w 1864"/>
                <a:gd name="T49" fmla="*/ 77 h 200"/>
                <a:gd name="T50" fmla="*/ 11 w 1864"/>
                <a:gd name="T51" fmla="*/ 56 h 200"/>
                <a:gd name="T52" fmla="*/ 23 w 1864"/>
                <a:gd name="T53" fmla="*/ 38 h 200"/>
                <a:gd name="T54" fmla="*/ 38 w 1864"/>
                <a:gd name="T55" fmla="*/ 22 h 200"/>
                <a:gd name="T56" fmla="*/ 57 w 1864"/>
                <a:gd name="T57" fmla="*/ 10 h 200"/>
                <a:gd name="T58" fmla="*/ 77 w 1864"/>
                <a:gd name="T59" fmla="*/ 2 h 200"/>
                <a:gd name="T60" fmla="*/ 99 w 1864"/>
                <a:gd name="T6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64" h="200">
                  <a:moveTo>
                    <a:pt x="99" y="0"/>
                  </a:moveTo>
                  <a:lnTo>
                    <a:pt x="1765" y="0"/>
                  </a:lnTo>
                  <a:lnTo>
                    <a:pt x="1788" y="2"/>
                  </a:lnTo>
                  <a:lnTo>
                    <a:pt x="1809" y="10"/>
                  </a:lnTo>
                  <a:lnTo>
                    <a:pt x="1827" y="22"/>
                  </a:lnTo>
                  <a:lnTo>
                    <a:pt x="1842" y="38"/>
                  </a:lnTo>
                  <a:lnTo>
                    <a:pt x="1854" y="56"/>
                  </a:lnTo>
                  <a:lnTo>
                    <a:pt x="1862" y="77"/>
                  </a:lnTo>
                  <a:lnTo>
                    <a:pt x="1864" y="100"/>
                  </a:lnTo>
                  <a:lnTo>
                    <a:pt x="1862" y="122"/>
                  </a:lnTo>
                  <a:lnTo>
                    <a:pt x="1854" y="144"/>
                  </a:lnTo>
                  <a:lnTo>
                    <a:pt x="1842" y="161"/>
                  </a:lnTo>
                  <a:lnTo>
                    <a:pt x="1827" y="178"/>
                  </a:lnTo>
                  <a:lnTo>
                    <a:pt x="1810" y="189"/>
                  </a:lnTo>
                  <a:lnTo>
                    <a:pt x="1789" y="196"/>
                  </a:lnTo>
                  <a:lnTo>
                    <a:pt x="1766" y="200"/>
                  </a:lnTo>
                  <a:lnTo>
                    <a:pt x="99" y="200"/>
                  </a:lnTo>
                  <a:lnTo>
                    <a:pt x="77" y="196"/>
                  </a:lnTo>
                  <a:lnTo>
                    <a:pt x="55" y="189"/>
                  </a:lnTo>
                  <a:lnTo>
                    <a:pt x="38" y="178"/>
                  </a:lnTo>
                  <a:lnTo>
                    <a:pt x="22" y="161"/>
                  </a:lnTo>
                  <a:lnTo>
                    <a:pt x="11" y="144"/>
                  </a:lnTo>
                  <a:lnTo>
                    <a:pt x="3" y="122"/>
                  </a:lnTo>
                  <a:lnTo>
                    <a:pt x="0" y="100"/>
                  </a:lnTo>
                  <a:lnTo>
                    <a:pt x="3" y="77"/>
                  </a:lnTo>
                  <a:lnTo>
                    <a:pt x="11" y="56"/>
                  </a:lnTo>
                  <a:lnTo>
                    <a:pt x="23" y="38"/>
                  </a:lnTo>
                  <a:lnTo>
                    <a:pt x="38" y="22"/>
                  </a:lnTo>
                  <a:lnTo>
                    <a:pt x="57" y="10"/>
                  </a:lnTo>
                  <a:lnTo>
                    <a:pt x="77" y="2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Freeform 323"/>
            <p:cNvSpPr>
              <a:spLocks/>
            </p:cNvSpPr>
            <p:nvPr/>
          </p:nvSpPr>
          <p:spPr bwMode="auto">
            <a:xfrm>
              <a:off x="4638675" y="3678238"/>
              <a:ext cx="179388" cy="31750"/>
            </a:xfrm>
            <a:custGeom>
              <a:avLst/>
              <a:gdLst>
                <a:gd name="T0" fmla="*/ 99 w 1128"/>
                <a:gd name="T1" fmla="*/ 0 h 200"/>
                <a:gd name="T2" fmla="*/ 1030 w 1128"/>
                <a:gd name="T3" fmla="*/ 0 h 200"/>
                <a:gd name="T4" fmla="*/ 1052 w 1128"/>
                <a:gd name="T5" fmla="*/ 4 h 200"/>
                <a:gd name="T6" fmla="*/ 1072 w 1128"/>
                <a:gd name="T7" fmla="*/ 10 h 200"/>
                <a:gd name="T8" fmla="*/ 1091 w 1128"/>
                <a:gd name="T9" fmla="*/ 22 h 200"/>
                <a:gd name="T10" fmla="*/ 1106 w 1128"/>
                <a:gd name="T11" fmla="*/ 38 h 200"/>
                <a:gd name="T12" fmla="*/ 1118 w 1128"/>
                <a:gd name="T13" fmla="*/ 56 h 200"/>
                <a:gd name="T14" fmla="*/ 1126 w 1128"/>
                <a:gd name="T15" fmla="*/ 77 h 200"/>
                <a:gd name="T16" fmla="*/ 1128 w 1128"/>
                <a:gd name="T17" fmla="*/ 100 h 200"/>
                <a:gd name="T18" fmla="*/ 1126 w 1128"/>
                <a:gd name="T19" fmla="*/ 123 h 200"/>
                <a:gd name="T20" fmla="*/ 1118 w 1128"/>
                <a:gd name="T21" fmla="*/ 144 h 200"/>
                <a:gd name="T22" fmla="*/ 1106 w 1128"/>
                <a:gd name="T23" fmla="*/ 163 h 200"/>
                <a:gd name="T24" fmla="*/ 1091 w 1128"/>
                <a:gd name="T25" fmla="*/ 178 h 200"/>
                <a:gd name="T26" fmla="*/ 1072 w 1128"/>
                <a:gd name="T27" fmla="*/ 190 h 200"/>
                <a:gd name="T28" fmla="*/ 1052 w 1128"/>
                <a:gd name="T29" fmla="*/ 198 h 200"/>
                <a:gd name="T30" fmla="*/ 1030 w 1128"/>
                <a:gd name="T31" fmla="*/ 200 h 200"/>
                <a:gd name="T32" fmla="*/ 99 w 1128"/>
                <a:gd name="T33" fmla="*/ 200 h 200"/>
                <a:gd name="T34" fmla="*/ 76 w 1128"/>
                <a:gd name="T35" fmla="*/ 198 h 200"/>
                <a:gd name="T36" fmla="*/ 56 w 1128"/>
                <a:gd name="T37" fmla="*/ 190 h 200"/>
                <a:gd name="T38" fmla="*/ 37 w 1128"/>
                <a:gd name="T39" fmla="*/ 178 h 200"/>
                <a:gd name="T40" fmla="*/ 22 w 1128"/>
                <a:gd name="T41" fmla="*/ 163 h 200"/>
                <a:gd name="T42" fmla="*/ 10 w 1128"/>
                <a:gd name="T43" fmla="*/ 144 h 200"/>
                <a:gd name="T44" fmla="*/ 3 w 1128"/>
                <a:gd name="T45" fmla="*/ 123 h 200"/>
                <a:gd name="T46" fmla="*/ 0 w 1128"/>
                <a:gd name="T47" fmla="*/ 100 h 200"/>
                <a:gd name="T48" fmla="*/ 3 w 1128"/>
                <a:gd name="T49" fmla="*/ 77 h 200"/>
                <a:gd name="T50" fmla="*/ 11 w 1128"/>
                <a:gd name="T51" fmla="*/ 56 h 200"/>
                <a:gd name="T52" fmla="*/ 22 w 1128"/>
                <a:gd name="T53" fmla="*/ 38 h 200"/>
                <a:gd name="T54" fmla="*/ 38 w 1128"/>
                <a:gd name="T55" fmla="*/ 22 h 200"/>
                <a:gd name="T56" fmla="*/ 56 w 1128"/>
                <a:gd name="T57" fmla="*/ 10 h 200"/>
                <a:gd name="T58" fmla="*/ 76 w 1128"/>
                <a:gd name="T59" fmla="*/ 4 h 200"/>
                <a:gd name="T60" fmla="*/ 99 w 1128"/>
                <a:gd name="T6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28" h="200">
                  <a:moveTo>
                    <a:pt x="99" y="0"/>
                  </a:moveTo>
                  <a:lnTo>
                    <a:pt x="1030" y="0"/>
                  </a:lnTo>
                  <a:lnTo>
                    <a:pt x="1052" y="4"/>
                  </a:lnTo>
                  <a:lnTo>
                    <a:pt x="1072" y="10"/>
                  </a:lnTo>
                  <a:lnTo>
                    <a:pt x="1091" y="22"/>
                  </a:lnTo>
                  <a:lnTo>
                    <a:pt x="1106" y="38"/>
                  </a:lnTo>
                  <a:lnTo>
                    <a:pt x="1118" y="56"/>
                  </a:lnTo>
                  <a:lnTo>
                    <a:pt x="1126" y="77"/>
                  </a:lnTo>
                  <a:lnTo>
                    <a:pt x="1128" y="100"/>
                  </a:lnTo>
                  <a:lnTo>
                    <a:pt x="1126" y="123"/>
                  </a:lnTo>
                  <a:lnTo>
                    <a:pt x="1118" y="144"/>
                  </a:lnTo>
                  <a:lnTo>
                    <a:pt x="1106" y="163"/>
                  </a:lnTo>
                  <a:lnTo>
                    <a:pt x="1091" y="178"/>
                  </a:lnTo>
                  <a:lnTo>
                    <a:pt x="1072" y="190"/>
                  </a:lnTo>
                  <a:lnTo>
                    <a:pt x="1052" y="198"/>
                  </a:lnTo>
                  <a:lnTo>
                    <a:pt x="1030" y="200"/>
                  </a:lnTo>
                  <a:lnTo>
                    <a:pt x="99" y="200"/>
                  </a:lnTo>
                  <a:lnTo>
                    <a:pt x="76" y="198"/>
                  </a:lnTo>
                  <a:lnTo>
                    <a:pt x="56" y="190"/>
                  </a:lnTo>
                  <a:lnTo>
                    <a:pt x="37" y="178"/>
                  </a:lnTo>
                  <a:lnTo>
                    <a:pt x="22" y="163"/>
                  </a:lnTo>
                  <a:lnTo>
                    <a:pt x="10" y="144"/>
                  </a:lnTo>
                  <a:lnTo>
                    <a:pt x="3" y="123"/>
                  </a:lnTo>
                  <a:lnTo>
                    <a:pt x="0" y="100"/>
                  </a:lnTo>
                  <a:lnTo>
                    <a:pt x="3" y="77"/>
                  </a:lnTo>
                  <a:lnTo>
                    <a:pt x="11" y="56"/>
                  </a:lnTo>
                  <a:lnTo>
                    <a:pt x="22" y="38"/>
                  </a:lnTo>
                  <a:lnTo>
                    <a:pt x="38" y="22"/>
                  </a:lnTo>
                  <a:lnTo>
                    <a:pt x="56" y="10"/>
                  </a:lnTo>
                  <a:lnTo>
                    <a:pt x="76" y="4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 324"/>
            <p:cNvSpPr>
              <a:spLocks/>
            </p:cNvSpPr>
            <p:nvPr/>
          </p:nvSpPr>
          <p:spPr bwMode="auto">
            <a:xfrm>
              <a:off x="4454525" y="3467100"/>
              <a:ext cx="428625" cy="541338"/>
            </a:xfrm>
            <a:custGeom>
              <a:avLst/>
              <a:gdLst>
                <a:gd name="T0" fmla="*/ 1819 w 2701"/>
                <a:gd name="T1" fmla="*/ 2 h 3409"/>
                <a:gd name="T2" fmla="*/ 1887 w 2701"/>
                <a:gd name="T3" fmla="*/ 25 h 3409"/>
                <a:gd name="T4" fmla="*/ 2642 w 2701"/>
                <a:gd name="T5" fmla="*/ 745 h 3409"/>
                <a:gd name="T6" fmla="*/ 2686 w 2701"/>
                <a:gd name="T7" fmla="*/ 808 h 3409"/>
                <a:gd name="T8" fmla="*/ 2700 w 2701"/>
                <a:gd name="T9" fmla="*/ 882 h 3409"/>
                <a:gd name="T10" fmla="*/ 2679 w 2701"/>
                <a:gd name="T11" fmla="*/ 1187 h 3409"/>
                <a:gd name="T12" fmla="*/ 2649 w 2701"/>
                <a:gd name="T13" fmla="*/ 1237 h 3409"/>
                <a:gd name="T14" fmla="*/ 2605 w 2701"/>
                <a:gd name="T15" fmla="*/ 1311 h 3409"/>
                <a:gd name="T16" fmla="*/ 2557 w 2701"/>
                <a:gd name="T17" fmla="*/ 1390 h 3409"/>
                <a:gd name="T18" fmla="*/ 2519 w 2701"/>
                <a:gd name="T19" fmla="*/ 1453 h 3409"/>
                <a:gd name="T20" fmla="*/ 2503 w 2701"/>
                <a:gd name="T21" fmla="*/ 1481 h 3409"/>
                <a:gd name="T22" fmla="*/ 2099 w 2701"/>
                <a:gd name="T23" fmla="*/ 939 h 3409"/>
                <a:gd name="T24" fmla="*/ 1954 w 2701"/>
                <a:gd name="T25" fmla="*/ 893 h 3409"/>
                <a:gd name="T26" fmla="*/ 1838 w 2701"/>
                <a:gd name="T27" fmla="*/ 801 h 3409"/>
                <a:gd name="T28" fmla="*/ 1760 w 2701"/>
                <a:gd name="T29" fmla="*/ 674 h 3409"/>
                <a:gd name="T30" fmla="*/ 1731 w 2701"/>
                <a:gd name="T31" fmla="*/ 522 h 3409"/>
                <a:gd name="T32" fmla="*/ 384 w 2701"/>
                <a:gd name="T33" fmla="*/ 202 h 3409"/>
                <a:gd name="T34" fmla="*/ 289 w 2701"/>
                <a:gd name="T35" fmla="*/ 241 h 3409"/>
                <a:gd name="T36" fmla="*/ 224 w 2701"/>
                <a:gd name="T37" fmla="*/ 319 h 3409"/>
                <a:gd name="T38" fmla="*/ 199 w 2701"/>
                <a:gd name="T39" fmla="*/ 421 h 3409"/>
                <a:gd name="T40" fmla="*/ 209 w 2701"/>
                <a:gd name="T41" fmla="*/ 3056 h 3409"/>
                <a:gd name="T42" fmla="*/ 263 w 2701"/>
                <a:gd name="T43" fmla="*/ 3144 h 3409"/>
                <a:gd name="T44" fmla="*/ 350 w 2701"/>
                <a:gd name="T45" fmla="*/ 3198 h 3409"/>
                <a:gd name="T46" fmla="*/ 2281 w 2701"/>
                <a:gd name="T47" fmla="*/ 3209 h 3409"/>
                <a:gd name="T48" fmla="*/ 2383 w 2701"/>
                <a:gd name="T49" fmla="*/ 3184 h 3409"/>
                <a:gd name="T50" fmla="*/ 2460 w 2701"/>
                <a:gd name="T51" fmla="*/ 3118 h 3409"/>
                <a:gd name="T52" fmla="*/ 2499 w 2701"/>
                <a:gd name="T53" fmla="*/ 3022 h 3409"/>
                <a:gd name="T54" fmla="*/ 2504 w 2701"/>
                <a:gd name="T55" fmla="*/ 2751 h 3409"/>
                <a:gd name="T56" fmla="*/ 2701 w 2701"/>
                <a:gd name="T57" fmla="*/ 2988 h 3409"/>
                <a:gd name="T58" fmla="*/ 2673 w 2701"/>
                <a:gd name="T59" fmla="*/ 3141 h 3409"/>
                <a:gd name="T60" fmla="*/ 2595 w 2701"/>
                <a:gd name="T61" fmla="*/ 3268 h 3409"/>
                <a:gd name="T62" fmla="*/ 2479 w 2701"/>
                <a:gd name="T63" fmla="*/ 3360 h 3409"/>
                <a:gd name="T64" fmla="*/ 2333 w 2701"/>
                <a:gd name="T65" fmla="*/ 3406 h 3409"/>
                <a:gd name="T66" fmla="*/ 368 w 2701"/>
                <a:gd name="T67" fmla="*/ 3406 h 3409"/>
                <a:gd name="T68" fmla="*/ 223 w 2701"/>
                <a:gd name="T69" fmla="*/ 3360 h 3409"/>
                <a:gd name="T70" fmla="*/ 106 w 2701"/>
                <a:gd name="T71" fmla="*/ 3268 h 3409"/>
                <a:gd name="T72" fmla="*/ 28 w 2701"/>
                <a:gd name="T73" fmla="*/ 3141 h 3409"/>
                <a:gd name="T74" fmla="*/ 0 w 2701"/>
                <a:gd name="T75" fmla="*/ 2988 h 3409"/>
                <a:gd name="T76" fmla="*/ 13 w 2701"/>
                <a:gd name="T77" fmla="*/ 319 h 3409"/>
                <a:gd name="T78" fmla="*/ 75 w 2701"/>
                <a:gd name="T79" fmla="*/ 181 h 3409"/>
                <a:gd name="T80" fmla="*/ 180 w 2701"/>
                <a:gd name="T81" fmla="*/ 76 h 3409"/>
                <a:gd name="T82" fmla="*/ 316 w 2701"/>
                <a:gd name="T83" fmla="*/ 13 h 3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01" h="3409">
                  <a:moveTo>
                    <a:pt x="420" y="0"/>
                  </a:moveTo>
                  <a:lnTo>
                    <a:pt x="1795" y="0"/>
                  </a:lnTo>
                  <a:lnTo>
                    <a:pt x="1819" y="2"/>
                  </a:lnTo>
                  <a:lnTo>
                    <a:pt x="1843" y="7"/>
                  </a:lnTo>
                  <a:lnTo>
                    <a:pt x="1865" y="14"/>
                  </a:lnTo>
                  <a:lnTo>
                    <a:pt x="1887" y="25"/>
                  </a:lnTo>
                  <a:lnTo>
                    <a:pt x="1908" y="38"/>
                  </a:lnTo>
                  <a:lnTo>
                    <a:pt x="1927" y="54"/>
                  </a:lnTo>
                  <a:lnTo>
                    <a:pt x="2642" y="745"/>
                  </a:lnTo>
                  <a:lnTo>
                    <a:pt x="2660" y="765"/>
                  </a:lnTo>
                  <a:lnTo>
                    <a:pt x="2674" y="786"/>
                  </a:lnTo>
                  <a:lnTo>
                    <a:pt x="2686" y="808"/>
                  </a:lnTo>
                  <a:lnTo>
                    <a:pt x="2693" y="832"/>
                  </a:lnTo>
                  <a:lnTo>
                    <a:pt x="2699" y="857"/>
                  </a:lnTo>
                  <a:lnTo>
                    <a:pt x="2700" y="882"/>
                  </a:lnTo>
                  <a:lnTo>
                    <a:pt x="2700" y="1154"/>
                  </a:lnTo>
                  <a:lnTo>
                    <a:pt x="2686" y="1178"/>
                  </a:lnTo>
                  <a:lnTo>
                    <a:pt x="2679" y="1187"/>
                  </a:lnTo>
                  <a:lnTo>
                    <a:pt x="2672" y="1200"/>
                  </a:lnTo>
                  <a:lnTo>
                    <a:pt x="2661" y="1218"/>
                  </a:lnTo>
                  <a:lnTo>
                    <a:pt x="2649" y="1237"/>
                  </a:lnTo>
                  <a:lnTo>
                    <a:pt x="2636" y="1260"/>
                  </a:lnTo>
                  <a:lnTo>
                    <a:pt x="2620" y="1284"/>
                  </a:lnTo>
                  <a:lnTo>
                    <a:pt x="2605" y="1311"/>
                  </a:lnTo>
                  <a:lnTo>
                    <a:pt x="2589" y="1337"/>
                  </a:lnTo>
                  <a:lnTo>
                    <a:pt x="2573" y="1363"/>
                  </a:lnTo>
                  <a:lnTo>
                    <a:pt x="2557" y="1390"/>
                  </a:lnTo>
                  <a:lnTo>
                    <a:pt x="2543" y="1415"/>
                  </a:lnTo>
                  <a:lnTo>
                    <a:pt x="2529" y="1438"/>
                  </a:lnTo>
                  <a:lnTo>
                    <a:pt x="2519" y="1453"/>
                  </a:lnTo>
                  <a:lnTo>
                    <a:pt x="2510" y="1466"/>
                  </a:lnTo>
                  <a:lnTo>
                    <a:pt x="2507" y="1474"/>
                  </a:lnTo>
                  <a:lnTo>
                    <a:pt x="2503" y="1481"/>
                  </a:lnTo>
                  <a:lnTo>
                    <a:pt x="2503" y="942"/>
                  </a:lnTo>
                  <a:lnTo>
                    <a:pt x="2151" y="942"/>
                  </a:lnTo>
                  <a:lnTo>
                    <a:pt x="2099" y="939"/>
                  </a:lnTo>
                  <a:lnTo>
                    <a:pt x="2048" y="930"/>
                  </a:lnTo>
                  <a:lnTo>
                    <a:pt x="2000" y="914"/>
                  </a:lnTo>
                  <a:lnTo>
                    <a:pt x="1954" y="893"/>
                  </a:lnTo>
                  <a:lnTo>
                    <a:pt x="1911" y="867"/>
                  </a:lnTo>
                  <a:lnTo>
                    <a:pt x="1873" y="836"/>
                  </a:lnTo>
                  <a:lnTo>
                    <a:pt x="1838" y="801"/>
                  </a:lnTo>
                  <a:lnTo>
                    <a:pt x="1807" y="762"/>
                  </a:lnTo>
                  <a:lnTo>
                    <a:pt x="1781" y="719"/>
                  </a:lnTo>
                  <a:lnTo>
                    <a:pt x="1760" y="674"/>
                  </a:lnTo>
                  <a:lnTo>
                    <a:pt x="1744" y="625"/>
                  </a:lnTo>
                  <a:lnTo>
                    <a:pt x="1735" y="574"/>
                  </a:lnTo>
                  <a:lnTo>
                    <a:pt x="1731" y="522"/>
                  </a:lnTo>
                  <a:lnTo>
                    <a:pt x="1731" y="198"/>
                  </a:lnTo>
                  <a:lnTo>
                    <a:pt x="420" y="198"/>
                  </a:lnTo>
                  <a:lnTo>
                    <a:pt x="384" y="202"/>
                  </a:lnTo>
                  <a:lnTo>
                    <a:pt x="350" y="209"/>
                  </a:lnTo>
                  <a:lnTo>
                    <a:pt x="319" y="224"/>
                  </a:lnTo>
                  <a:lnTo>
                    <a:pt x="289" y="241"/>
                  </a:lnTo>
                  <a:lnTo>
                    <a:pt x="263" y="263"/>
                  </a:lnTo>
                  <a:lnTo>
                    <a:pt x="241" y="289"/>
                  </a:lnTo>
                  <a:lnTo>
                    <a:pt x="224" y="319"/>
                  </a:lnTo>
                  <a:lnTo>
                    <a:pt x="209" y="351"/>
                  </a:lnTo>
                  <a:lnTo>
                    <a:pt x="202" y="385"/>
                  </a:lnTo>
                  <a:lnTo>
                    <a:pt x="199" y="421"/>
                  </a:lnTo>
                  <a:lnTo>
                    <a:pt x="199" y="2986"/>
                  </a:lnTo>
                  <a:lnTo>
                    <a:pt x="202" y="3022"/>
                  </a:lnTo>
                  <a:lnTo>
                    <a:pt x="209" y="3056"/>
                  </a:lnTo>
                  <a:lnTo>
                    <a:pt x="224" y="3088"/>
                  </a:lnTo>
                  <a:lnTo>
                    <a:pt x="241" y="3118"/>
                  </a:lnTo>
                  <a:lnTo>
                    <a:pt x="263" y="3144"/>
                  </a:lnTo>
                  <a:lnTo>
                    <a:pt x="289" y="3166"/>
                  </a:lnTo>
                  <a:lnTo>
                    <a:pt x="319" y="3184"/>
                  </a:lnTo>
                  <a:lnTo>
                    <a:pt x="350" y="3198"/>
                  </a:lnTo>
                  <a:lnTo>
                    <a:pt x="384" y="3206"/>
                  </a:lnTo>
                  <a:lnTo>
                    <a:pt x="420" y="3209"/>
                  </a:lnTo>
                  <a:lnTo>
                    <a:pt x="2281" y="3209"/>
                  </a:lnTo>
                  <a:lnTo>
                    <a:pt x="2317" y="3206"/>
                  </a:lnTo>
                  <a:lnTo>
                    <a:pt x="2351" y="3198"/>
                  </a:lnTo>
                  <a:lnTo>
                    <a:pt x="2383" y="3184"/>
                  </a:lnTo>
                  <a:lnTo>
                    <a:pt x="2412" y="3166"/>
                  </a:lnTo>
                  <a:lnTo>
                    <a:pt x="2437" y="3144"/>
                  </a:lnTo>
                  <a:lnTo>
                    <a:pt x="2460" y="3118"/>
                  </a:lnTo>
                  <a:lnTo>
                    <a:pt x="2477" y="3088"/>
                  </a:lnTo>
                  <a:lnTo>
                    <a:pt x="2492" y="3056"/>
                  </a:lnTo>
                  <a:lnTo>
                    <a:pt x="2499" y="3022"/>
                  </a:lnTo>
                  <a:lnTo>
                    <a:pt x="2503" y="2986"/>
                  </a:lnTo>
                  <a:lnTo>
                    <a:pt x="2504" y="2986"/>
                  </a:lnTo>
                  <a:lnTo>
                    <a:pt x="2504" y="2751"/>
                  </a:lnTo>
                  <a:lnTo>
                    <a:pt x="2604" y="2625"/>
                  </a:lnTo>
                  <a:lnTo>
                    <a:pt x="2701" y="2495"/>
                  </a:lnTo>
                  <a:lnTo>
                    <a:pt x="2701" y="2988"/>
                  </a:lnTo>
                  <a:lnTo>
                    <a:pt x="2698" y="3041"/>
                  </a:lnTo>
                  <a:lnTo>
                    <a:pt x="2688" y="3091"/>
                  </a:lnTo>
                  <a:lnTo>
                    <a:pt x="2673" y="3141"/>
                  </a:lnTo>
                  <a:lnTo>
                    <a:pt x="2652" y="3186"/>
                  </a:lnTo>
                  <a:lnTo>
                    <a:pt x="2626" y="3228"/>
                  </a:lnTo>
                  <a:lnTo>
                    <a:pt x="2595" y="3268"/>
                  </a:lnTo>
                  <a:lnTo>
                    <a:pt x="2559" y="3303"/>
                  </a:lnTo>
                  <a:lnTo>
                    <a:pt x="2521" y="3334"/>
                  </a:lnTo>
                  <a:lnTo>
                    <a:pt x="2479" y="3360"/>
                  </a:lnTo>
                  <a:lnTo>
                    <a:pt x="2433" y="3382"/>
                  </a:lnTo>
                  <a:lnTo>
                    <a:pt x="2385" y="3397"/>
                  </a:lnTo>
                  <a:lnTo>
                    <a:pt x="2333" y="3406"/>
                  </a:lnTo>
                  <a:lnTo>
                    <a:pt x="2281" y="3409"/>
                  </a:lnTo>
                  <a:lnTo>
                    <a:pt x="420" y="3409"/>
                  </a:lnTo>
                  <a:lnTo>
                    <a:pt x="368" y="3406"/>
                  </a:lnTo>
                  <a:lnTo>
                    <a:pt x="316" y="3397"/>
                  </a:lnTo>
                  <a:lnTo>
                    <a:pt x="268" y="3382"/>
                  </a:lnTo>
                  <a:lnTo>
                    <a:pt x="223" y="3360"/>
                  </a:lnTo>
                  <a:lnTo>
                    <a:pt x="180" y="3334"/>
                  </a:lnTo>
                  <a:lnTo>
                    <a:pt x="141" y="3303"/>
                  </a:lnTo>
                  <a:lnTo>
                    <a:pt x="106" y="3268"/>
                  </a:lnTo>
                  <a:lnTo>
                    <a:pt x="75" y="3228"/>
                  </a:lnTo>
                  <a:lnTo>
                    <a:pt x="49" y="3186"/>
                  </a:lnTo>
                  <a:lnTo>
                    <a:pt x="28" y="3141"/>
                  </a:lnTo>
                  <a:lnTo>
                    <a:pt x="13" y="3091"/>
                  </a:lnTo>
                  <a:lnTo>
                    <a:pt x="3" y="3041"/>
                  </a:lnTo>
                  <a:lnTo>
                    <a:pt x="0" y="2988"/>
                  </a:lnTo>
                  <a:lnTo>
                    <a:pt x="0" y="422"/>
                  </a:lnTo>
                  <a:lnTo>
                    <a:pt x="3" y="369"/>
                  </a:lnTo>
                  <a:lnTo>
                    <a:pt x="13" y="319"/>
                  </a:lnTo>
                  <a:lnTo>
                    <a:pt x="28" y="270"/>
                  </a:lnTo>
                  <a:lnTo>
                    <a:pt x="49" y="224"/>
                  </a:lnTo>
                  <a:lnTo>
                    <a:pt x="75" y="181"/>
                  </a:lnTo>
                  <a:lnTo>
                    <a:pt x="106" y="143"/>
                  </a:lnTo>
                  <a:lnTo>
                    <a:pt x="141" y="107"/>
                  </a:lnTo>
                  <a:lnTo>
                    <a:pt x="180" y="76"/>
                  </a:lnTo>
                  <a:lnTo>
                    <a:pt x="223" y="51"/>
                  </a:lnTo>
                  <a:lnTo>
                    <a:pt x="268" y="29"/>
                  </a:lnTo>
                  <a:lnTo>
                    <a:pt x="316" y="13"/>
                  </a:lnTo>
                  <a:lnTo>
                    <a:pt x="368" y="3"/>
                  </a:lnTo>
                  <a:lnTo>
                    <a:pt x="4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 325"/>
            <p:cNvSpPr>
              <a:spLocks/>
            </p:cNvSpPr>
            <p:nvPr/>
          </p:nvSpPr>
          <p:spPr bwMode="auto">
            <a:xfrm>
              <a:off x="4541838" y="3551238"/>
              <a:ext cx="80963" cy="157163"/>
            </a:xfrm>
            <a:custGeom>
              <a:avLst/>
              <a:gdLst>
                <a:gd name="T0" fmla="*/ 296 w 510"/>
                <a:gd name="T1" fmla="*/ 5 h 996"/>
                <a:gd name="T2" fmla="*/ 308 w 510"/>
                <a:gd name="T3" fmla="*/ 39 h 996"/>
                <a:gd name="T4" fmla="*/ 312 w 510"/>
                <a:gd name="T5" fmla="*/ 93 h 996"/>
                <a:gd name="T6" fmla="*/ 336 w 510"/>
                <a:gd name="T7" fmla="*/ 111 h 996"/>
                <a:gd name="T8" fmla="*/ 420 w 510"/>
                <a:gd name="T9" fmla="*/ 128 h 996"/>
                <a:gd name="T10" fmla="*/ 469 w 510"/>
                <a:gd name="T11" fmla="*/ 156 h 996"/>
                <a:gd name="T12" fmla="*/ 459 w 510"/>
                <a:gd name="T13" fmla="*/ 218 h 996"/>
                <a:gd name="T14" fmla="*/ 437 w 510"/>
                <a:gd name="T15" fmla="*/ 279 h 996"/>
                <a:gd name="T16" fmla="*/ 407 w 510"/>
                <a:gd name="T17" fmla="*/ 276 h 996"/>
                <a:gd name="T18" fmla="*/ 293 w 510"/>
                <a:gd name="T19" fmla="*/ 248 h 996"/>
                <a:gd name="T20" fmla="*/ 213 w 510"/>
                <a:gd name="T21" fmla="*/ 257 h 996"/>
                <a:gd name="T22" fmla="*/ 176 w 510"/>
                <a:gd name="T23" fmla="*/ 297 h 996"/>
                <a:gd name="T24" fmla="*/ 186 w 510"/>
                <a:gd name="T25" fmla="*/ 346 h 996"/>
                <a:gd name="T26" fmla="*/ 244 w 510"/>
                <a:gd name="T27" fmla="*/ 387 h 996"/>
                <a:gd name="T28" fmla="*/ 350 w 510"/>
                <a:gd name="T29" fmla="*/ 432 h 996"/>
                <a:gd name="T30" fmla="*/ 445 w 510"/>
                <a:gd name="T31" fmla="*/ 491 h 996"/>
                <a:gd name="T32" fmla="*/ 497 w 510"/>
                <a:gd name="T33" fmla="*/ 571 h 996"/>
                <a:gd name="T34" fmla="*/ 510 w 510"/>
                <a:gd name="T35" fmla="*/ 663 h 996"/>
                <a:gd name="T36" fmla="*/ 483 w 510"/>
                <a:gd name="T37" fmla="*/ 754 h 996"/>
                <a:gd name="T38" fmla="*/ 411 w 510"/>
                <a:gd name="T39" fmla="*/ 831 h 996"/>
                <a:gd name="T40" fmla="*/ 331 w 510"/>
                <a:gd name="T41" fmla="*/ 867 h 996"/>
                <a:gd name="T42" fmla="*/ 316 w 510"/>
                <a:gd name="T43" fmla="*/ 900 h 996"/>
                <a:gd name="T44" fmla="*/ 315 w 510"/>
                <a:gd name="T45" fmla="*/ 976 h 996"/>
                <a:gd name="T46" fmla="*/ 289 w 510"/>
                <a:gd name="T47" fmla="*/ 994 h 996"/>
                <a:gd name="T48" fmla="*/ 207 w 510"/>
                <a:gd name="T49" fmla="*/ 994 h 996"/>
                <a:gd name="T50" fmla="*/ 189 w 510"/>
                <a:gd name="T51" fmla="*/ 964 h 996"/>
                <a:gd name="T52" fmla="*/ 184 w 510"/>
                <a:gd name="T53" fmla="*/ 890 h 996"/>
                <a:gd name="T54" fmla="*/ 152 w 510"/>
                <a:gd name="T55" fmla="*/ 877 h 996"/>
                <a:gd name="T56" fmla="*/ 29 w 510"/>
                <a:gd name="T57" fmla="*/ 844 h 996"/>
                <a:gd name="T58" fmla="*/ 1 w 510"/>
                <a:gd name="T59" fmla="*/ 817 h 996"/>
                <a:gd name="T60" fmla="*/ 23 w 510"/>
                <a:gd name="T61" fmla="*/ 718 h 996"/>
                <a:gd name="T62" fmla="*/ 41 w 510"/>
                <a:gd name="T63" fmla="*/ 693 h 996"/>
                <a:gd name="T64" fmla="*/ 108 w 510"/>
                <a:gd name="T65" fmla="*/ 718 h 996"/>
                <a:gd name="T66" fmla="*/ 231 w 510"/>
                <a:gd name="T67" fmla="*/ 739 h 996"/>
                <a:gd name="T68" fmla="*/ 307 w 510"/>
                <a:gd name="T69" fmla="*/ 713 h 996"/>
                <a:gd name="T70" fmla="*/ 333 w 510"/>
                <a:gd name="T71" fmla="*/ 667 h 996"/>
                <a:gd name="T72" fmla="*/ 318 w 510"/>
                <a:gd name="T73" fmla="*/ 616 h 996"/>
                <a:gd name="T74" fmla="*/ 253 w 510"/>
                <a:gd name="T75" fmla="*/ 572 h 996"/>
                <a:gd name="T76" fmla="*/ 147 w 510"/>
                <a:gd name="T77" fmla="*/ 529 h 996"/>
                <a:gd name="T78" fmla="*/ 64 w 510"/>
                <a:gd name="T79" fmla="*/ 477 h 996"/>
                <a:gd name="T80" fmla="*/ 15 w 510"/>
                <a:gd name="T81" fmla="*/ 411 h 996"/>
                <a:gd name="T82" fmla="*/ 0 w 510"/>
                <a:gd name="T83" fmla="*/ 324 h 996"/>
                <a:gd name="T84" fmla="*/ 25 w 510"/>
                <a:gd name="T85" fmla="*/ 228 h 996"/>
                <a:gd name="T86" fmla="*/ 88 w 510"/>
                <a:gd name="T87" fmla="*/ 160 h 996"/>
                <a:gd name="T88" fmla="*/ 163 w 510"/>
                <a:gd name="T89" fmla="*/ 123 h 996"/>
                <a:gd name="T90" fmla="*/ 184 w 510"/>
                <a:gd name="T91" fmla="*/ 104 h 996"/>
                <a:gd name="T92" fmla="*/ 185 w 510"/>
                <a:gd name="T93" fmla="*/ 57 h 996"/>
                <a:gd name="T94" fmla="*/ 188 w 510"/>
                <a:gd name="T95" fmla="*/ 12 h 996"/>
                <a:gd name="T96" fmla="*/ 219 w 510"/>
                <a:gd name="T97" fmla="*/ 1 h 996"/>
                <a:gd name="T98" fmla="*/ 269 w 510"/>
                <a:gd name="T99" fmla="*/ 0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0" h="996">
                  <a:moveTo>
                    <a:pt x="269" y="0"/>
                  </a:moveTo>
                  <a:lnTo>
                    <a:pt x="285" y="1"/>
                  </a:lnTo>
                  <a:lnTo>
                    <a:pt x="296" y="5"/>
                  </a:lnTo>
                  <a:lnTo>
                    <a:pt x="303" y="12"/>
                  </a:lnTo>
                  <a:lnTo>
                    <a:pt x="307" y="23"/>
                  </a:lnTo>
                  <a:lnTo>
                    <a:pt x="308" y="39"/>
                  </a:lnTo>
                  <a:lnTo>
                    <a:pt x="309" y="62"/>
                  </a:lnTo>
                  <a:lnTo>
                    <a:pt x="309" y="81"/>
                  </a:lnTo>
                  <a:lnTo>
                    <a:pt x="312" y="93"/>
                  </a:lnTo>
                  <a:lnTo>
                    <a:pt x="315" y="102"/>
                  </a:lnTo>
                  <a:lnTo>
                    <a:pt x="323" y="107"/>
                  </a:lnTo>
                  <a:lnTo>
                    <a:pt x="336" y="111"/>
                  </a:lnTo>
                  <a:lnTo>
                    <a:pt x="354" y="113"/>
                  </a:lnTo>
                  <a:lnTo>
                    <a:pt x="387" y="119"/>
                  </a:lnTo>
                  <a:lnTo>
                    <a:pt x="420" y="128"/>
                  </a:lnTo>
                  <a:lnTo>
                    <a:pt x="451" y="140"/>
                  </a:lnTo>
                  <a:lnTo>
                    <a:pt x="461" y="147"/>
                  </a:lnTo>
                  <a:lnTo>
                    <a:pt x="469" y="156"/>
                  </a:lnTo>
                  <a:lnTo>
                    <a:pt x="471" y="165"/>
                  </a:lnTo>
                  <a:lnTo>
                    <a:pt x="470" y="178"/>
                  </a:lnTo>
                  <a:lnTo>
                    <a:pt x="459" y="218"/>
                  </a:lnTo>
                  <a:lnTo>
                    <a:pt x="447" y="259"/>
                  </a:lnTo>
                  <a:lnTo>
                    <a:pt x="443" y="272"/>
                  </a:lnTo>
                  <a:lnTo>
                    <a:pt x="437" y="279"/>
                  </a:lnTo>
                  <a:lnTo>
                    <a:pt x="429" y="283"/>
                  </a:lnTo>
                  <a:lnTo>
                    <a:pt x="420" y="282"/>
                  </a:lnTo>
                  <a:lnTo>
                    <a:pt x="407" y="276"/>
                  </a:lnTo>
                  <a:lnTo>
                    <a:pt x="371" y="262"/>
                  </a:lnTo>
                  <a:lnTo>
                    <a:pt x="332" y="252"/>
                  </a:lnTo>
                  <a:lnTo>
                    <a:pt x="293" y="248"/>
                  </a:lnTo>
                  <a:lnTo>
                    <a:pt x="254" y="249"/>
                  </a:lnTo>
                  <a:lnTo>
                    <a:pt x="233" y="251"/>
                  </a:lnTo>
                  <a:lnTo>
                    <a:pt x="213" y="257"/>
                  </a:lnTo>
                  <a:lnTo>
                    <a:pt x="196" y="267"/>
                  </a:lnTo>
                  <a:lnTo>
                    <a:pt x="184" y="282"/>
                  </a:lnTo>
                  <a:lnTo>
                    <a:pt x="176" y="297"/>
                  </a:lnTo>
                  <a:lnTo>
                    <a:pt x="174" y="313"/>
                  </a:lnTo>
                  <a:lnTo>
                    <a:pt x="177" y="330"/>
                  </a:lnTo>
                  <a:lnTo>
                    <a:pt x="186" y="346"/>
                  </a:lnTo>
                  <a:lnTo>
                    <a:pt x="200" y="361"/>
                  </a:lnTo>
                  <a:lnTo>
                    <a:pt x="221" y="375"/>
                  </a:lnTo>
                  <a:lnTo>
                    <a:pt x="244" y="387"/>
                  </a:lnTo>
                  <a:lnTo>
                    <a:pt x="267" y="397"/>
                  </a:lnTo>
                  <a:lnTo>
                    <a:pt x="308" y="414"/>
                  </a:lnTo>
                  <a:lnTo>
                    <a:pt x="350" y="432"/>
                  </a:lnTo>
                  <a:lnTo>
                    <a:pt x="389" y="450"/>
                  </a:lnTo>
                  <a:lnTo>
                    <a:pt x="419" y="469"/>
                  </a:lnTo>
                  <a:lnTo>
                    <a:pt x="445" y="491"/>
                  </a:lnTo>
                  <a:lnTo>
                    <a:pt x="465" y="515"/>
                  </a:lnTo>
                  <a:lnTo>
                    <a:pt x="483" y="542"/>
                  </a:lnTo>
                  <a:lnTo>
                    <a:pt x="497" y="571"/>
                  </a:lnTo>
                  <a:lnTo>
                    <a:pt x="506" y="600"/>
                  </a:lnTo>
                  <a:lnTo>
                    <a:pt x="510" y="631"/>
                  </a:lnTo>
                  <a:lnTo>
                    <a:pt x="510" y="663"/>
                  </a:lnTo>
                  <a:lnTo>
                    <a:pt x="506" y="694"/>
                  </a:lnTo>
                  <a:lnTo>
                    <a:pt x="497" y="724"/>
                  </a:lnTo>
                  <a:lnTo>
                    <a:pt x="483" y="754"/>
                  </a:lnTo>
                  <a:lnTo>
                    <a:pt x="464" y="781"/>
                  </a:lnTo>
                  <a:lnTo>
                    <a:pt x="439" y="809"/>
                  </a:lnTo>
                  <a:lnTo>
                    <a:pt x="411" y="831"/>
                  </a:lnTo>
                  <a:lnTo>
                    <a:pt x="379" y="848"/>
                  </a:lnTo>
                  <a:lnTo>
                    <a:pt x="344" y="861"/>
                  </a:lnTo>
                  <a:lnTo>
                    <a:pt x="331" y="867"/>
                  </a:lnTo>
                  <a:lnTo>
                    <a:pt x="323" y="874"/>
                  </a:lnTo>
                  <a:lnTo>
                    <a:pt x="317" y="885"/>
                  </a:lnTo>
                  <a:lnTo>
                    <a:pt x="316" y="900"/>
                  </a:lnTo>
                  <a:lnTo>
                    <a:pt x="317" y="931"/>
                  </a:lnTo>
                  <a:lnTo>
                    <a:pt x="317" y="963"/>
                  </a:lnTo>
                  <a:lnTo>
                    <a:pt x="315" y="976"/>
                  </a:lnTo>
                  <a:lnTo>
                    <a:pt x="309" y="986"/>
                  </a:lnTo>
                  <a:lnTo>
                    <a:pt x="301" y="992"/>
                  </a:lnTo>
                  <a:lnTo>
                    <a:pt x="289" y="994"/>
                  </a:lnTo>
                  <a:lnTo>
                    <a:pt x="254" y="995"/>
                  </a:lnTo>
                  <a:lnTo>
                    <a:pt x="220" y="996"/>
                  </a:lnTo>
                  <a:lnTo>
                    <a:pt x="207" y="994"/>
                  </a:lnTo>
                  <a:lnTo>
                    <a:pt x="197" y="987"/>
                  </a:lnTo>
                  <a:lnTo>
                    <a:pt x="192" y="977"/>
                  </a:lnTo>
                  <a:lnTo>
                    <a:pt x="189" y="964"/>
                  </a:lnTo>
                  <a:lnTo>
                    <a:pt x="188" y="917"/>
                  </a:lnTo>
                  <a:lnTo>
                    <a:pt x="187" y="901"/>
                  </a:lnTo>
                  <a:lnTo>
                    <a:pt x="184" y="890"/>
                  </a:lnTo>
                  <a:lnTo>
                    <a:pt x="179" y="883"/>
                  </a:lnTo>
                  <a:lnTo>
                    <a:pt x="169" y="879"/>
                  </a:lnTo>
                  <a:lnTo>
                    <a:pt x="152" y="877"/>
                  </a:lnTo>
                  <a:lnTo>
                    <a:pt x="111" y="869"/>
                  </a:lnTo>
                  <a:lnTo>
                    <a:pt x="69" y="859"/>
                  </a:lnTo>
                  <a:lnTo>
                    <a:pt x="29" y="844"/>
                  </a:lnTo>
                  <a:lnTo>
                    <a:pt x="14" y="835"/>
                  </a:lnTo>
                  <a:lnTo>
                    <a:pt x="5" y="827"/>
                  </a:lnTo>
                  <a:lnTo>
                    <a:pt x="1" y="817"/>
                  </a:lnTo>
                  <a:lnTo>
                    <a:pt x="0" y="805"/>
                  </a:lnTo>
                  <a:lnTo>
                    <a:pt x="4" y="789"/>
                  </a:lnTo>
                  <a:lnTo>
                    <a:pt x="23" y="718"/>
                  </a:lnTo>
                  <a:lnTo>
                    <a:pt x="28" y="703"/>
                  </a:lnTo>
                  <a:lnTo>
                    <a:pt x="33" y="696"/>
                  </a:lnTo>
                  <a:lnTo>
                    <a:pt x="41" y="693"/>
                  </a:lnTo>
                  <a:lnTo>
                    <a:pt x="51" y="694"/>
                  </a:lnTo>
                  <a:lnTo>
                    <a:pt x="64" y="699"/>
                  </a:lnTo>
                  <a:lnTo>
                    <a:pt x="108" y="718"/>
                  </a:lnTo>
                  <a:lnTo>
                    <a:pt x="153" y="730"/>
                  </a:lnTo>
                  <a:lnTo>
                    <a:pt x="200" y="737"/>
                  </a:lnTo>
                  <a:lnTo>
                    <a:pt x="231" y="739"/>
                  </a:lnTo>
                  <a:lnTo>
                    <a:pt x="260" y="734"/>
                  </a:lnTo>
                  <a:lnTo>
                    <a:pt x="290" y="724"/>
                  </a:lnTo>
                  <a:lnTo>
                    <a:pt x="307" y="713"/>
                  </a:lnTo>
                  <a:lnTo>
                    <a:pt x="320" y="700"/>
                  </a:lnTo>
                  <a:lnTo>
                    <a:pt x="329" y="684"/>
                  </a:lnTo>
                  <a:lnTo>
                    <a:pt x="333" y="667"/>
                  </a:lnTo>
                  <a:lnTo>
                    <a:pt x="333" y="650"/>
                  </a:lnTo>
                  <a:lnTo>
                    <a:pt x="328" y="632"/>
                  </a:lnTo>
                  <a:lnTo>
                    <a:pt x="318" y="616"/>
                  </a:lnTo>
                  <a:lnTo>
                    <a:pt x="304" y="602"/>
                  </a:lnTo>
                  <a:lnTo>
                    <a:pt x="280" y="585"/>
                  </a:lnTo>
                  <a:lnTo>
                    <a:pt x="253" y="572"/>
                  </a:lnTo>
                  <a:lnTo>
                    <a:pt x="218" y="558"/>
                  </a:lnTo>
                  <a:lnTo>
                    <a:pt x="182" y="545"/>
                  </a:lnTo>
                  <a:lnTo>
                    <a:pt x="147" y="529"/>
                  </a:lnTo>
                  <a:lnTo>
                    <a:pt x="113" y="512"/>
                  </a:lnTo>
                  <a:lnTo>
                    <a:pt x="88" y="495"/>
                  </a:lnTo>
                  <a:lnTo>
                    <a:pt x="64" y="477"/>
                  </a:lnTo>
                  <a:lnTo>
                    <a:pt x="44" y="457"/>
                  </a:lnTo>
                  <a:lnTo>
                    <a:pt x="28" y="435"/>
                  </a:lnTo>
                  <a:lnTo>
                    <a:pt x="15" y="411"/>
                  </a:lnTo>
                  <a:lnTo>
                    <a:pt x="5" y="385"/>
                  </a:lnTo>
                  <a:lnTo>
                    <a:pt x="0" y="355"/>
                  </a:lnTo>
                  <a:lnTo>
                    <a:pt x="0" y="324"/>
                  </a:lnTo>
                  <a:lnTo>
                    <a:pt x="3" y="289"/>
                  </a:lnTo>
                  <a:lnTo>
                    <a:pt x="12" y="256"/>
                  </a:lnTo>
                  <a:lnTo>
                    <a:pt x="25" y="228"/>
                  </a:lnTo>
                  <a:lnTo>
                    <a:pt x="41" y="202"/>
                  </a:lnTo>
                  <a:lnTo>
                    <a:pt x="63" y="180"/>
                  </a:lnTo>
                  <a:lnTo>
                    <a:pt x="88" y="160"/>
                  </a:lnTo>
                  <a:lnTo>
                    <a:pt x="116" y="142"/>
                  </a:lnTo>
                  <a:lnTo>
                    <a:pt x="148" y="128"/>
                  </a:lnTo>
                  <a:lnTo>
                    <a:pt x="163" y="123"/>
                  </a:lnTo>
                  <a:lnTo>
                    <a:pt x="174" y="117"/>
                  </a:lnTo>
                  <a:lnTo>
                    <a:pt x="181" y="112"/>
                  </a:lnTo>
                  <a:lnTo>
                    <a:pt x="184" y="104"/>
                  </a:lnTo>
                  <a:lnTo>
                    <a:pt x="185" y="93"/>
                  </a:lnTo>
                  <a:lnTo>
                    <a:pt x="186" y="77"/>
                  </a:lnTo>
                  <a:lnTo>
                    <a:pt x="185" y="57"/>
                  </a:lnTo>
                  <a:lnTo>
                    <a:pt x="185" y="37"/>
                  </a:lnTo>
                  <a:lnTo>
                    <a:pt x="186" y="22"/>
                  </a:lnTo>
                  <a:lnTo>
                    <a:pt x="188" y="12"/>
                  </a:lnTo>
                  <a:lnTo>
                    <a:pt x="195" y="7"/>
                  </a:lnTo>
                  <a:lnTo>
                    <a:pt x="205" y="3"/>
                  </a:lnTo>
                  <a:lnTo>
                    <a:pt x="219" y="1"/>
                  </a:lnTo>
                  <a:lnTo>
                    <a:pt x="233" y="1"/>
                  </a:lnTo>
                  <a:lnTo>
                    <a:pt x="246" y="1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 326"/>
            <p:cNvSpPr>
              <a:spLocks/>
            </p:cNvSpPr>
            <p:nvPr/>
          </p:nvSpPr>
          <p:spPr bwMode="auto">
            <a:xfrm>
              <a:off x="4521200" y="3805238"/>
              <a:ext cx="274638" cy="31750"/>
            </a:xfrm>
            <a:custGeom>
              <a:avLst/>
              <a:gdLst>
                <a:gd name="T0" fmla="*/ 99 w 1732"/>
                <a:gd name="T1" fmla="*/ 0 h 199"/>
                <a:gd name="T2" fmla="*/ 1732 w 1732"/>
                <a:gd name="T3" fmla="*/ 0 h 199"/>
                <a:gd name="T4" fmla="*/ 1680 w 1732"/>
                <a:gd name="T5" fmla="*/ 106 h 199"/>
                <a:gd name="T6" fmla="*/ 1657 w 1732"/>
                <a:gd name="T7" fmla="*/ 153 h 199"/>
                <a:gd name="T8" fmla="*/ 1636 w 1732"/>
                <a:gd name="T9" fmla="*/ 199 h 199"/>
                <a:gd name="T10" fmla="*/ 99 w 1732"/>
                <a:gd name="T11" fmla="*/ 199 h 199"/>
                <a:gd name="T12" fmla="*/ 77 w 1732"/>
                <a:gd name="T13" fmla="*/ 196 h 199"/>
                <a:gd name="T14" fmla="*/ 55 w 1732"/>
                <a:gd name="T15" fmla="*/ 189 h 199"/>
                <a:gd name="T16" fmla="*/ 38 w 1732"/>
                <a:gd name="T17" fmla="*/ 176 h 199"/>
                <a:gd name="T18" fmla="*/ 22 w 1732"/>
                <a:gd name="T19" fmla="*/ 161 h 199"/>
                <a:gd name="T20" fmla="*/ 11 w 1732"/>
                <a:gd name="T21" fmla="*/ 143 h 199"/>
                <a:gd name="T22" fmla="*/ 3 w 1732"/>
                <a:gd name="T23" fmla="*/ 122 h 199"/>
                <a:gd name="T24" fmla="*/ 0 w 1732"/>
                <a:gd name="T25" fmla="*/ 100 h 199"/>
                <a:gd name="T26" fmla="*/ 3 w 1732"/>
                <a:gd name="T27" fmla="*/ 77 h 199"/>
                <a:gd name="T28" fmla="*/ 11 w 1732"/>
                <a:gd name="T29" fmla="*/ 56 h 199"/>
                <a:gd name="T30" fmla="*/ 23 w 1732"/>
                <a:gd name="T31" fmla="*/ 37 h 199"/>
                <a:gd name="T32" fmla="*/ 38 w 1732"/>
                <a:gd name="T33" fmla="*/ 22 h 199"/>
                <a:gd name="T34" fmla="*/ 57 w 1732"/>
                <a:gd name="T35" fmla="*/ 10 h 199"/>
                <a:gd name="T36" fmla="*/ 77 w 1732"/>
                <a:gd name="T37" fmla="*/ 2 h 199"/>
                <a:gd name="T38" fmla="*/ 99 w 1732"/>
                <a:gd name="T3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32" h="199">
                  <a:moveTo>
                    <a:pt x="99" y="0"/>
                  </a:moveTo>
                  <a:lnTo>
                    <a:pt x="1732" y="0"/>
                  </a:lnTo>
                  <a:lnTo>
                    <a:pt x="1680" y="106"/>
                  </a:lnTo>
                  <a:lnTo>
                    <a:pt x="1657" y="153"/>
                  </a:lnTo>
                  <a:lnTo>
                    <a:pt x="1636" y="199"/>
                  </a:lnTo>
                  <a:lnTo>
                    <a:pt x="99" y="199"/>
                  </a:lnTo>
                  <a:lnTo>
                    <a:pt x="77" y="196"/>
                  </a:lnTo>
                  <a:lnTo>
                    <a:pt x="55" y="189"/>
                  </a:lnTo>
                  <a:lnTo>
                    <a:pt x="38" y="176"/>
                  </a:lnTo>
                  <a:lnTo>
                    <a:pt x="22" y="161"/>
                  </a:lnTo>
                  <a:lnTo>
                    <a:pt x="11" y="143"/>
                  </a:lnTo>
                  <a:lnTo>
                    <a:pt x="3" y="122"/>
                  </a:lnTo>
                  <a:lnTo>
                    <a:pt x="0" y="100"/>
                  </a:lnTo>
                  <a:lnTo>
                    <a:pt x="3" y="77"/>
                  </a:lnTo>
                  <a:lnTo>
                    <a:pt x="11" y="56"/>
                  </a:lnTo>
                  <a:lnTo>
                    <a:pt x="23" y="37"/>
                  </a:lnTo>
                  <a:lnTo>
                    <a:pt x="38" y="22"/>
                  </a:lnTo>
                  <a:lnTo>
                    <a:pt x="57" y="10"/>
                  </a:lnTo>
                  <a:lnTo>
                    <a:pt x="77" y="2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 327"/>
            <p:cNvSpPr>
              <a:spLocks/>
            </p:cNvSpPr>
            <p:nvPr/>
          </p:nvSpPr>
          <p:spPr bwMode="auto">
            <a:xfrm>
              <a:off x="4521200" y="3867150"/>
              <a:ext cx="246063" cy="31750"/>
            </a:xfrm>
            <a:custGeom>
              <a:avLst/>
              <a:gdLst>
                <a:gd name="T0" fmla="*/ 99 w 1550"/>
                <a:gd name="T1" fmla="*/ 0 h 198"/>
                <a:gd name="T2" fmla="*/ 1550 w 1550"/>
                <a:gd name="T3" fmla="*/ 0 h 198"/>
                <a:gd name="T4" fmla="*/ 1512 w 1550"/>
                <a:gd name="T5" fmla="*/ 99 h 198"/>
                <a:gd name="T6" fmla="*/ 1478 w 1550"/>
                <a:gd name="T7" fmla="*/ 198 h 198"/>
                <a:gd name="T8" fmla="*/ 99 w 1550"/>
                <a:gd name="T9" fmla="*/ 198 h 198"/>
                <a:gd name="T10" fmla="*/ 77 w 1550"/>
                <a:gd name="T11" fmla="*/ 196 h 198"/>
                <a:gd name="T12" fmla="*/ 55 w 1550"/>
                <a:gd name="T13" fmla="*/ 188 h 198"/>
                <a:gd name="T14" fmla="*/ 38 w 1550"/>
                <a:gd name="T15" fmla="*/ 176 h 198"/>
                <a:gd name="T16" fmla="*/ 22 w 1550"/>
                <a:gd name="T17" fmla="*/ 161 h 198"/>
                <a:gd name="T18" fmla="*/ 11 w 1550"/>
                <a:gd name="T19" fmla="*/ 142 h 198"/>
                <a:gd name="T20" fmla="*/ 3 w 1550"/>
                <a:gd name="T21" fmla="*/ 121 h 198"/>
                <a:gd name="T22" fmla="*/ 0 w 1550"/>
                <a:gd name="T23" fmla="*/ 98 h 198"/>
                <a:gd name="T24" fmla="*/ 3 w 1550"/>
                <a:gd name="T25" fmla="*/ 76 h 198"/>
                <a:gd name="T26" fmla="*/ 11 w 1550"/>
                <a:gd name="T27" fmla="*/ 56 h 198"/>
                <a:gd name="T28" fmla="*/ 22 w 1550"/>
                <a:gd name="T29" fmla="*/ 37 h 198"/>
                <a:gd name="T30" fmla="*/ 38 w 1550"/>
                <a:gd name="T31" fmla="*/ 22 h 198"/>
                <a:gd name="T32" fmla="*/ 55 w 1550"/>
                <a:gd name="T33" fmla="*/ 10 h 198"/>
                <a:gd name="T34" fmla="*/ 77 w 1550"/>
                <a:gd name="T35" fmla="*/ 3 h 198"/>
                <a:gd name="T36" fmla="*/ 99 w 1550"/>
                <a:gd name="T3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0" h="198">
                  <a:moveTo>
                    <a:pt x="99" y="0"/>
                  </a:moveTo>
                  <a:lnTo>
                    <a:pt x="1550" y="0"/>
                  </a:lnTo>
                  <a:lnTo>
                    <a:pt x="1512" y="99"/>
                  </a:lnTo>
                  <a:lnTo>
                    <a:pt x="1478" y="198"/>
                  </a:lnTo>
                  <a:lnTo>
                    <a:pt x="99" y="198"/>
                  </a:lnTo>
                  <a:lnTo>
                    <a:pt x="77" y="196"/>
                  </a:lnTo>
                  <a:lnTo>
                    <a:pt x="55" y="188"/>
                  </a:lnTo>
                  <a:lnTo>
                    <a:pt x="38" y="176"/>
                  </a:lnTo>
                  <a:lnTo>
                    <a:pt x="22" y="161"/>
                  </a:lnTo>
                  <a:lnTo>
                    <a:pt x="11" y="142"/>
                  </a:lnTo>
                  <a:lnTo>
                    <a:pt x="3" y="121"/>
                  </a:lnTo>
                  <a:lnTo>
                    <a:pt x="0" y="98"/>
                  </a:lnTo>
                  <a:lnTo>
                    <a:pt x="3" y="76"/>
                  </a:lnTo>
                  <a:lnTo>
                    <a:pt x="11" y="56"/>
                  </a:lnTo>
                  <a:lnTo>
                    <a:pt x="22" y="37"/>
                  </a:lnTo>
                  <a:lnTo>
                    <a:pt x="38" y="22"/>
                  </a:lnTo>
                  <a:lnTo>
                    <a:pt x="55" y="10"/>
                  </a:lnTo>
                  <a:lnTo>
                    <a:pt x="77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 328"/>
            <p:cNvSpPr>
              <a:spLocks/>
            </p:cNvSpPr>
            <p:nvPr/>
          </p:nvSpPr>
          <p:spPr bwMode="auto">
            <a:xfrm>
              <a:off x="4775200" y="3578225"/>
              <a:ext cx="250825" cy="358775"/>
            </a:xfrm>
            <a:custGeom>
              <a:avLst/>
              <a:gdLst>
                <a:gd name="T0" fmla="*/ 1299 w 1584"/>
                <a:gd name="T1" fmla="*/ 5 h 2261"/>
                <a:gd name="T2" fmla="*/ 1356 w 1584"/>
                <a:gd name="T3" fmla="*/ 29 h 2261"/>
                <a:gd name="T4" fmla="*/ 1412 w 1584"/>
                <a:gd name="T5" fmla="*/ 72 h 2261"/>
                <a:gd name="T6" fmla="*/ 1444 w 1584"/>
                <a:gd name="T7" fmla="*/ 122 h 2261"/>
                <a:gd name="T8" fmla="*/ 1452 w 1584"/>
                <a:gd name="T9" fmla="*/ 180 h 2261"/>
                <a:gd name="T10" fmla="*/ 1444 w 1584"/>
                <a:gd name="T11" fmla="*/ 231 h 2261"/>
                <a:gd name="T12" fmla="*/ 1421 w 1584"/>
                <a:gd name="T13" fmla="*/ 301 h 2261"/>
                <a:gd name="T14" fmla="*/ 1491 w 1584"/>
                <a:gd name="T15" fmla="*/ 407 h 2261"/>
                <a:gd name="T16" fmla="*/ 1563 w 1584"/>
                <a:gd name="T17" fmla="*/ 450 h 2261"/>
                <a:gd name="T18" fmla="*/ 1581 w 1584"/>
                <a:gd name="T19" fmla="*/ 482 h 2261"/>
                <a:gd name="T20" fmla="*/ 1582 w 1584"/>
                <a:gd name="T21" fmla="*/ 520 h 2261"/>
                <a:gd name="T22" fmla="*/ 1094 w 1584"/>
                <a:gd name="T23" fmla="*/ 1369 h 2261"/>
                <a:gd name="T24" fmla="*/ 1089 w 1584"/>
                <a:gd name="T25" fmla="*/ 1373 h 2261"/>
                <a:gd name="T26" fmla="*/ 1082 w 1584"/>
                <a:gd name="T27" fmla="*/ 1375 h 2261"/>
                <a:gd name="T28" fmla="*/ 1058 w 1584"/>
                <a:gd name="T29" fmla="*/ 1368 h 2261"/>
                <a:gd name="T30" fmla="*/ 1025 w 1584"/>
                <a:gd name="T31" fmla="*/ 1344 h 2261"/>
                <a:gd name="T32" fmla="*/ 1007 w 1584"/>
                <a:gd name="T33" fmla="*/ 1310 h 2261"/>
                <a:gd name="T34" fmla="*/ 1004 w 1584"/>
                <a:gd name="T35" fmla="*/ 1271 h 2261"/>
                <a:gd name="T36" fmla="*/ 1016 w 1584"/>
                <a:gd name="T37" fmla="*/ 1233 h 2261"/>
                <a:gd name="T38" fmla="*/ 1343 w 1584"/>
                <a:gd name="T39" fmla="*/ 472 h 2261"/>
                <a:gd name="T40" fmla="*/ 1305 w 1584"/>
                <a:gd name="T41" fmla="*/ 540 h 2261"/>
                <a:gd name="T42" fmla="*/ 1165 w 1584"/>
                <a:gd name="T43" fmla="*/ 775 h 2261"/>
                <a:gd name="T44" fmla="*/ 935 w 1584"/>
                <a:gd name="T45" fmla="*/ 1152 h 2261"/>
                <a:gd name="T46" fmla="*/ 757 w 1584"/>
                <a:gd name="T47" fmla="*/ 1424 h 2261"/>
                <a:gd name="T48" fmla="*/ 572 w 1584"/>
                <a:gd name="T49" fmla="*/ 1689 h 2261"/>
                <a:gd name="T50" fmla="*/ 373 w 1584"/>
                <a:gd name="T51" fmla="*/ 1945 h 2261"/>
                <a:gd name="T52" fmla="*/ 230 w 1584"/>
                <a:gd name="T53" fmla="*/ 2114 h 2261"/>
                <a:gd name="T54" fmla="*/ 146 w 1584"/>
                <a:gd name="T55" fmla="*/ 2195 h 2261"/>
                <a:gd name="T56" fmla="*/ 88 w 1584"/>
                <a:gd name="T57" fmla="*/ 2241 h 2261"/>
                <a:gd name="T58" fmla="*/ 63 w 1584"/>
                <a:gd name="T59" fmla="*/ 2256 h 2261"/>
                <a:gd name="T60" fmla="*/ 36 w 1584"/>
                <a:gd name="T61" fmla="*/ 2261 h 2261"/>
                <a:gd name="T62" fmla="*/ 11 w 1584"/>
                <a:gd name="T63" fmla="*/ 2248 h 2261"/>
                <a:gd name="T64" fmla="*/ 1 w 1584"/>
                <a:gd name="T65" fmla="*/ 2226 h 2261"/>
                <a:gd name="T66" fmla="*/ 1 w 1584"/>
                <a:gd name="T67" fmla="*/ 2200 h 2261"/>
                <a:gd name="T68" fmla="*/ 4 w 1584"/>
                <a:gd name="T69" fmla="*/ 2174 h 2261"/>
                <a:gd name="T70" fmla="*/ 19 w 1584"/>
                <a:gd name="T71" fmla="*/ 2102 h 2261"/>
                <a:gd name="T72" fmla="*/ 89 w 1584"/>
                <a:gd name="T73" fmla="*/ 1899 h 2261"/>
                <a:gd name="T74" fmla="*/ 176 w 1584"/>
                <a:gd name="T75" fmla="*/ 1702 h 2261"/>
                <a:gd name="T76" fmla="*/ 312 w 1584"/>
                <a:gd name="T77" fmla="*/ 1421 h 2261"/>
                <a:gd name="T78" fmla="*/ 505 w 1584"/>
                <a:gd name="T79" fmla="*/ 1062 h 2261"/>
                <a:gd name="T80" fmla="*/ 734 w 1584"/>
                <a:gd name="T81" fmla="*/ 673 h 2261"/>
                <a:gd name="T82" fmla="*/ 860 w 1584"/>
                <a:gd name="T83" fmla="*/ 468 h 2261"/>
                <a:gd name="T84" fmla="*/ 988 w 1584"/>
                <a:gd name="T85" fmla="*/ 265 h 2261"/>
                <a:gd name="T86" fmla="*/ 1083 w 1584"/>
                <a:gd name="T87" fmla="*/ 134 h 2261"/>
                <a:gd name="T88" fmla="*/ 1138 w 1584"/>
                <a:gd name="T89" fmla="*/ 71 h 2261"/>
                <a:gd name="T90" fmla="*/ 1195 w 1584"/>
                <a:gd name="T91" fmla="*/ 24 h 2261"/>
                <a:gd name="T92" fmla="*/ 1247 w 1584"/>
                <a:gd name="T93" fmla="*/ 2 h 2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84" h="2261">
                  <a:moveTo>
                    <a:pt x="1272" y="0"/>
                  </a:moveTo>
                  <a:lnTo>
                    <a:pt x="1299" y="5"/>
                  </a:lnTo>
                  <a:lnTo>
                    <a:pt x="1327" y="13"/>
                  </a:lnTo>
                  <a:lnTo>
                    <a:pt x="1356" y="29"/>
                  </a:lnTo>
                  <a:lnTo>
                    <a:pt x="1387" y="49"/>
                  </a:lnTo>
                  <a:lnTo>
                    <a:pt x="1412" y="72"/>
                  </a:lnTo>
                  <a:lnTo>
                    <a:pt x="1431" y="97"/>
                  </a:lnTo>
                  <a:lnTo>
                    <a:pt x="1444" y="122"/>
                  </a:lnTo>
                  <a:lnTo>
                    <a:pt x="1451" y="150"/>
                  </a:lnTo>
                  <a:lnTo>
                    <a:pt x="1452" y="180"/>
                  </a:lnTo>
                  <a:lnTo>
                    <a:pt x="1448" y="214"/>
                  </a:lnTo>
                  <a:lnTo>
                    <a:pt x="1444" y="231"/>
                  </a:lnTo>
                  <a:lnTo>
                    <a:pt x="1439" y="249"/>
                  </a:lnTo>
                  <a:lnTo>
                    <a:pt x="1421" y="301"/>
                  </a:lnTo>
                  <a:lnTo>
                    <a:pt x="1401" y="353"/>
                  </a:lnTo>
                  <a:lnTo>
                    <a:pt x="1491" y="407"/>
                  </a:lnTo>
                  <a:lnTo>
                    <a:pt x="1548" y="438"/>
                  </a:lnTo>
                  <a:lnTo>
                    <a:pt x="1563" y="450"/>
                  </a:lnTo>
                  <a:lnTo>
                    <a:pt x="1574" y="466"/>
                  </a:lnTo>
                  <a:lnTo>
                    <a:pt x="1581" y="482"/>
                  </a:lnTo>
                  <a:lnTo>
                    <a:pt x="1584" y="501"/>
                  </a:lnTo>
                  <a:lnTo>
                    <a:pt x="1582" y="520"/>
                  </a:lnTo>
                  <a:lnTo>
                    <a:pt x="1575" y="537"/>
                  </a:lnTo>
                  <a:lnTo>
                    <a:pt x="1094" y="1369"/>
                  </a:lnTo>
                  <a:lnTo>
                    <a:pt x="1092" y="1371"/>
                  </a:lnTo>
                  <a:lnTo>
                    <a:pt x="1089" y="1373"/>
                  </a:lnTo>
                  <a:lnTo>
                    <a:pt x="1085" y="1375"/>
                  </a:lnTo>
                  <a:lnTo>
                    <a:pt x="1082" y="1375"/>
                  </a:lnTo>
                  <a:lnTo>
                    <a:pt x="1079" y="1375"/>
                  </a:lnTo>
                  <a:lnTo>
                    <a:pt x="1058" y="1368"/>
                  </a:lnTo>
                  <a:lnTo>
                    <a:pt x="1041" y="1357"/>
                  </a:lnTo>
                  <a:lnTo>
                    <a:pt x="1025" y="1344"/>
                  </a:lnTo>
                  <a:lnTo>
                    <a:pt x="1015" y="1327"/>
                  </a:lnTo>
                  <a:lnTo>
                    <a:pt x="1007" y="1310"/>
                  </a:lnTo>
                  <a:lnTo>
                    <a:pt x="1004" y="1291"/>
                  </a:lnTo>
                  <a:lnTo>
                    <a:pt x="1004" y="1271"/>
                  </a:lnTo>
                  <a:lnTo>
                    <a:pt x="1008" y="1252"/>
                  </a:lnTo>
                  <a:lnTo>
                    <a:pt x="1016" y="1233"/>
                  </a:lnTo>
                  <a:lnTo>
                    <a:pt x="1427" y="522"/>
                  </a:lnTo>
                  <a:lnTo>
                    <a:pt x="1343" y="472"/>
                  </a:lnTo>
                  <a:lnTo>
                    <a:pt x="1323" y="506"/>
                  </a:lnTo>
                  <a:lnTo>
                    <a:pt x="1305" y="540"/>
                  </a:lnTo>
                  <a:lnTo>
                    <a:pt x="1235" y="658"/>
                  </a:lnTo>
                  <a:lnTo>
                    <a:pt x="1165" y="775"/>
                  </a:lnTo>
                  <a:lnTo>
                    <a:pt x="1095" y="892"/>
                  </a:lnTo>
                  <a:lnTo>
                    <a:pt x="935" y="1152"/>
                  </a:lnTo>
                  <a:lnTo>
                    <a:pt x="847" y="1288"/>
                  </a:lnTo>
                  <a:lnTo>
                    <a:pt x="757" y="1424"/>
                  </a:lnTo>
                  <a:lnTo>
                    <a:pt x="665" y="1557"/>
                  </a:lnTo>
                  <a:lnTo>
                    <a:pt x="572" y="1689"/>
                  </a:lnTo>
                  <a:lnTo>
                    <a:pt x="475" y="1818"/>
                  </a:lnTo>
                  <a:lnTo>
                    <a:pt x="373" y="1945"/>
                  </a:lnTo>
                  <a:lnTo>
                    <a:pt x="268" y="2070"/>
                  </a:lnTo>
                  <a:lnTo>
                    <a:pt x="230" y="2114"/>
                  </a:lnTo>
                  <a:lnTo>
                    <a:pt x="190" y="2156"/>
                  </a:lnTo>
                  <a:lnTo>
                    <a:pt x="146" y="2195"/>
                  </a:lnTo>
                  <a:lnTo>
                    <a:pt x="100" y="2232"/>
                  </a:lnTo>
                  <a:lnTo>
                    <a:pt x="88" y="2241"/>
                  </a:lnTo>
                  <a:lnTo>
                    <a:pt x="76" y="2250"/>
                  </a:lnTo>
                  <a:lnTo>
                    <a:pt x="63" y="2256"/>
                  </a:lnTo>
                  <a:lnTo>
                    <a:pt x="50" y="2261"/>
                  </a:lnTo>
                  <a:lnTo>
                    <a:pt x="36" y="2261"/>
                  </a:lnTo>
                  <a:lnTo>
                    <a:pt x="22" y="2255"/>
                  </a:lnTo>
                  <a:lnTo>
                    <a:pt x="11" y="2248"/>
                  </a:lnTo>
                  <a:lnTo>
                    <a:pt x="4" y="2237"/>
                  </a:lnTo>
                  <a:lnTo>
                    <a:pt x="1" y="2226"/>
                  </a:lnTo>
                  <a:lnTo>
                    <a:pt x="0" y="2213"/>
                  </a:lnTo>
                  <a:lnTo>
                    <a:pt x="1" y="2200"/>
                  </a:lnTo>
                  <a:lnTo>
                    <a:pt x="3" y="2187"/>
                  </a:lnTo>
                  <a:lnTo>
                    <a:pt x="4" y="2174"/>
                  </a:lnTo>
                  <a:lnTo>
                    <a:pt x="11" y="2138"/>
                  </a:lnTo>
                  <a:lnTo>
                    <a:pt x="19" y="2102"/>
                  </a:lnTo>
                  <a:lnTo>
                    <a:pt x="52" y="1999"/>
                  </a:lnTo>
                  <a:lnTo>
                    <a:pt x="89" y="1899"/>
                  </a:lnTo>
                  <a:lnTo>
                    <a:pt x="131" y="1799"/>
                  </a:lnTo>
                  <a:lnTo>
                    <a:pt x="176" y="1702"/>
                  </a:lnTo>
                  <a:lnTo>
                    <a:pt x="221" y="1604"/>
                  </a:lnTo>
                  <a:lnTo>
                    <a:pt x="312" y="1421"/>
                  </a:lnTo>
                  <a:lnTo>
                    <a:pt x="407" y="1241"/>
                  </a:lnTo>
                  <a:lnTo>
                    <a:pt x="505" y="1062"/>
                  </a:lnTo>
                  <a:lnTo>
                    <a:pt x="607" y="886"/>
                  </a:lnTo>
                  <a:lnTo>
                    <a:pt x="734" y="673"/>
                  </a:lnTo>
                  <a:lnTo>
                    <a:pt x="796" y="571"/>
                  </a:lnTo>
                  <a:lnTo>
                    <a:pt x="860" y="468"/>
                  </a:lnTo>
                  <a:lnTo>
                    <a:pt x="923" y="366"/>
                  </a:lnTo>
                  <a:lnTo>
                    <a:pt x="988" y="265"/>
                  </a:lnTo>
                  <a:lnTo>
                    <a:pt x="1058" y="167"/>
                  </a:lnTo>
                  <a:lnTo>
                    <a:pt x="1083" y="134"/>
                  </a:lnTo>
                  <a:lnTo>
                    <a:pt x="1109" y="102"/>
                  </a:lnTo>
                  <a:lnTo>
                    <a:pt x="1138" y="71"/>
                  </a:lnTo>
                  <a:lnTo>
                    <a:pt x="1168" y="43"/>
                  </a:lnTo>
                  <a:lnTo>
                    <a:pt x="1195" y="24"/>
                  </a:lnTo>
                  <a:lnTo>
                    <a:pt x="1221" y="10"/>
                  </a:lnTo>
                  <a:lnTo>
                    <a:pt x="1247" y="2"/>
                  </a:lnTo>
                  <a:lnTo>
                    <a:pt x="12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77234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-324545" y="239162"/>
            <a:ext cx="8568953" cy="1461646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7504" y="-140577"/>
            <a:ext cx="7992888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</a:rPr>
              <a:t>Подраздел 5.1 Акции </a:t>
            </a:r>
            <a:r>
              <a:rPr lang="ru-RU" sz="3000" dirty="0">
                <a:solidFill>
                  <a:schemeClr val="accent5">
                    <a:lumMod val="75000"/>
                  </a:schemeClr>
                </a:solidFill>
              </a:rPr>
              <a:t>и 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</a:rPr>
              <a:t>иное участие в </a:t>
            </a:r>
            <a:r>
              <a:rPr lang="ru-RU" sz="3000" dirty="0">
                <a:solidFill>
                  <a:schemeClr val="accent5">
                    <a:lumMod val="75000"/>
                  </a:schemeClr>
                </a:solidFill>
              </a:rPr>
              <a:t>коммерческих организациях и 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</a:rPr>
              <a:t>фондах</a:t>
            </a:r>
            <a:endParaRPr lang="ru-RU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4" t="8749" r="30818" b="71896"/>
          <a:stretch/>
        </p:blipFill>
        <p:spPr bwMode="auto">
          <a:xfrm>
            <a:off x="255412" y="4029587"/>
            <a:ext cx="8637068" cy="25380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251520" y="1846655"/>
            <a:ext cx="2880320" cy="1873769"/>
          </a:xfrm>
          <a:prstGeom prst="wedgeRoundRectCallout">
            <a:avLst>
              <a:gd name="adj1" fmla="val 129936"/>
              <a:gd name="adj2" fmla="val 10992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Уставный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капитал указывается согласно учредительным документам организации по состоянию на отчетную дату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514138" y="1628800"/>
            <a:ext cx="2520280" cy="2014662"/>
          </a:xfrm>
          <a:prstGeom prst="wedgeRoundRectCallout">
            <a:avLst>
              <a:gd name="adj1" fmla="val 70689"/>
              <a:gd name="adj2" fmla="val 10308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Доля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участия выражается в процентах от уставного капитала. Для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указываются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также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стоимость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количество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акций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156176" y="1846655"/>
            <a:ext cx="2880320" cy="2014393"/>
          </a:xfrm>
          <a:prstGeom prst="wedgeRoundRectCallout">
            <a:avLst>
              <a:gd name="adj1" fmla="val 13158"/>
              <a:gd name="adj2" fmla="val 8416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Прим.: учредительный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договор, приватизация, покупка, мена, дарение, наследование и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др., </a:t>
            </a:r>
            <a:r>
              <a:rPr lang="ru-RU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указать </a:t>
            </a: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реквизиты </a:t>
            </a:r>
            <a:r>
              <a:rPr lang="ru-RU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документа</a:t>
            </a:r>
            <a:endParaRPr lang="ru-RU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90686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4366320" cy="1900808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вексель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закладная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инвестиционный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пай паевого инвестиционного фонда, коносамент, 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-324545" y="239162"/>
            <a:ext cx="8568953" cy="1461646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7504" y="-140577"/>
            <a:ext cx="7992888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</a:rPr>
              <a:t>Подраздел 5.2 Акции </a:t>
            </a:r>
            <a:r>
              <a:rPr lang="ru-RU" sz="3000" dirty="0">
                <a:solidFill>
                  <a:schemeClr val="accent5">
                    <a:lumMod val="75000"/>
                  </a:schemeClr>
                </a:solidFill>
              </a:rPr>
              <a:t>и 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</a:rPr>
              <a:t>иное участие в </a:t>
            </a:r>
            <a:r>
              <a:rPr lang="ru-RU" sz="3000" dirty="0">
                <a:solidFill>
                  <a:schemeClr val="accent5">
                    <a:lumMod val="75000"/>
                  </a:schemeClr>
                </a:solidFill>
              </a:rPr>
              <a:t>коммерческих организациях и 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</a:rPr>
              <a:t>фондах</a:t>
            </a:r>
            <a:endParaRPr lang="ru-RU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526" y="4437112"/>
            <a:ext cx="8756962" cy="576064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акции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указанные в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подразделе 5.1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повторно не отражаются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7526" y="5085184"/>
            <a:ext cx="8756962" cy="54006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сертификат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материнский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капитал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является ценной бумагой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23520" y="1681900"/>
            <a:ext cx="43204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2F5897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облигация, чек, </a:t>
            </a:r>
          </a:p>
          <a:p>
            <a:pPr marL="342900" lvl="0" indent="-342900">
              <a:spcBef>
                <a:spcPct val="20000"/>
              </a:spcBef>
              <a:buClr>
                <a:srgbClr val="2F5897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сберегательный сертификат, </a:t>
            </a:r>
          </a:p>
          <a:p>
            <a:pPr marL="342900" lvl="0" indent="-342900">
              <a:spcBef>
                <a:spcPct val="20000"/>
              </a:spcBef>
              <a:buClr>
                <a:srgbClr val="2F5897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цифровое свидетельство и т.д.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501008"/>
            <a:ext cx="8280920" cy="707886"/>
          </a:xfrm>
          <a:prstGeom prst="rect">
            <a:avLst/>
          </a:prstGeom>
          <a:ln w="28575">
            <a:solidFill>
              <a:srgbClr val="FFC00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Сведения о ценных бумагах, переданных в доверительное управление, так же подлежат отражению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0913" y="5706787"/>
            <a:ext cx="8756962" cy="54006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 обращать внимание на держателя информации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67476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9" t="9791" r="35440" b="81677"/>
          <a:stretch/>
        </p:blipFill>
        <p:spPr bwMode="auto">
          <a:xfrm>
            <a:off x="-17920" y="3933056"/>
            <a:ext cx="9161920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539552" y="764704"/>
            <a:ext cx="4320480" cy="2664296"/>
          </a:xfrm>
          <a:prstGeom prst="wedgeRoundRectCallout">
            <a:avLst>
              <a:gd name="adj1" fmla="val 40014"/>
              <a:gd name="adj2" fmla="val 92944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Отражается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 о цене, которая определена эмитентом при выпуске ценной бумаги.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Указывается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номинальная величина обязательства одной ценной бумаги, а не их совокупности.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148064" y="1052736"/>
            <a:ext cx="3600400" cy="2376264"/>
          </a:xfrm>
          <a:prstGeom prst="wedgeRoundRectCallout">
            <a:avLst>
              <a:gd name="adj1" fmla="val 37044"/>
              <a:gd name="adj2" fmla="val 9913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Указывается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стоимость ценных бумаг данного вида исходя из стоимости их приобретения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80044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323528" y="732484"/>
            <a:ext cx="8568952" cy="4824536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029953"/>
            <a:ext cx="7776864" cy="16002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Раздел 6.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Сведения об обязательствах имущественного характера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1" name="Group 882"/>
          <p:cNvGrpSpPr/>
          <p:nvPr/>
        </p:nvGrpSpPr>
        <p:grpSpPr>
          <a:xfrm>
            <a:off x="7884368" y="4221088"/>
            <a:ext cx="573088" cy="368299"/>
            <a:chOff x="8134350" y="4325938"/>
            <a:chExt cx="573088" cy="368299"/>
          </a:xfrm>
          <a:solidFill>
            <a:schemeClr val="accent5">
              <a:lumMod val="75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2" name="Freeform 225"/>
            <p:cNvSpPr>
              <a:spLocks noEditPoints="1"/>
            </p:cNvSpPr>
            <p:nvPr/>
          </p:nvSpPr>
          <p:spPr bwMode="auto">
            <a:xfrm>
              <a:off x="8458200" y="4373563"/>
              <a:ext cx="136525" cy="136525"/>
            </a:xfrm>
            <a:custGeom>
              <a:avLst/>
              <a:gdLst>
                <a:gd name="T0" fmla="*/ 397 w 860"/>
                <a:gd name="T1" fmla="*/ 140 h 860"/>
                <a:gd name="T2" fmla="*/ 393 w 860"/>
                <a:gd name="T3" fmla="*/ 180 h 860"/>
                <a:gd name="T4" fmla="*/ 387 w 860"/>
                <a:gd name="T5" fmla="*/ 203 h 860"/>
                <a:gd name="T6" fmla="*/ 345 w 860"/>
                <a:gd name="T7" fmla="*/ 223 h 860"/>
                <a:gd name="T8" fmla="*/ 293 w 860"/>
                <a:gd name="T9" fmla="*/ 274 h 860"/>
                <a:gd name="T10" fmla="*/ 281 w 860"/>
                <a:gd name="T11" fmla="*/ 350 h 860"/>
                <a:gd name="T12" fmla="*/ 309 w 860"/>
                <a:gd name="T13" fmla="*/ 408 h 860"/>
                <a:gd name="T14" fmla="*/ 373 w 860"/>
                <a:gd name="T15" fmla="*/ 451 h 860"/>
                <a:gd name="T16" fmla="*/ 445 w 860"/>
                <a:gd name="T17" fmla="*/ 483 h 860"/>
                <a:gd name="T18" fmla="*/ 476 w 860"/>
                <a:gd name="T19" fmla="*/ 518 h 860"/>
                <a:gd name="T20" fmla="*/ 464 w 860"/>
                <a:gd name="T21" fmla="*/ 556 h 860"/>
                <a:gd name="T22" fmla="*/ 415 w 860"/>
                <a:gd name="T23" fmla="*/ 572 h 860"/>
                <a:gd name="T24" fmla="*/ 342 w 860"/>
                <a:gd name="T25" fmla="*/ 558 h 860"/>
                <a:gd name="T26" fmla="*/ 301 w 860"/>
                <a:gd name="T27" fmla="*/ 543 h 860"/>
                <a:gd name="T28" fmla="*/ 280 w 860"/>
                <a:gd name="T29" fmla="*/ 600 h 860"/>
                <a:gd name="T30" fmla="*/ 284 w 860"/>
                <a:gd name="T31" fmla="*/ 626 h 860"/>
                <a:gd name="T32" fmla="*/ 343 w 860"/>
                <a:gd name="T33" fmla="*/ 648 h 860"/>
                <a:gd name="T34" fmla="*/ 386 w 860"/>
                <a:gd name="T35" fmla="*/ 658 h 860"/>
                <a:gd name="T36" fmla="*/ 388 w 860"/>
                <a:gd name="T37" fmla="*/ 705 h 860"/>
                <a:gd name="T38" fmla="*/ 406 w 860"/>
                <a:gd name="T39" fmla="*/ 724 h 860"/>
                <a:gd name="T40" fmla="*/ 454 w 860"/>
                <a:gd name="T41" fmla="*/ 723 h 860"/>
                <a:gd name="T42" fmla="*/ 462 w 860"/>
                <a:gd name="T43" fmla="*/ 670 h 860"/>
                <a:gd name="T44" fmla="*/ 479 w 860"/>
                <a:gd name="T45" fmla="*/ 647 h 860"/>
                <a:gd name="T46" fmla="*/ 536 w 860"/>
                <a:gd name="T47" fmla="*/ 616 h 860"/>
                <a:gd name="T48" fmla="*/ 576 w 860"/>
                <a:gd name="T49" fmla="*/ 555 h 860"/>
                <a:gd name="T50" fmla="*/ 575 w 860"/>
                <a:gd name="T51" fmla="*/ 482 h 860"/>
                <a:gd name="T52" fmla="*/ 533 w 860"/>
                <a:gd name="T53" fmla="*/ 419 h 860"/>
                <a:gd name="T54" fmla="*/ 438 w 860"/>
                <a:gd name="T55" fmla="*/ 372 h 860"/>
                <a:gd name="T56" fmla="*/ 389 w 860"/>
                <a:gd name="T57" fmla="*/ 339 h 860"/>
                <a:gd name="T58" fmla="*/ 388 w 860"/>
                <a:gd name="T59" fmla="*/ 305 h 860"/>
                <a:gd name="T60" fmla="*/ 420 w 860"/>
                <a:gd name="T61" fmla="*/ 284 h 860"/>
                <a:gd name="T62" fmla="*/ 494 w 860"/>
                <a:gd name="T63" fmla="*/ 289 h 860"/>
                <a:gd name="T64" fmla="*/ 539 w 860"/>
                <a:gd name="T65" fmla="*/ 303 h 860"/>
                <a:gd name="T66" fmla="*/ 554 w 860"/>
                <a:gd name="T67" fmla="*/ 266 h 860"/>
                <a:gd name="T68" fmla="*/ 558 w 860"/>
                <a:gd name="T69" fmla="*/ 225 h 860"/>
                <a:gd name="T70" fmla="*/ 493 w 860"/>
                <a:gd name="T71" fmla="*/ 203 h 860"/>
                <a:gd name="T72" fmla="*/ 468 w 860"/>
                <a:gd name="T73" fmla="*/ 193 h 860"/>
                <a:gd name="T74" fmla="*/ 466 w 860"/>
                <a:gd name="T75" fmla="*/ 157 h 860"/>
                <a:gd name="T76" fmla="*/ 455 w 860"/>
                <a:gd name="T77" fmla="*/ 137 h 860"/>
                <a:gd name="T78" fmla="*/ 414 w 860"/>
                <a:gd name="T79" fmla="*/ 135 h 860"/>
                <a:gd name="T80" fmla="*/ 536 w 860"/>
                <a:gd name="T81" fmla="*/ 14 h 860"/>
                <a:gd name="T82" fmla="*/ 676 w 860"/>
                <a:gd name="T83" fmla="*/ 77 h 860"/>
                <a:gd name="T84" fmla="*/ 783 w 860"/>
                <a:gd name="T85" fmla="*/ 185 h 860"/>
                <a:gd name="T86" fmla="*/ 847 w 860"/>
                <a:gd name="T87" fmla="*/ 324 h 860"/>
                <a:gd name="T88" fmla="*/ 857 w 860"/>
                <a:gd name="T89" fmla="*/ 484 h 860"/>
                <a:gd name="T90" fmla="*/ 810 w 860"/>
                <a:gd name="T91" fmla="*/ 632 h 860"/>
                <a:gd name="T92" fmla="*/ 716 w 860"/>
                <a:gd name="T93" fmla="*/ 751 h 860"/>
                <a:gd name="T94" fmla="*/ 586 w 860"/>
                <a:gd name="T95" fmla="*/ 831 h 860"/>
                <a:gd name="T96" fmla="*/ 430 w 860"/>
                <a:gd name="T97" fmla="*/ 860 h 860"/>
                <a:gd name="T98" fmla="*/ 274 w 860"/>
                <a:gd name="T99" fmla="*/ 831 h 860"/>
                <a:gd name="T100" fmla="*/ 145 w 860"/>
                <a:gd name="T101" fmla="*/ 751 h 860"/>
                <a:gd name="T102" fmla="*/ 51 w 860"/>
                <a:gd name="T103" fmla="*/ 632 h 860"/>
                <a:gd name="T104" fmla="*/ 3 w 860"/>
                <a:gd name="T105" fmla="*/ 484 h 860"/>
                <a:gd name="T106" fmla="*/ 13 w 860"/>
                <a:gd name="T107" fmla="*/ 324 h 860"/>
                <a:gd name="T108" fmla="*/ 77 w 860"/>
                <a:gd name="T109" fmla="*/ 185 h 860"/>
                <a:gd name="T110" fmla="*/ 184 w 860"/>
                <a:gd name="T111" fmla="*/ 77 h 860"/>
                <a:gd name="T112" fmla="*/ 324 w 860"/>
                <a:gd name="T113" fmla="*/ 14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60" h="860">
                  <a:moveTo>
                    <a:pt x="414" y="135"/>
                  </a:moveTo>
                  <a:lnTo>
                    <a:pt x="403" y="136"/>
                  </a:lnTo>
                  <a:lnTo>
                    <a:pt x="397" y="140"/>
                  </a:lnTo>
                  <a:lnTo>
                    <a:pt x="394" y="145"/>
                  </a:lnTo>
                  <a:lnTo>
                    <a:pt x="393" y="156"/>
                  </a:lnTo>
                  <a:lnTo>
                    <a:pt x="393" y="180"/>
                  </a:lnTo>
                  <a:lnTo>
                    <a:pt x="392" y="191"/>
                  </a:lnTo>
                  <a:lnTo>
                    <a:pt x="391" y="199"/>
                  </a:lnTo>
                  <a:lnTo>
                    <a:pt x="387" y="203"/>
                  </a:lnTo>
                  <a:lnTo>
                    <a:pt x="381" y="206"/>
                  </a:lnTo>
                  <a:lnTo>
                    <a:pt x="370" y="211"/>
                  </a:lnTo>
                  <a:lnTo>
                    <a:pt x="345" y="223"/>
                  </a:lnTo>
                  <a:lnTo>
                    <a:pt x="324" y="237"/>
                  </a:lnTo>
                  <a:lnTo>
                    <a:pt x="306" y="254"/>
                  </a:lnTo>
                  <a:lnTo>
                    <a:pt x="293" y="274"/>
                  </a:lnTo>
                  <a:lnTo>
                    <a:pt x="284" y="298"/>
                  </a:lnTo>
                  <a:lnTo>
                    <a:pt x="280" y="326"/>
                  </a:lnTo>
                  <a:lnTo>
                    <a:pt x="281" y="350"/>
                  </a:lnTo>
                  <a:lnTo>
                    <a:pt x="286" y="372"/>
                  </a:lnTo>
                  <a:lnTo>
                    <a:pt x="296" y="392"/>
                  </a:lnTo>
                  <a:lnTo>
                    <a:pt x="309" y="408"/>
                  </a:lnTo>
                  <a:lnTo>
                    <a:pt x="327" y="423"/>
                  </a:lnTo>
                  <a:lnTo>
                    <a:pt x="347" y="438"/>
                  </a:lnTo>
                  <a:lnTo>
                    <a:pt x="373" y="451"/>
                  </a:lnTo>
                  <a:lnTo>
                    <a:pt x="402" y="463"/>
                  </a:lnTo>
                  <a:lnTo>
                    <a:pt x="429" y="475"/>
                  </a:lnTo>
                  <a:lnTo>
                    <a:pt x="445" y="483"/>
                  </a:lnTo>
                  <a:lnTo>
                    <a:pt x="460" y="492"/>
                  </a:lnTo>
                  <a:lnTo>
                    <a:pt x="471" y="505"/>
                  </a:lnTo>
                  <a:lnTo>
                    <a:pt x="476" y="518"/>
                  </a:lnTo>
                  <a:lnTo>
                    <a:pt x="477" y="532"/>
                  </a:lnTo>
                  <a:lnTo>
                    <a:pt x="473" y="545"/>
                  </a:lnTo>
                  <a:lnTo>
                    <a:pt x="464" y="556"/>
                  </a:lnTo>
                  <a:lnTo>
                    <a:pt x="450" y="565"/>
                  </a:lnTo>
                  <a:lnTo>
                    <a:pt x="433" y="570"/>
                  </a:lnTo>
                  <a:lnTo>
                    <a:pt x="415" y="572"/>
                  </a:lnTo>
                  <a:lnTo>
                    <a:pt x="397" y="571"/>
                  </a:lnTo>
                  <a:lnTo>
                    <a:pt x="369" y="566"/>
                  </a:lnTo>
                  <a:lnTo>
                    <a:pt x="342" y="558"/>
                  </a:lnTo>
                  <a:lnTo>
                    <a:pt x="316" y="547"/>
                  </a:lnTo>
                  <a:lnTo>
                    <a:pt x="307" y="543"/>
                  </a:lnTo>
                  <a:lnTo>
                    <a:pt x="301" y="543"/>
                  </a:lnTo>
                  <a:lnTo>
                    <a:pt x="295" y="547"/>
                  </a:lnTo>
                  <a:lnTo>
                    <a:pt x="292" y="557"/>
                  </a:lnTo>
                  <a:lnTo>
                    <a:pt x="280" y="600"/>
                  </a:lnTo>
                  <a:lnTo>
                    <a:pt x="278" y="612"/>
                  </a:lnTo>
                  <a:lnTo>
                    <a:pt x="279" y="620"/>
                  </a:lnTo>
                  <a:lnTo>
                    <a:pt x="284" y="626"/>
                  </a:lnTo>
                  <a:lnTo>
                    <a:pt x="295" y="632"/>
                  </a:lnTo>
                  <a:lnTo>
                    <a:pt x="318" y="642"/>
                  </a:lnTo>
                  <a:lnTo>
                    <a:pt x="343" y="648"/>
                  </a:lnTo>
                  <a:lnTo>
                    <a:pt x="368" y="652"/>
                  </a:lnTo>
                  <a:lnTo>
                    <a:pt x="380" y="655"/>
                  </a:lnTo>
                  <a:lnTo>
                    <a:pt x="386" y="658"/>
                  </a:lnTo>
                  <a:lnTo>
                    <a:pt x="388" y="665"/>
                  </a:lnTo>
                  <a:lnTo>
                    <a:pt x="388" y="678"/>
                  </a:lnTo>
                  <a:lnTo>
                    <a:pt x="388" y="705"/>
                  </a:lnTo>
                  <a:lnTo>
                    <a:pt x="391" y="715"/>
                  </a:lnTo>
                  <a:lnTo>
                    <a:pt x="396" y="722"/>
                  </a:lnTo>
                  <a:lnTo>
                    <a:pt x="406" y="724"/>
                  </a:lnTo>
                  <a:lnTo>
                    <a:pt x="427" y="725"/>
                  </a:lnTo>
                  <a:lnTo>
                    <a:pt x="445" y="725"/>
                  </a:lnTo>
                  <a:lnTo>
                    <a:pt x="454" y="723"/>
                  </a:lnTo>
                  <a:lnTo>
                    <a:pt x="460" y="717"/>
                  </a:lnTo>
                  <a:lnTo>
                    <a:pt x="462" y="707"/>
                  </a:lnTo>
                  <a:lnTo>
                    <a:pt x="462" y="670"/>
                  </a:lnTo>
                  <a:lnTo>
                    <a:pt x="464" y="659"/>
                  </a:lnTo>
                  <a:lnTo>
                    <a:pt x="470" y="651"/>
                  </a:lnTo>
                  <a:lnTo>
                    <a:pt x="479" y="647"/>
                  </a:lnTo>
                  <a:lnTo>
                    <a:pt x="500" y="639"/>
                  </a:lnTo>
                  <a:lnTo>
                    <a:pt x="520" y="629"/>
                  </a:lnTo>
                  <a:lnTo>
                    <a:pt x="536" y="616"/>
                  </a:lnTo>
                  <a:lnTo>
                    <a:pt x="552" y="601"/>
                  </a:lnTo>
                  <a:lnTo>
                    <a:pt x="566" y="579"/>
                  </a:lnTo>
                  <a:lnTo>
                    <a:pt x="576" y="555"/>
                  </a:lnTo>
                  <a:lnTo>
                    <a:pt x="580" y="531"/>
                  </a:lnTo>
                  <a:lnTo>
                    <a:pt x="580" y="506"/>
                  </a:lnTo>
                  <a:lnTo>
                    <a:pt x="575" y="482"/>
                  </a:lnTo>
                  <a:lnTo>
                    <a:pt x="565" y="460"/>
                  </a:lnTo>
                  <a:lnTo>
                    <a:pt x="552" y="438"/>
                  </a:lnTo>
                  <a:lnTo>
                    <a:pt x="533" y="419"/>
                  </a:lnTo>
                  <a:lnTo>
                    <a:pt x="510" y="404"/>
                  </a:lnTo>
                  <a:lnTo>
                    <a:pt x="475" y="387"/>
                  </a:lnTo>
                  <a:lnTo>
                    <a:pt x="438" y="372"/>
                  </a:lnTo>
                  <a:lnTo>
                    <a:pt x="418" y="362"/>
                  </a:lnTo>
                  <a:lnTo>
                    <a:pt x="399" y="349"/>
                  </a:lnTo>
                  <a:lnTo>
                    <a:pt x="389" y="339"/>
                  </a:lnTo>
                  <a:lnTo>
                    <a:pt x="385" y="327"/>
                  </a:lnTo>
                  <a:lnTo>
                    <a:pt x="385" y="316"/>
                  </a:lnTo>
                  <a:lnTo>
                    <a:pt x="388" y="305"/>
                  </a:lnTo>
                  <a:lnTo>
                    <a:pt x="396" y="295"/>
                  </a:lnTo>
                  <a:lnTo>
                    <a:pt x="408" y="288"/>
                  </a:lnTo>
                  <a:lnTo>
                    <a:pt x="420" y="284"/>
                  </a:lnTo>
                  <a:lnTo>
                    <a:pt x="432" y="283"/>
                  </a:lnTo>
                  <a:lnTo>
                    <a:pt x="464" y="283"/>
                  </a:lnTo>
                  <a:lnTo>
                    <a:pt x="494" y="289"/>
                  </a:lnTo>
                  <a:lnTo>
                    <a:pt x="523" y="301"/>
                  </a:lnTo>
                  <a:lnTo>
                    <a:pt x="532" y="304"/>
                  </a:lnTo>
                  <a:lnTo>
                    <a:pt x="539" y="303"/>
                  </a:lnTo>
                  <a:lnTo>
                    <a:pt x="543" y="298"/>
                  </a:lnTo>
                  <a:lnTo>
                    <a:pt x="547" y="290"/>
                  </a:lnTo>
                  <a:lnTo>
                    <a:pt x="554" y="266"/>
                  </a:lnTo>
                  <a:lnTo>
                    <a:pt x="562" y="241"/>
                  </a:lnTo>
                  <a:lnTo>
                    <a:pt x="562" y="233"/>
                  </a:lnTo>
                  <a:lnTo>
                    <a:pt x="558" y="225"/>
                  </a:lnTo>
                  <a:lnTo>
                    <a:pt x="550" y="220"/>
                  </a:lnTo>
                  <a:lnTo>
                    <a:pt x="522" y="210"/>
                  </a:lnTo>
                  <a:lnTo>
                    <a:pt x="493" y="203"/>
                  </a:lnTo>
                  <a:lnTo>
                    <a:pt x="479" y="201"/>
                  </a:lnTo>
                  <a:lnTo>
                    <a:pt x="472" y="198"/>
                  </a:lnTo>
                  <a:lnTo>
                    <a:pt x="468" y="193"/>
                  </a:lnTo>
                  <a:lnTo>
                    <a:pt x="466" y="186"/>
                  </a:lnTo>
                  <a:lnTo>
                    <a:pt x="466" y="172"/>
                  </a:lnTo>
                  <a:lnTo>
                    <a:pt x="466" y="157"/>
                  </a:lnTo>
                  <a:lnTo>
                    <a:pt x="465" y="146"/>
                  </a:lnTo>
                  <a:lnTo>
                    <a:pt x="462" y="140"/>
                  </a:lnTo>
                  <a:lnTo>
                    <a:pt x="455" y="137"/>
                  </a:lnTo>
                  <a:lnTo>
                    <a:pt x="445" y="135"/>
                  </a:lnTo>
                  <a:lnTo>
                    <a:pt x="429" y="135"/>
                  </a:lnTo>
                  <a:lnTo>
                    <a:pt x="414" y="135"/>
                  </a:lnTo>
                  <a:close/>
                  <a:moveTo>
                    <a:pt x="430" y="0"/>
                  </a:moveTo>
                  <a:lnTo>
                    <a:pt x="484" y="4"/>
                  </a:lnTo>
                  <a:lnTo>
                    <a:pt x="536" y="14"/>
                  </a:lnTo>
                  <a:lnTo>
                    <a:pt x="586" y="29"/>
                  </a:lnTo>
                  <a:lnTo>
                    <a:pt x="633" y="51"/>
                  </a:lnTo>
                  <a:lnTo>
                    <a:pt x="676" y="77"/>
                  </a:lnTo>
                  <a:lnTo>
                    <a:pt x="716" y="109"/>
                  </a:lnTo>
                  <a:lnTo>
                    <a:pt x="751" y="144"/>
                  </a:lnTo>
                  <a:lnTo>
                    <a:pt x="783" y="185"/>
                  </a:lnTo>
                  <a:lnTo>
                    <a:pt x="810" y="228"/>
                  </a:lnTo>
                  <a:lnTo>
                    <a:pt x="832" y="274"/>
                  </a:lnTo>
                  <a:lnTo>
                    <a:pt x="847" y="324"/>
                  </a:lnTo>
                  <a:lnTo>
                    <a:pt x="857" y="376"/>
                  </a:lnTo>
                  <a:lnTo>
                    <a:pt x="860" y="430"/>
                  </a:lnTo>
                  <a:lnTo>
                    <a:pt x="857" y="484"/>
                  </a:lnTo>
                  <a:lnTo>
                    <a:pt x="847" y="536"/>
                  </a:lnTo>
                  <a:lnTo>
                    <a:pt x="832" y="586"/>
                  </a:lnTo>
                  <a:lnTo>
                    <a:pt x="810" y="632"/>
                  </a:lnTo>
                  <a:lnTo>
                    <a:pt x="783" y="675"/>
                  </a:lnTo>
                  <a:lnTo>
                    <a:pt x="751" y="716"/>
                  </a:lnTo>
                  <a:lnTo>
                    <a:pt x="716" y="751"/>
                  </a:lnTo>
                  <a:lnTo>
                    <a:pt x="676" y="783"/>
                  </a:lnTo>
                  <a:lnTo>
                    <a:pt x="633" y="809"/>
                  </a:lnTo>
                  <a:lnTo>
                    <a:pt x="586" y="831"/>
                  </a:lnTo>
                  <a:lnTo>
                    <a:pt x="536" y="846"/>
                  </a:lnTo>
                  <a:lnTo>
                    <a:pt x="484" y="856"/>
                  </a:lnTo>
                  <a:lnTo>
                    <a:pt x="430" y="860"/>
                  </a:lnTo>
                  <a:lnTo>
                    <a:pt x="376" y="856"/>
                  </a:lnTo>
                  <a:lnTo>
                    <a:pt x="324" y="846"/>
                  </a:lnTo>
                  <a:lnTo>
                    <a:pt x="274" y="831"/>
                  </a:lnTo>
                  <a:lnTo>
                    <a:pt x="228" y="809"/>
                  </a:lnTo>
                  <a:lnTo>
                    <a:pt x="184" y="783"/>
                  </a:lnTo>
                  <a:lnTo>
                    <a:pt x="145" y="751"/>
                  </a:lnTo>
                  <a:lnTo>
                    <a:pt x="109" y="716"/>
                  </a:lnTo>
                  <a:lnTo>
                    <a:pt x="77" y="675"/>
                  </a:lnTo>
                  <a:lnTo>
                    <a:pt x="51" y="632"/>
                  </a:lnTo>
                  <a:lnTo>
                    <a:pt x="29" y="586"/>
                  </a:lnTo>
                  <a:lnTo>
                    <a:pt x="13" y="536"/>
                  </a:lnTo>
                  <a:lnTo>
                    <a:pt x="3" y="484"/>
                  </a:lnTo>
                  <a:lnTo>
                    <a:pt x="0" y="430"/>
                  </a:lnTo>
                  <a:lnTo>
                    <a:pt x="3" y="376"/>
                  </a:lnTo>
                  <a:lnTo>
                    <a:pt x="13" y="324"/>
                  </a:lnTo>
                  <a:lnTo>
                    <a:pt x="29" y="274"/>
                  </a:lnTo>
                  <a:lnTo>
                    <a:pt x="51" y="228"/>
                  </a:lnTo>
                  <a:lnTo>
                    <a:pt x="77" y="185"/>
                  </a:lnTo>
                  <a:lnTo>
                    <a:pt x="109" y="144"/>
                  </a:lnTo>
                  <a:lnTo>
                    <a:pt x="145" y="109"/>
                  </a:lnTo>
                  <a:lnTo>
                    <a:pt x="184" y="77"/>
                  </a:lnTo>
                  <a:lnTo>
                    <a:pt x="228" y="51"/>
                  </a:lnTo>
                  <a:lnTo>
                    <a:pt x="274" y="29"/>
                  </a:lnTo>
                  <a:lnTo>
                    <a:pt x="324" y="14"/>
                  </a:lnTo>
                  <a:lnTo>
                    <a:pt x="376" y="4"/>
                  </a:lnTo>
                  <a:lnTo>
                    <a:pt x="4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3" name="Freeform 226"/>
            <p:cNvSpPr>
              <a:spLocks/>
            </p:cNvSpPr>
            <p:nvPr/>
          </p:nvSpPr>
          <p:spPr bwMode="auto">
            <a:xfrm>
              <a:off x="8407400" y="4425950"/>
              <a:ext cx="38100" cy="38100"/>
            </a:xfrm>
            <a:custGeom>
              <a:avLst/>
              <a:gdLst>
                <a:gd name="T0" fmla="*/ 120 w 238"/>
                <a:gd name="T1" fmla="*/ 0 h 238"/>
                <a:gd name="T2" fmla="*/ 146 w 238"/>
                <a:gd name="T3" fmla="*/ 4 h 238"/>
                <a:gd name="T4" fmla="*/ 171 w 238"/>
                <a:gd name="T5" fmla="*/ 13 h 238"/>
                <a:gd name="T6" fmla="*/ 194 w 238"/>
                <a:gd name="T7" fmla="*/ 27 h 238"/>
                <a:gd name="T8" fmla="*/ 212 w 238"/>
                <a:gd name="T9" fmla="*/ 45 h 238"/>
                <a:gd name="T10" fmla="*/ 226 w 238"/>
                <a:gd name="T11" fmla="*/ 67 h 238"/>
                <a:gd name="T12" fmla="*/ 235 w 238"/>
                <a:gd name="T13" fmla="*/ 93 h 238"/>
                <a:gd name="T14" fmla="*/ 238 w 238"/>
                <a:gd name="T15" fmla="*/ 120 h 238"/>
                <a:gd name="T16" fmla="*/ 235 w 238"/>
                <a:gd name="T17" fmla="*/ 146 h 238"/>
                <a:gd name="T18" fmla="*/ 226 w 238"/>
                <a:gd name="T19" fmla="*/ 171 h 238"/>
                <a:gd name="T20" fmla="*/ 212 w 238"/>
                <a:gd name="T21" fmla="*/ 194 h 238"/>
                <a:gd name="T22" fmla="*/ 194 w 238"/>
                <a:gd name="T23" fmla="*/ 212 h 238"/>
                <a:gd name="T24" fmla="*/ 171 w 238"/>
                <a:gd name="T25" fmla="*/ 226 h 238"/>
                <a:gd name="T26" fmla="*/ 146 w 238"/>
                <a:gd name="T27" fmla="*/ 235 h 238"/>
                <a:gd name="T28" fmla="*/ 120 w 238"/>
                <a:gd name="T29" fmla="*/ 238 h 238"/>
                <a:gd name="T30" fmla="*/ 92 w 238"/>
                <a:gd name="T31" fmla="*/ 235 h 238"/>
                <a:gd name="T32" fmla="*/ 67 w 238"/>
                <a:gd name="T33" fmla="*/ 226 h 238"/>
                <a:gd name="T34" fmla="*/ 45 w 238"/>
                <a:gd name="T35" fmla="*/ 212 h 238"/>
                <a:gd name="T36" fmla="*/ 27 w 238"/>
                <a:gd name="T37" fmla="*/ 194 h 238"/>
                <a:gd name="T38" fmla="*/ 12 w 238"/>
                <a:gd name="T39" fmla="*/ 171 h 238"/>
                <a:gd name="T40" fmla="*/ 4 w 238"/>
                <a:gd name="T41" fmla="*/ 146 h 238"/>
                <a:gd name="T42" fmla="*/ 0 w 238"/>
                <a:gd name="T43" fmla="*/ 120 h 238"/>
                <a:gd name="T44" fmla="*/ 4 w 238"/>
                <a:gd name="T45" fmla="*/ 93 h 238"/>
                <a:gd name="T46" fmla="*/ 12 w 238"/>
                <a:gd name="T47" fmla="*/ 67 h 238"/>
                <a:gd name="T48" fmla="*/ 27 w 238"/>
                <a:gd name="T49" fmla="*/ 45 h 238"/>
                <a:gd name="T50" fmla="*/ 45 w 238"/>
                <a:gd name="T51" fmla="*/ 27 h 238"/>
                <a:gd name="T52" fmla="*/ 67 w 238"/>
                <a:gd name="T53" fmla="*/ 13 h 238"/>
                <a:gd name="T54" fmla="*/ 92 w 238"/>
                <a:gd name="T55" fmla="*/ 4 h 238"/>
                <a:gd name="T56" fmla="*/ 120 w 238"/>
                <a:gd name="T5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8" h="238">
                  <a:moveTo>
                    <a:pt x="120" y="0"/>
                  </a:moveTo>
                  <a:lnTo>
                    <a:pt x="146" y="4"/>
                  </a:lnTo>
                  <a:lnTo>
                    <a:pt x="171" y="13"/>
                  </a:lnTo>
                  <a:lnTo>
                    <a:pt x="194" y="27"/>
                  </a:lnTo>
                  <a:lnTo>
                    <a:pt x="212" y="45"/>
                  </a:lnTo>
                  <a:lnTo>
                    <a:pt x="226" y="67"/>
                  </a:lnTo>
                  <a:lnTo>
                    <a:pt x="235" y="93"/>
                  </a:lnTo>
                  <a:lnTo>
                    <a:pt x="238" y="120"/>
                  </a:lnTo>
                  <a:lnTo>
                    <a:pt x="235" y="146"/>
                  </a:lnTo>
                  <a:lnTo>
                    <a:pt x="226" y="171"/>
                  </a:lnTo>
                  <a:lnTo>
                    <a:pt x="212" y="194"/>
                  </a:lnTo>
                  <a:lnTo>
                    <a:pt x="194" y="212"/>
                  </a:lnTo>
                  <a:lnTo>
                    <a:pt x="171" y="226"/>
                  </a:lnTo>
                  <a:lnTo>
                    <a:pt x="146" y="235"/>
                  </a:lnTo>
                  <a:lnTo>
                    <a:pt x="120" y="238"/>
                  </a:lnTo>
                  <a:lnTo>
                    <a:pt x="92" y="235"/>
                  </a:lnTo>
                  <a:lnTo>
                    <a:pt x="67" y="226"/>
                  </a:lnTo>
                  <a:lnTo>
                    <a:pt x="45" y="212"/>
                  </a:lnTo>
                  <a:lnTo>
                    <a:pt x="27" y="194"/>
                  </a:lnTo>
                  <a:lnTo>
                    <a:pt x="12" y="171"/>
                  </a:lnTo>
                  <a:lnTo>
                    <a:pt x="4" y="146"/>
                  </a:lnTo>
                  <a:lnTo>
                    <a:pt x="0" y="120"/>
                  </a:lnTo>
                  <a:lnTo>
                    <a:pt x="4" y="93"/>
                  </a:lnTo>
                  <a:lnTo>
                    <a:pt x="12" y="67"/>
                  </a:lnTo>
                  <a:lnTo>
                    <a:pt x="27" y="45"/>
                  </a:lnTo>
                  <a:lnTo>
                    <a:pt x="45" y="27"/>
                  </a:lnTo>
                  <a:lnTo>
                    <a:pt x="67" y="13"/>
                  </a:lnTo>
                  <a:lnTo>
                    <a:pt x="92" y="4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" name="Freeform 227"/>
            <p:cNvSpPr>
              <a:spLocks/>
            </p:cNvSpPr>
            <p:nvPr/>
          </p:nvSpPr>
          <p:spPr bwMode="auto">
            <a:xfrm>
              <a:off x="8605838" y="4425950"/>
              <a:ext cx="38100" cy="38100"/>
            </a:xfrm>
            <a:custGeom>
              <a:avLst/>
              <a:gdLst>
                <a:gd name="T0" fmla="*/ 118 w 238"/>
                <a:gd name="T1" fmla="*/ 0 h 238"/>
                <a:gd name="T2" fmla="*/ 146 w 238"/>
                <a:gd name="T3" fmla="*/ 4 h 238"/>
                <a:gd name="T4" fmla="*/ 171 w 238"/>
                <a:gd name="T5" fmla="*/ 13 h 238"/>
                <a:gd name="T6" fmla="*/ 193 w 238"/>
                <a:gd name="T7" fmla="*/ 27 h 238"/>
                <a:gd name="T8" fmla="*/ 212 w 238"/>
                <a:gd name="T9" fmla="*/ 45 h 238"/>
                <a:gd name="T10" fmla="*/ 226 w 238"/>
                <a:gd name="T11" fmla="*/ 67 h 238"/>
                <a:gd name="T12" fmla="*/ 235 w 238"/>
                <a:gd name="T13" fmla="*/ 93 h 238"/>
                <a:gd name="T14" fmla="*/ 238 w 238"/>
                <a:gd name="T15" fmla="*/ 120 h 238"/>
                <a:gd name="T16" fmla="*/ 235 w 238"/>
                <a:gd name="T17" fmla="*/ 146 h 238"/>
                <a:gd name="T18" fmla="*/ 226 w 238"/>
                <a:gd name="T19" fmla="*/ 171 h 238"/>
                <a:gd name="T20" fmla="*/ 212 w 238"/>
                <a:gd name="T21" fmla="*/ 194 h 238"/>
                <a:gd name="T22" fmla="*/ 193 w 238"/>
                <a:gd name="T23" fmla="*/ 212 h 238"/>
                <a:gd name="T24" fmla="*/ 171 w 238"/>
                <a:gd name="T25" fmla="*/ 226 h 238"/>
                <a:gd name="T26" fmla="*/ 146 w 238"/>
                <a:gd name="T27" fmla="*/ 235 h 238"/>
                <a:gd name="T28" fmla="*/ 118 w 238"/>
                <a:gd name="T29" fmla="*/ 238 h 238"/>
                <a:gd name="T30" fmla="*/ 91 w 238"/>
                <a:gd name="T31" fmla="*/ 235 h 238"/>
                <a:gd name="T32" fmla="*/ 66 w 238"/>
                <a:gd name="T33" fmla="*/ 226 h 238"/>
                <a:gd name="T34" fmla="*/ 44 w 238"/>
                <a:gd name="T35" fmla="*/ 212 h 238"/>
                <a:gd name="T36" fmla="*/ 25 w 238"/>
                <a:gd name="T37" fmla="*/ 194 h 238"/>
                <a:gd name="T38" fmla="*/ 12 w 238"/>
                <a:gd name="T39" fmla="*/ 171 h 238"/>
                <a:gd name="T40" fmla="*/ 2 w 238"/>
                <a:gd name="T41" fmla="*/ 146 h 238"/>
                <a:gd name="T42" fmla="*/ 0 w 238"/>
                <a:gd name="T43" fmla="*/ 120 h 238"/>
                <a:gd name="T44" fmla="*/ 2 w 238"/>
                <a:gd name="T45" fmla="*/ 93 h 238"/>
                <a:gd name="T46" fmla="*/ 12 w 238"/>
                <a:gd name="T47" fmla="*/ 67 h 238"/>
                <a:gd name="T48" fmla="*/ 25 w 238"/>
                <a:gd name="T49" fmla="*/ 45 h 238"/>
                <a:gd name="T50" fmla="*/ 44 w 238"/>
                <a:gd name="T51" fmla="*/ 27 h 238"/>
                <a:gd name="T52" fmla="*/ 66 w 238"/>
                <a:gd name="T53" fmla="*/ 13 h 238"/>
                <a:gd name="T54" fmla="*/ 91 w 238"/>
                <a:gd name="T55" fmla="*/ 4 h 238"/>
                <a:gd name="T56" fmla="*/ 118 w 238"/>
                <a:gd name="T5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8" h="238">
                  <a:moveTo>
                    <a:pt x="118" y="0"/>
                  </a:moveTo>
                  <a:lnTo>
                    <a:pt x="146" y="4"/>
                  </a:lnTo>
                  <a:lnTo>
                    <a:pt x="171" y="13"/>
                  </a:lnTo>
                  <a:lnTo>
                    <a:pt x="193" y="27"/>
                  </a:lnTo>
                  <a:lnTo>
                    <a:pt x="212" y="45"/>
                  </a:lnTo>
                  <a:lnTo>
                    <a:pt x="226" y="67"/>
                  </a:lnTo>
                  <a:lnTo>
                    <a:pt x="235" y="93"/>
                  </a:lnTo>
                  <a:lnTo>
                    <a:pt x="238" y="120"/>
                  </a:lnTo>
                  <a:lnTo>
                    <a:pt x="235" y="146"/>
                  </a:lnTo>
                  <a:lnTo>
                    <a:pt x="226" y="171"/>
                  </a:lnTo>
                  <a:lnTo>
                    <a:pt x="212" y="194"/>
                  </a:lnTo>
                  <a:lnTo>
                    <a:pt x="193" y="212"/>
                  </a:lnTo>
                  <a:lnTo>
                    <a:pt x="171" y="226"/>
                  </a:lnTo>
                  <a:lnTo>
                    <a:pt x="146" y="235"/>
                  </a:lnTo>
                  <a:lnTo>
                    <a:pt x="118" y="238"/>
                  </a:lnTo>
                  <a:lnTo>
                    <a:pt x="91" y="235"/>
                  </a:lnTo>
                  <a:lnTo>
                    <a:pt x="66" y="226"/>
                  </a:lnTo>
                  <a:lnTo>
                    <a:pt x="44" y="212"/>
                  </a:lnTo>
                  <a:lnTo>
                    <a:pt x="25" y="194"/>
                  </a:lnTo>
                  <a:lnTo>
                    <a:pt x="12" y="171"/>
                  </a:lnTo>
                  <a:lnTo>
                    <a:pt x="2" y="146"/>
                  </a:lnTo>
                  <a:lnTo>
                    <a:pt x="0" y="120"/>
                  </a:lnTo>
                  <a:lnTo>
                    <a:pt x="2" y="93"/>
                  </a:lnTo>
                  <a:lnTo>
                    <a:pt x="12" y="67"/>
                  </a:lnTo>
                  <a:lnTo>
                    <a:pt x="25" y="45"/>
                  </a:lnTo>
                  <a:lnTo>
                    <a:pt x="44" y="27"/>
                  </a:lnTo>
                  <a:lnTo>
                    <a:pt x="66" y="13"/>
                  </a:lnTo>
                  <a:lnTo>
                    <a:pt x="91" y="4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5" name="Freeform 228"/>
            <p:cNvSpPr>
              <a:spLocks/>
            </p:cNvSpPr>
            <p:nvPr/>
          </p:nvSpPr>
          <p:spPr bwMode="auto">
            <a:xfrm>
              <a:off x="8348663" y="4330700"/>
              <a:ext cx="358775" cy="222250"/>
            </a:xfrm>
            <a:custGeom>
              <a:avLst/>
              <a:gdLst>
                <a:gd name="T0" fmla="*/ 2071 w 2266"/>
                <a:gd name="T1" fmla="*/ 0 h 1401"/>
                <a:gd name="T2" fmla="*/ 2139 w 2266"/>
                <a:gd name="T3" fmla="*/ 12 h 1401"/>
                <a:gd name="T4" fmla="*/ 2197 w 2266"/>
                <a:gd name="T5" fmla="*/ 46 h 1401"/>
                <a:gd name="T6" fmla="*/ 2240 w 2266"/>
                <a:gd name="T7" fmla="*/ 97 h 1401"/>
                <a:gd name="T8" fmla="*/ 2264 w 2266"/>
                <a:gd name="T9" fmla="*/ 161 h 1401"/>
                <a:gd name="T10" fmla="*/ 2266 w 2266"/>
                <a:gd name="T11" fmla="*/ 1205 h 1401"/>
                <a:gd name="T12" fmla="*/ 2254 w 2266"/>
                <a:gd name="T13" fmla="*/ 1274 h 1401"/>
                <a:gd name="T14" fmla="*/ 2220 w 2266"/>
                <a:gd name="T15" fmla="*/ 1332 h 1401"/>
                <a:gd name="T16" fmla="*/ 2170 w 2266"/>
                <a:gd name="T17" fmla="*/ 1375 h 1401"/>
                <a:gd name="T18" fmla="*/ 2105 w 2266"/>
                <a:gd name="T19" fmla="*/ 1399 h 1401"/>
                <a:gd name="T20" fmla="*/ 824 w 2266"/>
                <a:gd name="T21" fmla="*/ 1401 h 1401"/>
                <a:gd name="T22" fmla="*/ 1870 w 2266"/>
                <a:gd name="T23" fmla="*/ 1234 h 1401"/>
                <a:gd name="T24" fmla="*/ 1867 w 2266"/>
                <a:gd name="T25" fmla="*/ 1197 h 1401"/>
                <a:gd name="T26" fmla="*/ 1879 w 2266"/>
                <a:gd name="T27" fmla="*/ 1128 h 1401"/>
                <a:gd name="T28" fmla="*/ 1914 w 2266"/>
                <a:gd name="T29" fmla="*/ 1069 h 1401"/>
                <a:gd name="T30" fmla="*/ 1966 w 2266"/>
                <a:gd name="T31" fmla="*/ 1025 h 1401"/>
                <a:gd name="T32" fmla="*/ 2031 w 2266"/>
                <a:gd name="T33" fmla="*/ 1001 h 1401"/>
                <a:gd name="T34" fmla="*/ 2083 w 2266"/>
                <a:gd name="T35" fmla="*/ 999 h 1401"/>
                <a:gd name="T36" fmla="*/ 2101 w 2266"/>
                <a:gd name="T37" fmla="*/ 399 h 1401"/>
                <a:gd name="T38" fmla="*/ 2066 w 2266"/>
                <a:gd name="T39" fmla="*/ 402 h 1401"/>
                <a:gd name="T40" fmla="*/ 1997 w 2266"/>
                <a:gd name="T41" fmla="*/ 389 h 1401"/>
                <a:gd name="T42" fmla="*/ 1937 w 2266"/>
                <a:gd name="T43" fmla="*/ 355 h 1401"/>
                <a:gd name="T44" fmla="*/ 1893 w 2266"/>
                <a:gd name="T45" fmla="*/ 302 h 1401"/>
                <a:gd name="T46" fmla="*/ 1870 w 2266"/>
                <a:gd name="T47" fmla="*/ 237 h 1401"/>
                <a:gd name="T48" fmla="*/ 1868 w 2266"/>
                <a:gd name="T49" fmla="*/ 184 h 1401"/>
                <a:gd name="T50" fmla="*/ 410 w 2266"/>
                <a:gd name="T51" fmla="*/ 166 h 1401"/>
                <a:gd name="T52" fmla="*/ 417 w 2266"/>
                <a:gd name="T53" fmla="*/ 214 h 1401"/>
                <a:gd name="T54" fmla="*/ 404 w 2266"/>
                <a:gd name="T55" fmla="*/ 285 h 1401"/>
                <a:gd name="T56" fmla="*/ 370 w 2266"/>
                <a:gd name="T57" fmla="*/ 344 h 1401"/>
                <a:gd name="T58" fmla="*/ 318 w 2266"/>
                <a:gd name="T59" fmla="*/ 386 h 1401"/>
                <a:gd name="T60" fmla="*/ 253 w 2266"/>
                <a:gd name="T61" fmla="*/ 411 h 1401"/>
                <a:gd name="T62" fmla="*/ 192 w 2266"/>
                <a:gd name="T63" fmla="*/ 413 h 1401"/>
                <a:gd name="T64" fmla="*/ 168 w 2266"/>
                <a:gd name="T65" fmla="*/ 850 h 1401"/>
                <a:gd name="T66" fmla="*/ 88 w 2266"/>
                <a:gd name="T67" fmla="*/ 848 h 1401"/>
                <a:gd name="T68" fmla="*/ 0 w 2266"/>
                <a:gd name="T69" fmla="*/ 850 h 1401"/>
                <a:gd name="T70" fmla="*/ 3 w 2266"/>
                <a:gd name="T71" fmla="*/ 161 h 1401"/>
                <a:gd name="T72" fmla="*/ 28 w 2266"/>
                <a:gd name="T73" fmla="*/ 97 h 1401"/>
                <a:gd name="T74" fmla="*/ 70 w 2266"/>
                <a:gd name="T75" fmla="*/ 46 h 1401"/>
                <a:gd name="T76" fmla="*/ 128 w 2266"/>
                <a:gd name="T77" fmla="*/ 12 h 1401"/>
                <a:gd name="T78" fmla="*/ 196 w 2266"/>
                <a:gd name="T79" fmla="*/ 0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66" h="1401">
                  <a:moveTo>
                    <a:pt x="196" y="0"/>
                  </a:moveTo>
                  <a:lnTo>
                    <a:pt x="2071" y="0"/>
                  </a:lnTo>
                  <a:lnTo>
                    <a:pt x="2106" y="3"/>
                  </a:lnTo>
                  <a:lnTo>
                    <a:pt x="2139" y="12"/>
                  </a:lnTo>
                  <a:lnTo>
                    <a:pt x="2170" y="26"/>
                  </a:lnTo>
                  <a:lnTo>
                    <a:pt x="2197" y="46"/>
                  </a:lnTo>
                  <a:lnTo>
                    <a:pt x="2221" y="70"/>
                  </a:lnTo>
                  <a:lnTo>
                    <a:pt x="2240" y="97"/>
                  </a:lnTo>
                  <a:lnTo>
                    <a:pt x="2254" y="127"/>
                  </a:lnTo>
                  <a:lnTo>
                    <a:pt x="2264" y="161"/>
                  </a:lnTo>
                  <a:lnTo>
                    <a:pt x="2266" y="196"/>
                  </a:lnTo>
                  <a:lnTo>
                    <a:pt x="2266" y="1205"/>
                  </a:lnTo>
                  <a:lnTo>
                    <a:pt x="2263" y="1241"/>
                  </a:lnTo>
                  <a:lnTo>
                    <a:pt x="2254" y="1274"/>
                  </a:lnTo>
                  <a:lnTo>
                    <a:pt x="2240" y="1305"/>
                  </a:lnTo>
                  <a:lnTo>
                    <a:pt x="2220" y="1332"/>
                  </a:lnTo>
                  <a:lnTo>
                    <a:pt x="2197" y="1355"/>
                  </a:lnTo>
                  <a:lnTo>
                    <a:pt x="2170" y="1375"/>
                  </a:lnTo>
                  <a:lnTo>
                    <a:pt x="2139" y="1389"/>
                  </a:lnTo>
                  <a:lnTo>
                    <a:pt x="2105" y="1399"/>
                  </a:lnTo>
                  <a:lnTo>
                    <a:pt x="2070" y="1401"/>
                  </a:lnTo>
                  <a:lnTo>
                    <a:pt x="824" y="1401"/>
                  </a:lnTo>
                  <a:lnTo>
                    <a:pt x="824" y="1234"/>
                  </a:lnTo>
                  <a:lnTo>
                    <a:pt x="1870" y="1234"/>
                  </a:lnTo>
                  <a:lnTo>
                    <a:pt x="1868" y="1216"/>
                  </a:lnTo>
                  <a:lnTo>
                    <a:pt x="1867" y="1197"/>
                  </a:lnTo>
                  <a:lnTo>
                    <a:pt x="1870" y="1161"/>
                  </a:lnTo>
                  <a:lnTo>
                    <a:pt x="1879" y="1128"/>
                  </a:lnTo>
                  <a:lnTo>
                    <a:pt x="1895" y="1097"/>
                  </a:lnTo>
                  <a:lnTo>
                    <a:pt x="1914" y="1069"/>
                  </a:lnTo>
                  <a:lnTo>
                    <a:pt x="1937" y="1045"/>
                  </a:lnTo>
                  <a:lnTo>
                    <a:pt x="1966" y="1025"/>
                  </a:lnTo>
                  <a:lnTo>
                    <a:pt x="1997" y="1011"/>
                  </a:lnTo>
                  <a:lnTo>
                    <a:pt x="2031" y="1001"/>
                  </a:lnTo>
                  <a:lnTo>
                    <a:pt x="2066" y="998"/>
                  </a:lnTo>
                  <a:lnTo>
                    <a:pt x="2083" y="999"/>
                  </a:lnTo>
                  <a:lnTo>
                    <a:pt x="2101" y="1001"/>
                  </a:lnTo>
                  <a:lnTo>
                    <a:pt x="2101" y="399"/>
                  </a:lnTo>
                  <a:lnTo>
                    <a:pt x="2083" y="401"/>
                  </a:lnTo>
                  <a:lnTo>
                    <a:pt x="2066" y="402"/>
                  </a:lnTo>
                  <a:lnTo>
                    <a:pt x="2031" y="399"/>
                  </a:lnTo>
                  <a:lnTo>
                    <a:pt x="1997" y="389"/>
                  </a:lnTo>
                  <a:lnTo>
                    <a:pt x="1965" y="374"/>
                  </a:lnTo>
                  <a:lnTo>
                    <a:pt x="1937" y="355"/>
                  </a:lnTo>
                  <a:lnTo>
                    <a:pt x="1913" y="331"/>
                  </a:lnTo>
                  <a:lnTo>
                    <a:pt x="1893" y="302"/>
                  </a:lnTo>
                  <a:lnTo>
                    <a:pt x="1879" y="271"/>
                  </a:lnTo>
                  <a:lnTo>
                    <a:pt x="1870" y="237"/>
                  </a:lnTo>
                  <a:lnTo>
                    <a:pt x="1867" y="202"/>
                  </a:lnTo>
                  <a:lnTo>
                    <a:pt x="1868" y="184"/>
                  </a:lnTo>
                  <a:lnTo>
                    <a:pt x="1870" y="166"/>
                  </a:lnTo>
                  <a:lnTo>
                    <a:pt x="410" y="166"/>
                  </a:lnTo>
                  <a:lnTo>
                    <a:pt x="415" y="190"/>
                  </a:lnTo>
                  <a:lnTo>
                    <a:pt x="417" y="214"/>
                  </a:lnTo>
                  <a:lnTo>
                    <a:pt x="414" y="251"/>
                  </a:lnTo>
                  <a:lnTo>
                    <a:pt x="404" y="285"/>
                  </a:lnTo>
                  <a:lnTo>
                    <a:pt x="390" y="315"/>
                  </a:lnTo>
                  <a:lnTo>
                    <a:pt x="370" y="344"/>
                  </a:lnTo>
                  <a:lnTo>
                    <a:pt x="346" y="367"/>
                  </a:lnTo>
                  <a:lnTo>
                    <a:pt x="318" y="386"/>
                  </a:lnTo>
                  <a:lnTo>
                    <a:pt x="286" y="402"/>
                  </a:lnTo>
                  <a:lnTo>
                    <a:pt x="253" y="411"/>
                  </a:lnTo>
                  <a:lnTo>
                    <a:pt x="217" y="414"/>
                  </a:lnTo>
                  <a:lnTo>
                    <a:pt x="192" y="413"/>
                  </a:lnTo>
                  <a:lnTo>
                    <a:pt x="168" y="408"/>
                  </a:lnTo>
                  <a:lnTo>
                    <a:pt x="168" y="850"/>
                  </a:lnTo>
                  <a:lnTo>
                    <a:pt x="128" y="848"/>
                  </a:lnTo>
                  <a:lnTo>
                    <a:pt x="88" y="848"/>
                  </a:lnTo>
                  <a:lnTo>
                    <a:pt x="44" y="848"/>
                  </a:lnTo>
                  <a:lnTo>
                    <a:pt x="0" y="850"/>
                  </a:lnTo>
                  <a:lnTo>
                    <a:pt x="0" y="196"/>
                  </a:lnTo>
                  <a:lnTo>
                    <a:pt x="3" y="161"/>
                  </a:lnTo>
                  <a:lnTo>
                    <a:pt x="12" y="127"/>
                  </a:lnTo>
                  <a:lnTo>
                    <a:pt x="28" y="97"/>
                  </a:lnTo>
                  <a:lnTo>
                    <a:pt x="46" y="70"/>
                  </a:lnTo>
                  <a:lnTo>
                    <a:pt x="70" y="46"/>
                  </a:lnTo>
                  <a:lnTo>
                    <a:pt x="98" y="26"/>
                  </a:lnTo>
                  <a:lnTo>
                    <a:pt x="128" y="12"/>
                  </a:lnTo>
                  <a:lnTo>
                    <a:pt x="161" y="3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6" name="Freeform 229"/>
            <p:cNvSpPr>
              <a:spLocks noEditPoints="1"/>
            </p:cNvSpPr>
            <p:nvPr/>
          </p:nvSpPr>
          <p:spPr bwMode="auto">
            <a:xfrm>
              <a:off x="8134350" y="4325938"/>
              <a:ext cx="190500" cy="290512"/>
            </a:xfrm>
            <a:custGeom>
              <a:avLst/>
              <a:gdLst>
                <a:gd name="T0" fmla="*/ 904 w 1204"/>
                <a:gd name="T1" fmla="*/ 758 h 1828"/>
                <a:gd name="T2" fmla="*/ 602 w 1204"/>
                <a:gd name="T3" fmla="*/ 791 h 1828"/>
                <a:gd name="T4" fmla="*/ 301 w 1204"/>
                <a:gd name="T5" fmla="*/ 758 h 1828"/>
                <a:gd name="T6" fmla="*/ 134 w 1204"/>
                <a:gd name="T7" fmla="*/ 781 h 1828"/>
                <a:gd name="T8" fmla="*/ 184 w 1204"/>
                <a:gd name="T9" fmla="*/ 831 h 1828"/>
                <a:gd name="T10" fmla="*/ 409 w 1204"/>
                <a:gd name="T11" fmla="*/ 900 h 1828"/>
                <a:gd name="T12" fmla="*/ 734 w 1204"/>
                <a:gd name="T13" fmla="*/ 907 h 1828"/>
                <a:gd name="T14" fmla="*/ 993 w 1204"/>
                <a:gd name="T15" fmla="*/ 846 h 1828"/>
                <a:gd name="T16" fmla="*/ 1070 w 1204"/>
                <a:gd name="T17" fmla="*/ 788 h 1828"/>
                <a:gd name="T18" fmla="*/ 1005 w 1204"/>
                <a:gd name="T19" fmla="*/ 468 h 1828"/>
                <a:gd name="T20" fmla="*/ 729 w 1204"/>
                <a:gd name="T21" fmla="*/ 526 h 1828"/>
                <a:gd name="T22" fmla="*/ 415 w 1204"/>
                <a:gd name="T23" fmla="*/ 519 h 1828"/>
                <a:gd name="T24" fmla="*/ 165 w 1204"/>
                <a:gd name="T25" fmla="*/ 454 h 1828"/>
                <a:gd name="T26" fmla="*/ 149 w 1204"/>
                <a:gd name="T27" fmla="*/ 545 h 1828"/>
                <a:gd name="T28" fmla="*/ 296 w 1204"/>
                <a:gd name="T29" fmla="*/ 616 h 1828"/>
                <a:gd name="T30" fmla="*/ 603 w 1204"/>
                <a:gd name="T31" fmla="*/ 654 h 1828"/>
                <a:gd name="T32" fmla="*/ 908 w 1204"/>
                <a:gd name="T33" fmla="*/ 616 h 1828"/>
                <a:gd name="T34" fmla="*/ 1055 w 1204"/>
                <a:gd name="T35" fmla="*/ 547 h 1828"/>
                <a:gd name="T36" fmla="*/ 602 w 1204"/>
                <a:gd name="T37" fmla="*/ 133 h 1828"/>
                <a:gd name="T38" fmla="*/ 296 w 1204"/>
                <a:gd name="T39" fmla="*/ 171 h 1828"/>
                <a:gd name="T40" fmla="*/ 155 w 1204"/>
                <a:gd name="T41" fmla="*/ 236 h 1828"/>
                <a:gd name="T42" fmla="*/ 134 w 1204"/>
                <a:gd name="T43" fmla="*/ 272 h 1828"/>
                <a:gd name="T44" fmla="*/ 212 w 1204"/>
                <a:gd name="T45" fmla="*/ 330 h 1828"/>
                <a:gd name="T46" fmla="*/ 471 w 1204"/>
                <a:gd name="T47" fmla="*/ 392 h 1828"/>
                <a:gd name="T48" fmla="*/ 795 w 1204"/>
                <a:gd name="T49" fmla="*/ 385 h 1828"/>
                <a:gd name="T50" fmla="*/ 1019 w 1204"/>
                <a:gd name="T51" fmla="*/ 317 h 1828"/>
                <a:gd name="T52" fmla="*/ 1071 w 1204"/>
                <a:gd name="T53" fmla="*/ 267 h 1828"/>
                <a:gd name="T54" fmla="*/ 1040 w 1204"/>
                <a:gd name="T55" fmla="*/ 228 h 1828"/>
                <a:gd name="T56" fmla="*/ 855 w 1204"/>
                <a:gd name="T57" fmla="*/ 158 h 1828"/>
                <a:gd name="T58" fmla="*/ 602 w 1204"/>
                <a:gd name="T59" fmla="*/ 0 h 1828"/>
                <a:gd name="T60" fmla="*/ 904 w 1204"/>
                <a:gd name="T61" fmla="*/ 33 h 1828"/>
                <a:gd name="T62" fmla="*/ 1112 w 1204"/>
                <a:gd name="T63" fmla="*/ 118 h 1828"/>
                <a:gd name="T64" fmla="*/ 1195 w 1204"/>
                <a:gd name="T65" fmla="*/ 215 h 1828"/>
                <a:gd name="T66" fmla="*/ 1145 w 1204"/>
                <a:gd name="T67" fmla="*/ 906 h 1828"/>
                <a:gd name="T68" fmla="*/ 898 w 1204"/>
                <a:gd name="T69" fmla="*/ 990 h 1828"/>
                <a:gd name="T70" fmla="*/ 602 w 1204"/>
                <a:gd name="T71" fmla="*/ 1051 h 1828"/>
                <a:gd name="T72" fmla="*/ 301 w 1204"/>
                <a:gd name="T73" fmla="*/ 1018 h 1828"/>
                <a:gd name="T74" fmla="*/ 133 w 1204"/>
                <a:gd name="T75" fmla="*/ 1042 h 1828"/>
                <a:gd name="T76" fmla="*/ 183 w 1204"/>
                <a:gd name="T77" fmla="*/ 1092 h 1828"/>
                <a:gd name="T78" fmla="*/ 408 w 1204"/>
                <a:gd name="T79" fmla="*/ 1161 h 1828"/>
                <a:gd name="T80" fmla="*/ 721 w 1204"/>
                <a:gd name="T81" fmla="*/ 1169 h 1828"/>
                <a:gd name="T82" fmla="*/ 699 w 1204"/>
                <a:gd name="T83" fmla="*/ 1311 h 1828"/>
                <a:gd name="T84" fmla="*/ 415 w 1204"/>
                <a:gd name="T85" fmla="*/ 1302 h 1828"/>
                <a:gd name="T86" fmla="*/ 165 w 1204"/>
                <a:gd name="T87" fmla="*/ 1236 h 1828"/>
                <a:gd name="T88" fmla="*/ 148 w 1204"/>
                <a:gd name="T89" fmla="*/ 1328 h 1828"/>
                <a:gd name="T90" fmla="*/ 296 w 1204"/>
                <a:gd name="T91" fmla="*/ 1400 h 1828"/>
                <a:gd name="T92" fmla="*/ 602 w 1204"/>
                <a:gd name="T93" fmla="*/ 1437 h 1828"/>
                <a:gd name="T94" fmla="*/ 602 w 1204"/>
                <a:gd name="T95" fmla="*/ 1573 h 1828"/>
                <a:gd name="T96" fmla="*/ 301 w 1204"/>
                <a:gd name="T97" fmla="*/ 1540 h 1828"/>
                <a:gd name="T98" fmla="*/ 133 w 1204"/>
                <a:gd name="T99" fmla="*/ 1564 h 1828"/>
                <a:gd name="T100" fmla="*/ 183 w 1204"/>
                <a:gd name="T101" fmla="*/ 1613 h 1828"/>
                <a:gd name="T102" fmla="*/ 408 w 1204"/>
                <a:gd name="T103" fmla="*/ 1682 h 1828"/>
                <a:gd name="T104" fmla="*/ 699 w 1204"/>
                <a:gd name="T105" fmla="*/ 1692 h 1828"/>
                <a:gd name="T106" fmla="*/ 475 w 1204"/>
                <a:gd name="T107" fmla="*/ 1823 h 1828"/>
                <a:gd name="T108" fmla="*/ 200 w 1204"/>
                <a:gd name="T109" fmla="*/ 1764 h 1828"/>
                <a:gd name="T110" fmla="*/ 46 w 1204"/>
                <a:gd name="T111" fmla="*/ 1671 h 1828"/>
                <a:gd name="T112" fmla="*/ 1 w 1204"/>
                <a:gd name="T113" fmla="*/ 1578 h 1828"/>
                <a:gd name="T114" fmla="*/ 10 w 1204"/>
                <a:gd name="T115" fmla="*/ 214 h 1828"/>
                <a:gd name="T116" fmla="*/ 92 w 1204"/>
                <a:gd name="T117" fmla="*/ 117 h 1828"/>
                <a:gd name="T118" fmla="*/ 301 w 1204"/>
                <a:gd name="T119" fmla="*/ 33 h 1828"/>
                <a:gd name="T120" fmla="*/ 602 w 1204"/>
                <a:gd name="T121" fmla="*/ 0 h 1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04" h="1828">
                  <a:moveTo>
                    <a:pt x="1072" y="698"/>
                  </a:moveTo>
                  <a:lnTo>
                    <a:pt x="1040" y="713"/>
                  </a:lnTo>
                  <a:lnTo>
                    <a:pt x="1005" y="728"/>
                  </a:lnTo>
                  <a:lnTo>
                    <a:pt x="955" y="744"/>
                  </a:lnTo>
                  <a:lnTo>
                    <a:pt x="904" y="758"/>
                  </a:lnTo>
                  <a:lnTo>
                    <a:pt x="848" y="769"/>
                  </a:lnTo>
                  <a:lnTo>
                    <a:pt x="790" y="779"/>
                  </a:lnTo>
                  <a:lnTo>
                    <a:pt x="729" y="786"/>
                  </a:lnTo>
                  <a:lnTo>
                    <a:pt x="666" y="789"/>
                  </a:lnTo>
                  <a:lnTo>
                    <a:pt x="602" y="791"/>
                  </a:lnTo>
                  <a:lnTo>
                    <a:pt x="538" y="789"/>
                  </a:lnTo>
                  <a:lnTo>
                    <a:pt x="475" y="786"/>
                  </a:lnTo>
                  <a:lnTo>
                    <a:pt x="415" y="779"/>
                  </a:lnTo>
                  <a:lnTo>
                    <a:pt x="357" y="769"/>
                  </a:lnTo>
                  <a:lnTo>
                    <a:pt x="301" y="758"/>
                  </a:lnTo>
                  <a:lnTo>
                    <a:pt x="248" y="744"/>
                  </a:lnTo>
                  <a:lnTo>
                    <a:pt x="200" y="728"/>
                  </a:lnTo>
                  <a:lnTo>
                    <a:pt x="165" y="713"/>
                  </a:lnTo>
                  <a:lnTo>
                    <a:pt x="134" y="699"/>
                  </a:lnTo>
                  <a:lnTo>
                    <a:pt x="134" y="781"/>
                  </a:lnTo>
                  <a:lnTo>
                    <a:pt x="135" y="787"/>
                  </a:lnTo>
                  <a:lnTo>
                    <a:pt x="139" y="795"/>
                  </a:lnTo>
                  <a:lnTo>
                    <a:pt x="149" y="804"/>
                  </a:lnTo>
                  <a:lnTo>
                    <a:pt x="163" y="818"/>
                  </a:lnTo>
                  <a:lnTo>
                    <a:pt x="184" y="831"/>
                  </a:lnTo>
                  <a:lnTo>
                    <a:pt x="212" y="845"/>
                  </a:lnTo>
                  <a:lnTo>
                    <a:pt x="248" y="859"/>
                  </a:lnTo>
                  <a:lnTo>
                    <a:pt x="296" y="876"/>
                  </a:lnTo>
                  <a:lnTo>
                    <a:pt x="351" y="889"/>
                  </a:lnTo>
                  <a:lnTo>
                    <a:pt x="409" y="900"/>
                  </a:lnTo>
                  <a:lnTo>
                    <a:pt x="472" y="907"/>
                  </a:lnTo>
                  <a:lnTo>
                    <a:pt x="536" y="912"/>
                  </a:lnTo>
                  <a:lnTo>
                    <a:pt x="603" y="914"/>
                  </a:lnTo>
                  <a:lnTo>
                    <a:pt x="669" y="912"/>
                  </a:lnTo>
                  <a:lnTo>
                    <a:pt x="734" y="907"/>
                  </a:lnTo>
                  <a:lnTo>
                    <a:pt x="796" y="900"/>
                  </a:lnTo>
                  <a:lnTo>
                    <a:pt x="855" y="889"/>
                  </a:lnTo>
                  <a:lnTo>
                    <a:pt x="908" y="876"/>
                  </a:lnTo>
                  <a:lnTo>
                    <a:pt x="959" y="859"/>
                  </a:lnTo>
                  <a:lnTo>
                    <a:pt x="993" y="846"/>
                  </a:lnTo>
                  <a:lnTo>
                    <a:pt x="1020" y="832"/>
                  </a:lnTo>
                  <a:lnTo>
                    <a:pt x="1040" y="819"/>
                  </a:lnTo>
                  <a:lnTo>
                    <a:pt x="1055" y="807"/>
                  </a:lnTo>
                  <a:lnTo>
                    <a:pt x="1064" y="797"/>
                  </a:lnTo>
                  <a:lnTo>
                    <a:pt x="1070" y="788"/>
                  </a:lnTo>
                  <a:lnTo>
                    <a:pt x="1072" y="783"/>
                  </a:lnTo>
                  <a:lnTo>
                    <a:pt x="1072" y="698"/>
                  </a:lnTo>
                  <a:close/>
                  <a:moveTo>
                    <a:pt x="1072" y="438"/>
                  </a:moveTo>
                  <a:lnTo>
                    <a:pt x="1040" y="454"/>
                  </a:lnTo>
                  <a:lnTo>
                    <a:pt x="1005" y="468"/>
                  </a:lnTo>
                  <a:lnTo>
                    <a:pt x="955" y="484"/>
                  </a:lnTo>
                  <a:lnTo>
                    <a:pt x="904" y="499"/>
                  </a:lnTo>
                  <a:lnTo>
                    <a:pt x="848" y="510"/>
                  </a:lnTo>
                  <a:lnTo>
                    <a:pt x="790" y="519"/>
                  </a:lnTo>
                  <a:lnTo>
                    <a:pt x="729" y="526"/>
                  </a:lnTo>
                  <a:lnTo>
                    <a:pt x="666" y="529"/>
                  </a:lnTo>
                  <a:lnTo>
                    <a:pt x="602" y="532"/>
                  </a:lnTo>
                  <a:lnTo>
                    <a:pt x="538" y="529"/>
                  </a:lnTo>
                  <a:lnTo>
                    <a:pt x="475" y="526"/>
                  </a:lnTo>
                  <a:lnTo>
                    <a:pt x="415" y="519"/>
                  </a:lnTo>
                  <a:lnTo>
                    <a:pt x="357" y="510"/>
                  </a:lnTo>
                  <a:lnTo>
                    <a:pt x="301" y="499"/>
                  </a:lnTo>
                  <a:lnTo>
                    <a:pt x="248" y="484"/>
                  </a:lnTo>
                  <a:lnTo>
                    <a:pt x="200" y="468"/>
                  </a:lnTo>
                  <a:lnTo>
                    <a:pt x="165" y="454"/>
                  </a:lnTo>
                  <a:lnTo>
                    <a:pt x="134" y="439"/>
                  </a:lnTo>
                  <a:lnTo>
                    <a:pt x="134" y="522"/>
                  </a:lnTo>
                  <a:lnTo>
                    <a:pt x="135" y="527"/>
                  </a:lnTo>
                  <a:lnTo>
                    <a:pt x="139" y="535"/>
                  </a:lnTo>
                  <a:lnTo>
                    <a:pt x="149" y="545"/>
                  </a:lnTo>
                  <a:lnTo>
                    <a:pt x="163" y="558"/>
                  </a:lnTo>
                  <a:lnTo>
                    <a:pt x="184" y="571"/>
                  </a:lnTo>
                  <a:lnTo>
                    <a:pt x="212" y="585"/>
                  </a:lnTo>
                  <a:lnTo>
                    <a:pt x="248" y="599"/>
                  </a:lnTo>
                  <a:lnTo>
                    <a:pt x="296" y="616"/>
                  </a:lnTo>
                  <a:lnTo>
                    <a:pt x="351" y="629"/>
                  </a:lnTo>
                  <a:lnTo>
                    <a:pt x="409" y="640"/>
                  </a:lnTo>
                  <a:lnTo>
                    <a:pt x="472" y="648"/>
                  </a:lnTo>
                  <a:lnTo>
                    <a:pt x="536" y="652"/>
                  </a:lnTo>
                  <a:lnTo>
                    <a:pt x="603" y="654"/>
                  </a:lnTo>
                  <a:lnTo>
                    <a:pt x="669" y="652"/>
                  </a:lnTo>
                  <a:lnTo>
                    <a:pt x="734" y="648"/>
                  </a:lnTo>
                  <a:lnTo>
                    <a:pt x="796" y="640"/>
                  </a:lnTo>
                  <a:lnTo>
                    <a:pt x="855" y="629"/>
                  </a:lnTo>
                  <a:lnTo>
                    <a:pt x="908" y="616"/>
                  </a:lnTo>
                  <a:lnTo>
                    <a:pt x="959" y="599"/>
                  </a:lnTo>
                  <a:lnTo>
                    <a:pt x="993" y="586"/>
                  </a:lnTo>
                  <a:lnTo>
                    <a:pt x="1020" y="572"/>
                  </a:lnTo>
                  <a:lnTo>
                    <a:pt x="1040" y="559"/>
                  </a:lnTo>
                  <a:lnTo>
                    <a:pt x="1055" y="547"/>
                  </a:lnTo>
                  <a:lnTo>
                    <a:pt x="1064" y="537"/>
                  </a:lnTo>
                  <a:lnTo>
                    <a:pt x="1070" y="528"/>
                  </a:lnTo>
                  <a:lnTo>
                    <a:pt x="1072" y="523"/>
                  </a:lnTo>
                  <a:lnTo>
                    <a:pt x="1072" y="438"/>
                  </a:lnTo>
                  <a:close/>
                  <a:moveTo>
                    <a:pt x="602" y="133"/>
                  </a:moveTo>
                  <a:lnTo>
                    <a:pt x="535" y="135"/>
                  </a:lnTo>
                  <a:lnTo>
                    <a:pt x="471" y="139"/>
                  </a:lnTo>
                  <a:lnTo>
                    <a:pt x="409" y="147"/>
                  </a:lnTo>
                  <a:lnTo>
                    <a:pt x="351" y="158"/>
                  </a:lnTo>
                  <a:lnTo>
                    <a:pt x="296" y="171"/>
                  </a:lnTo>
                  <a:lnTo>
                    <a:pt x="247" y="187"/>
                  </a:lnTo>
                  <a:lnTo>
                    <a:pt x="215" y="199"/>
                  </a:lnTo>
                  <a:lnTo>
                    <a:pt x="190" y="213"/>
                  </a:lnTo>
                  <a:lnTo>
                    <a:pt x="170" y="225"/>
                  </a:lnTo>
                  <a:lnTo>
                    <a:pt x="155" y="236"/>
                  </a:lnTo>
                  <a:lnTo>
                    <a:pt x="145" y="247"/>
                  </a:lnTo>
                  <a:lnTo>
                    <a:pt x="137" y="255"/>
                  </a:lnTo>
                  <a:lnTo>
                    <a:pt x="134" y="262"/>
                  </a:lnTo>
                  <a:lnTo>
                    <a:pt x="133" y="266"/>
                  </a:lnTo>
                  <a:lnTo>
                    <a:pt x="134" y="272"/>
                  </a:lnTo>
                  <a:lnTo>
                    <a:pt x="139" y="279"/>
                  </a:lnTo>
                  <a:lnTo>
                    <a:pt x="148" y="290"/>
                  </a:lnTo>
                  <a:lnTo>
                    <a:pt x="162" y="302"/>
                  </a:lnTo>
                  <a:lnTo>
                    <a:pt x="183" y="316"/>
                  </a:lnTo>
                  <a:lnTo>
                    <a:pt x="212" y="330"/>
                  </a:lnTo>
                  <a:lnTo>
                    <a:pt x="247" y="345"/>
                  </a:lnTo>
                  <a:lnTo>
                    <a:pt x="296" y="361"/>
                  </a:lnTo>
                  <a:lnTo>
                    <a:pt x="350" y="374"/>
                  </a:lnTo>
                  <a:lnTo>
                    <a:pt x="408" y="385"/>
                  </a:lnTo>
                  <a:lnTo>
                    <a:pt x="471" y="392"/>
                  </a:lnTo>
                  <a:lnTo>
                    <a:pt x="535" y="397"/>
                  </a:lnTo>
                  <a:lnTo>
                    <a:pt x="602" y="399"/>
                  </a:lnTo>
                  <a:lnTo>
                    <a:pt x="669" y="397"/>
                  </a:lnTo>
                  <a:lnTo>
                    <a:pt x="734" y="392"/>
                  </a:lnTo>
                  <a:lnTo>
                    <a:pt x="795" y="385"/>
                  </a:lnTo>
                  <a:lnTo>
                    <a:pt x="853" y="374"/>
                  </a:lnTo>
                  <a:lnTo>
                    <a:pt x="908" y="361"/>
                  </a:lnTo>
                  <a:lnTo>
                    <a:pt x="958" y="345"/>
                  </a:lnTo>
                  <a:lnTo>
                    <a:pt x="992" y="331"/>
                  </a:lnTo>
                  <a:lnTo>
                    <a:pt x="1019" y="317"/>
                  </a:lnTo>
                  <a:lnTo>
                    <a:pt x="1040" y="304"/>
                  </a:lnTo>
                  <a:lnTo>
                    <a:pt x="1054" y="292"/>
                  </a:lnTo>
                  <a:lnTo>
                    <a:pt x="1064" y="282"/>
                  </a:lnTo>
                  <a:lnTo>
                    <a:pt x="1068" y="273"/>
                  </a:lnTo>
                  <a:lnTo>
                    <a:pt x="1071" y="267"/>
                  </a:lnTo>
                  <a:lnTo>
                    <a:pt x="1071" y="265"/>
                  </a:lnTo>
                  <a:lnTo>
                    <a:pt x="1068" y="259"/>
                  </a:lnTo>
                  <a:lnTo>
                    <a:pt x="1064" y="250"/>
                  </a:lnTo>
                  <a:lnTo>
                    <a:pt x="1054" y="240"/>
                  </a:lnTo>
                  <a:lnTo>
                    <a:pt x="1040" y="228"/>
                  </a:lnTo>
                  <a:lnTo>
                    <a:pt x="1019" y="215"/>
                  </a:lnTo>
                  <a:lnTo>
                    <a:pt x="992" y="202"/>
                  </a:lnTo>
                  <a:lnTo>
                    <a:pt x="958" y="187"/>
                  </a:lnTo>
                  <a:lnTo>
                    <a:pt x="908" y="171"/>
                  </a:lnTo>
                  <a:lnTo>
                    <a:pt x="855" y="158"/>
                  </a:lnTo>
                  <a:lnTo>
                    <a:pt x="795" y="147"/>
                  </a:lnTo>
                  <a:lnTo>
                    <a:pt x="734" y="139"/>
                  </a:lnTo>
                  <a:lnTo>
                    <a:pt x="669" y="135"/>
                  </a:lnTo>
                  <a:lnTo>
                    <a:pt x="602" y="133"/>
                  </a:lnTo>
                  <a:close/>
                  <a:moveTo>
                    <a:pt x="602" y="0"/>
                  </a:moveTo>
                  <a:lnTo>
                    <a:pt x="666" y="1"/>
                  </a:lnTo>
                  <a:lnTo>
                    <a:pt x="729" y="5"/>
                  </a:lnTo>
                  <a:lnTo>
                    <a:pt x="790" y="12"/>
                  </a:lnTo>
                  <a:lnTo>
                    <a:pt x="848" y="21"/>
                  </a:lnTo>
                  <a:lnTo>
                    <a:pt x="904" y="33"/>
                  </a:lnTo>
                  <a:lnTo>
                    <a:pt x="955" y="47"/>
                  </a:lnTo>
                  <a:lnTo>
                    <a:pt x="1005" y="64"/>
                  </a:lnTo>
                  <a:lnTo>
                    <a:pt x="1047" y="81"/>
                  </a:lnTo>
                  <a:lnTo>
                    <a:pt x="1082" y="100"/>
                  </a:lnTo>
                  <a:lnTo>
                    <a:pt x="1112" y="118"/>
                  </a:lnTo>
                  <a:lnTo>
                    <a:pt x="1138" y="137"/>
                  </a:lnTo>
                  <a:lnTo>
                    <a:pt x="1157" y="157"/>
                  </a:lnTo>
                  <a:lnTo>
                    <a:pt x="1174" y="176"/>
                  </a:lnTo>
                  <a:lnTo>
                    <a:pt x="1186" y="196"/>
                  </a:lnTo>
                  <a:lnTo>
                    <a:pt x="1195" y="215"/>
                  </a:lnTo>
                  <a:lnTo>
                    <a:pt x="1200" y="233"/>
                  </a:lnTo>
                  <a:lnTo>
                    <a:pt x="1203" y="251"/>
                  </a:lnTo>
                  <a:lnTo>
                    <a:pt x="1204" y="267"/>
                  </a:lnTo>
                  <a:lnTo>
                    <a:pt x="1204" y="896"/>
                  </a:lnTo>
                  <a:lnTo>
                    <a:pt x="1145" y="906"/>
                  </a:lnTo>
                  <a:lnTo>
                    <a:pt x="1089" y="920"/>
                  </a:lnTo>
                  <a:lnTo>
                    <a:pt x="1036" y="934"/>
                  </a:lnTo>
                  <a:lnTo>
                    <a:pt x="985" y="951"/>
                  </a:lnTo>
                  <a:lnTo>
                    <a:pt x="939" y="969"/>
                  </a:lnTo>
                  <a:lnTo>
                    <a:pt x="898" y="990"/>
                  </a:lnTo>
                  <a:lnTo>
                    <a:pt x="862" y="1010"/>
                  </a:lnTo>
                  <a:lnTo>
                    <a:pt x="832" y="1032"/>
                  </a:lnTo>
                  <a:lnTo>
                    <a:pt x="758" y="1042"/>
                  </a:lnTo>
                  <a:lnTo>
                    <a:pt x="681" y="1049"/>
                  </a:lnTo>
                  <a:lnTo>
                    <a:pt x="602" y="1051"/>
                  </a:lnTo>
                  <a:lnTo>
                    <a:pt x="538" y="1049"/>
                  </a:lnTo>
                  <a:lnTo>
                    <a:pt x="475" y="1046"/>
                  </a:lnTo>
                  <a:lnTo>
                    <a:pt x="415" y="1039"/>
                  </a:lnTo>
                  <a:lnTo>
                    <a:pt x="357" y="1029"/>
                  </a:lnTo>
                  <a:lnTo>
                    <a:pt x="301" y="1018"/>
                  </a:lnTo>
                  <a:lnTo>
                    <a:pt x="248" y="1004"/>
                  </a:lnTo>
                  <a:lnTo>
                    <a:pt x="200" y="987"/>
                  </a:lnTo>
                  <a:lnTo>
                    <a:pt x="165" y="973"/>
                  </a:lnTo>
                  <a:lnTo>
                    <a:pt x="133" y="960"/>
                  </a:lnTo>
                  <a:lnTo>
                    <a:pt x="133" y="1042"/>
                  </a:lnTo>
                  <a:lnTo>
                    <a:pt x="134" y="1048"/>
                  </a:lnTo>
                  <a:lnTo>
                    <a:pt x="139" y="1055"/>
                  </a:lnTo>
                  <a:lnTo>
                    <a:pt x="148" y="1066"/>
                  </a:lnTo>
                  <a:lnTo>
                    <a:pt x="162" y="1078"/>
                  </a:lnTo>
                  <a:lnTo>
                    <a:pt x="183" y="1092"/>
                  </a:lnTo>
                  <a:lnTo>
                    <a:pt x="212" y="1106"/>
                  </a:lnTo>
                  <a:lnTo>
                    <a:pt x="247" y="1121"/>
                  </a:lnTo>
                  <a:lnTo>
                    <a:pt x="296" y="1137"/>
                  </a:lnTo>
                  <a:lnTo>
                    <a:pt x="350" y="1151"/>
                  </a:lnTo>
                  <a:lnTo>
                    <a:pt x="408" y="1161"/>
                  </a:lnTo>
                  <a:lnTo>
                    <a:pt x="471" y="1168"/>
                  </a:lnTo>
                  <a:lnTo>
                    <a:pt x="535" y="1174"/>
                  </a:lnTo>
                  <a:lnTo>
                    <a:pt x="602" y="1175"/>
                  </a:lnTo>
                  <a:lnTo>
                    <a:pt x="663" y="1174"/>
                  </a:lnTo>
                  <a:lnTo>
                    <a:pt x="721" y="1169"/>
                  </a:lnTo>
                  <a:lnTo>
                    <a:pt x="710" y="1200"/>
                  </a:lnTo>
                  <a:lnTo>
                    <a:pt x="703" y="1229"/>
                  </a:lnTo>
                  <a:lnTo>
                    <a:pt x="700" y="1256"/>
                  </a:lnTo>
                  <a:lnTo>
                    <a:pt x="699" y="1279"/>
                  </a:lnTo>
                  <a:lnTo>
                    <a:pt x="699" y="1311"/>
                  </a:lnTo>
                  <a:lnTo>
                    <a:pt x="651" y="1313"/>
                  </a:lnTo>
                  <a:lnTo>
                    <a:pt x="602" y="1314"/>
                  </a:lnTo>
                  <a:lnTo>
                    <a:pt x="538" y="1313"/>
                  </a:lnTo>
                  <a:lnTo>
                    <a:pt x="475" y="1309"/>
                  </a:lnTo>
                  <a:lnTo>
                    <a:pt x="415" y="1302"/>
                  </a:lnTo>
                  <a:lnTo>
                    <a:pt x="357" y="1293"/>
                  </a:lnTo>
                  <a:lnTo>
                    <a:pt x="301" y="1281"/>
                  </a:lnTo>
                  <a:lnTo>
                    <a:pt x="248" y="1268"/>
                  </a:lnTo>
                  <a:lnTo>
                    <a:pt x="200" y="1252"/>
                  </a:lnTo>
                  <a:lnTo>
                    <a:pt x="165" y="1236"/>
                  </a:lnTo>
                  <a:lnTo>
                    <a:pt x="133" y="1222"/>
                  </a:lnTo>
                  <a:lnTo>
                    <a:pt x="133" y="1304"/>
                  </a:lnTo>
                  <a:lnTo>
                    <a:pt x="134" y="1310"/>
                  </a:lnTo>
                  <a:lnTo>
                    <a:pt x="139" y="1317"/>
                  </a:lnTo>
                  <a:lnTo>
                    <a:pt x="148" y="1328"/>
                  </a:lnTo>
                  <a:lnTo>
                    <a:pt x="162" y="1340"/>
                  </a:lnTo>
                  <a:lnTo>
                    <a:pt x="183" y="1354"/>
                  </a:lnTo>
                  <a:lnTo>
                    <a:pt x="212" y="1368"/>
                  </a:lnTo>
                  <a:lnTo>
                    <a:pt x="247" y="1383"/>
                  </a:lnTo>
                  <a:lnTo>
                    <a:pt x="296" y="1400"/>
                  </a:lnTo>
                  <a:lnTo>
                    <a:pt x="350" y="1413"/>
                  </a:lnTo>
                  <a:lnTo>
                    <a:pt x="408" y="1423"/>
                  </a:lnTo>
                  <a:lnTo>
                    <a:pt x="471" y="1430"/>
                  </a:lnTo>
                  <a:lnTo>
                    <a:pt x="535" y="1436"/>
                  </a:lnTo>
                  <a:lnTo>
                    <a:pt x="602" y="1437"/>
                  </a:lnTo>
                  <a:lnTo>
                    <a:pt x="651" y="1436"/>
                  </a:lnTo>
                  <a:lnTo>
                    <a:pt x="699" y="1434"/>
                  </a:lnTo>
                  <a:lnTo>
                    <a:pt x="699" y="1569"/>
                  </a:lnTo>
                  <a:lnTo>
                    <a:pt x="651" y="1572"/>
                  </a:lnTo>
                  <a:lnTo>
                    <a:pt x="602" y="1573"/>
                  </a:lnTo>
                  <a:lnTo>
                    <a:pt x="538" y="1571"/>
                  </a:lnTo>
                  <a:lnTo>
                    <a:pt x="475" y="1567"/>
                  </a:lnTo>
                  <a:lnTo>
                    <a:pt x="415" y="1561"/>
                  </a:lnTo>
                  <a:lnTo>
                    <a:pt x="357" y="1551"/>
                  </a:lnTo>
                  <a:lnTo>
                    <a:pt x="301" y="1540"/>
                  </a:lnTo>
                  <a:lnTo>
                    <a:pt x="248" y="1526"/>
                  </a:lnTo>
                  <a:lnTo>
                    <a:pt x="200" y="1509"/>
                  </a:lnTo>
                  <a:lnTo>
                    <a:pt x="165" y="1495"/>
                  </a:lnTo>
                  <a:lnTo>
                    <a:pt x="133" y="1480"/>
                  </a:lnTo>
                  <a:lnTo>
                    <a:pt x="133" y="1564"/>
                  </a:lnTo>
                  <a:lnTo>
                    <a:pt x="134" y="1568"/>
                  </a:lnTo>
                  <a:lnTo>
                    <a:pt x="139" y="1577"/>
                  </a:lnTo>
                  <a:lnTo>
                    <a:pt x="148" y="1587"/>
                  </a:lnTo>
                  <a:lnTo>
                    <a:pt x="162" y="1599"/>
                  </a:lnTo>
                  <a:lnTo>
                    <a:pt x="183" y="1613"/>
                  </a:lnTo>
                  <a:lnTo>
                    <a:pt x="212" y="1627"/>
                  </a:lnTo>
                  <a:lnTo>
                    <a:pt x="247" y="1642"/>
                  </a:lnTo>
                  <a:lnTo>
                    <a:pt x="296" y="1658"/>
                  </a:lnTo>
                  <a:lnTo>
                    <a:pt x="350" y="1671"/>
                  </a:lnTo>
                  <a:lnTo>
                    <a:pt x="408" y="1682"/>
                  </a:lnTo>
                  <a:lnTo>
                    <a:pt x="471" y="1690"/>
                  </a:lnTo>
                  <a:lnTo>
                    <a:pt x="535" y="1694"/>
                  </a:lnTo>
                  <a:lnTo>
                    <a:pt x="602" y="1695"/>
                  </a:lnTo>
                  <a:lnTo>
                    <a:pt x="651" y="1695"/>
                  </a:lnTo>
                  <a:lnTo>
                    <a:pt x="699" y="1692"/>
                  </a:lnTo>
                  <a:lnTo>
                    <a:pt x="699" y="1825"/>
                  </a:lnTo>
                  <a:lnTo>
                    <a:pt x="651" y="1827"/>
                  </a:lnTo>
                  <a:lnTo>
                    <a:pt x="602" y="1828"/>
                  </a:lnTo>
                  <a:lnTo>
                    <a:pt x="538" y="1826"/>
                  </a:lnTo>
                  <a:lnTo>
                    <a:pt x="475" y="1823"/>
                  </a:lnTo>
                  <a:lnTo>
                    <a:pt x="415" y="1816"/>
                  </a:lnTo>
                  <a:lnTo>
                    <a:pt x="357" y="1806"/>
                  </a:lnTo>
                  <a:lnTo>
                    <a:pt x="301" y="1795"/>
                  </a:lnTo>
                  <a:lnTo>
                    <a:pt x="248" y="1781"/>
                  </a:lnTo>
                  <a:lnTo>
                    <a:pt x="200" y="1764"/>
                  </a:lnTo>
                  <a:lnTo>
                    <a:pt x="158" y="1747"/>
                  </a:lnTo>
                  <a:lnTo>
                    <a:pt x="122" y="1729"/>
                  </a:lnTo>
                  <a:lnTo>
                    <a:pt x="92" y="1710"/>
                  </a:lnTo>
                  <a:lnTo>
                    <a:pt x="67" y="1691"/>
                  </a:lnTo>
                  <a:lnTo>
                    <a:pt x="46" y="1671"/>
                  </a:lnTo>
                  <a:lnTo>
                    <a:pt x="31" y="1652"/>
                  </a:lnTo>
                  <a:lnTo>
                    <a:pt x="19" y="1633"/>
                  </a:lnTo>
                  <a:lnTo>
                    <a:pt x="10" y="1613"/>
                  </a:lnTo>
                  <a:lnTo>
                    <a:pt x="4" y="1596"/>
                  </a:lnTo>
                  <a:lnTo>
                    <a:pt x="1" y="1578"/>
                  </a:lnTo>
                  <a:lnTo>
                    <a:pt x="0" y="1562"/>
                  </a:lnTo>
                  <a:lnTo>
                    <a:pt x="0" y="266"/>
                  </a:lnTo>
                  <a:lnTo>
                    <a:pt x="1" y="250"/>
                  </a:lnTo>
                  <a:lnTo>
                    <a:pt x="4" y="232"/>
                  </a:lnTo>
                  <a:lnTo>
                    <a:pt x="10" y="214"/>
                  </a:lnTo>
                  <a:lnTo>
                    <a:pt x="19" y="194"/>
                  </a:lnTo>
                  <a:lnTo>
                    <a:pt x="31" y="175"/>
                  </a:lnTo>
                  <a:lnTo>
                    <a:pt x="46" y="156"/>
                  </a:lnTo>
                  <a:lnTo>
                    <a:pt x="67" y="136"/>
                  </a:lnTo>
                  <a:lnTo>
                    <a:pt x="92" y="117"/>
                  </a:lnTo>
                  <a:lnTo>
                    <a:pt x="122" y="99"/>
                  </a:lnTo>
                  <a:lnTo>
                    <a:pt x="158" y="80"/>
                  </a:lnTo>
                  <a:lnTo>
                    <a:pt x="200" y="62"/>
                  </a:lnTo>
                  <a:lnTo>
                    <a:pt x="248" y="46"/>
                  </a:lnTo>
                  <a:lnTo>
                    <a:pt x="301" y="33"/>
                  </a:lnTo>
                  <a:lnTo>
                    <a:pt x="357" y="21"/>
                  </a:lnTo>
                  <a:lnTo>
                    <a:pt x="415" y="12"/>
                  </a:lnTo>
                  <a:lnTo>
                    <a:pt x="475" y="5"/>
                  </a:lnTo>
                  <a:lnTo>
                    <a:pt x="538" y="1"/>
                  </a:lnTo>
                  <a:lnTo>
                    <a:pt x="6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7" name="Freeform 230"/>
            <p:cNvSpPr>
              <a:spLocks noEditPoints="1"/>
            </p:cNvSpPr>
            <p:nvPr/>
          </p:nvSpPr>
          <p:spPr bwMode="auto">
            <a:xfrm>
              <a:off x="8266113" y="4486275"/>
              <a:ext cx="192088" cy="207962"/>
            </a:xfrm>
            <a:custGeom>
              <a:avLst/>
              <a:gdLst>
                <a:gd name="T0" fmla="*/ 149 w 1204"/>
                <a:gd name="T1" fmla="*/ 1065 h 1309"/>
                <a:gd name="T2" fmla="*/ 297 w 1204"/>
                <a:gd name="T3" fmla="*/ 1136 h 1309"/>
                <a:gd name="T4" fmla="*/ 603 w 1204"/>
                <a:gd name="T5" fmla="*/ 1173 h 1309"/>
                <a:gd name="T6" fmla="*/ 909 w 1204"/>
                <a:gd name="T7" fmla="*/ 1136 h 1309"/>
                <a:gd name="T8" fmla="*/ 1049 w 1204"/>
                <a:gd name="T9" fmla="*/ 1070 h 1309"/>
                <a:gd name="T10" fmla="*/ 1072 w 1204"/>
                <a:gd name="T11" fmla="*/ 959 h 1309"/>
                <a:gd name="T12" fmla="*/ 849 w 1204"/>
                <a:gd name="T13" fmla="*/ 1030 h 1309"/>
                <a:gd name="T14" fmla="*/ 538 w 1204"/>
                <a:gd name="T15" fmla="*/ 1049 h 1309"/>
                <a:gd name="T16" fmla="*/ 249 w 1204"/>
                <a:gd name="T17" fmla="*/ 1005 h 1309"/>
                <a:gd name="T18" fmla="*/ 133 w 1204"/>
                <a:gd name="T19" fmla="*/ 782 h 1309"/>
                <a:gd name="T20" fmla="*/ 184 w 1204"/>
                <a:gd name="T21" fmla="*/ 830 h 1309"/>
                <a:gd name="T22" fmla="*/ 409 w 1204"/>
                <a:gd name="T23" fmla="*/ 900 h 1309"/>
                <a:gd name="T24" fmla="*/ 733 w 1204"/>
                <a:gd name="T25" fmla="*/ 908 h 1309"/>
                <a:gd name="T26" fmla="*/ 992 w 1204"/>
                <a:gd name="T27" fmla="*/ 846 h 1309"/>
                <a:gd name="T28" fmla="*/ 1069 w 1204"/>
                <a:gd name="T29" fmla="*/ 789 h 1309"/>
                <a:gd name="T30" fmla="*/ 1004 w 1204"/>
                <a:gd name="T31" fmla="*/ 728 h 1309"/>
                <a:gd name="T32" fmla="*/ 730 w 1204"/>
                <a:gd name="T33" fmla="*/ 785 h 1309"/>
                <a:gd name="T34" fmla="*/ 415 w 1204"/>
                <a:gd name="T35" fmla="*/ 779 h 1309"/>
                <a:gd name="T36" fmla="*/ 164 w 1204"/>
                <a:gd name="T37" fmla="*/ 714 h 1309"/>
                <a:gd name="T38" fmla="*/ 140 w 1204"/>
                <a:gd name="T39" fmla="*/ 535 h 1309"/>
                <a:gd name="T40" fmla="*/ 247 w 1204"/>
                <a:gd name="T41" fmla="*/ 600 h 1309"/>
                <a:gd name="T42" fmla="*/ 536 w 1204"/>
                <a:gd name="T43" fmla="*/ 653 h 1309"/>
                <a:gd name="T44" fmla="*/ 854 w 1204"/>
                <a:gd name="T45" fmla="*/ 630 h 1309"/>
                <a:gd name="T46" fmla="*/ 1039 w 1204"/>
                <a:gd name="T47" fmla="*/ 560 h 1309"/>
                <a:gd name="T48" fmla="*/ 1071 w 1204"/>
                <a:gd name="T49" fmla="*/ 522 h 1309"/>
                <a:gd name="T50" fmla="*/ 905 w 1204"/>
                <a:gd name="T51" fmla="*/ 499 h 1309"/>
                <a:gd name="T52" fmla="*/ 603 w 1204"/>
                <a:gd name="T53" fmla="*/ 531 h 1309"/>
                <a:gd name="T54" fmla="*/ 301 w 1204"/>
                <a:gd name="T55" fmla="*/ 499 h 1309"/>
                <a:gd name="T56" fmla="*/ 602 w 1204"/>
                <a:gd name="T57" fmla="*/ 133 h 1309"/>
                <a:gd name="T58" fmla="*/ 296 w 1204"/>
                <a:gd name="T59" fmla="*/ 172 h 1309"/>
                <a:gd name="T60" fmla="*/ 154 w 1204"/>
                <a:gd name="T61" fmla="*/ 236 h 1309"/>
                <a:gd name="T62" fmla="*/ 133 w 1204"/>
                <a:gd name="T63" fmla="*/ 271 h 1309"/>
                <a:gd name="T64" fmla="*/ 211 w 1204"/>
                <a:gd name="T65" fmla="*/ 331 h 1309"/>
                <a:gd name="T66" fmla="*/ 470 w 1204"/>
                <a:gd name="T67" fmla="*/ 393 h 1309"/>
                <a:gd name="T68" fmla="*/ 795 w 1204"/>
                <a:gd name="T69" fmla="*/ 385 h 1309"/>
                <a:gd name="T70" fmla="*/ 1019 w 1204"/>
                <a:gd name="T71" fmla="*/ 317 h 1309"/>
                <a:gd name="T72" fmla="*/ 1071 w 1204"/>
                <a:gd name="T73" fmla="*/ 267 h 1309"/>
                <a:gd name="T74" fmla="*/ 1039 w 1204"/>
                <a:gd name="T75" fmla="*/ 229 h 1309"/>
                <a:gd name="T76" fmla="*/ 854 w 1204"/>
                <a:gd name="T77" fmla="*/ 158 h 1309"/>
                <a:gd name="T78" fmla="*/ 602 w 1204"/>
                <a:gd name="T79" fmla="*/ 0 h 1309"/>
                <a:gd name="T80" fmla="*/ 903 w 1204"/>
                <a:gd name="T81" fmla="*/ 32 h 1309"/>
                <a:gd name="T82" fmla="*/ 1113 w 1204"/>
                <a:gd name="T83" fmla="*/ 117 h 1309"/>
                <a:gd name="T84" fmla="*/ 1195 w 1204"/>
                <a:gd name="T85" fmla="*/ 213 h 1309"/>
                <a:gd name="T86" fmla="*/ 1203 w 1204"/>
                <a:gd name="T87" fmla="*/ 1059 h 1309"/>
                <a:gd name="T88" fmla="*/ 1158 w 1204"/>
                <a:gd name="T89" fmla="*/ 1154 h 1309"/>
                <a:gd name="T90" fmla="*/ 1004 w 1204"/>
                <a:gd name="T91" fmla="*/ 1247 h 1309"/>
                <a:gd name="T92" fmla="*/ 729 w 1204"/>
                <a:gd name="T93" fmla="*/ 1304 h 1309"/>
                <a:gd name="T94" fmla="*/ 414 w 1204"/>
                <a:gd name="T95" fmla="*/ 1297 h 1309"/>
                <a:gd name="T96" fmla="*/ 157 w 1204"/>
                <a:gd name="T97" fmla="*/ 1229 h 1309"/>
                <a:gd name="T98" fmla="*/ 30 w 1204"/>
                <a:gd name="T99" fmla="*/ 1134 h 1309"/>
                <a:gd name="T100" fmla="*/ 0 w 1204"/>
                <a:gd name="T101" fmla="*/ 1043 h 1309"/>
                <a:gd name="T102" fmla="*/ 18 w 1204"/>
                <a:gd name="T103" fmla="*/ 194 h 1309"/>
                <a:gd name="T104" fmla="*/ 122 w 1204"/>
                <a:gd name="T105" fmla="*/ 98 h 1309"/>
                <a:gd name="T106" fmla="*/ 356 w 1204"/>
                <a:gd name="T107" fmla="*/ 20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04" h="1309">
                  <a:moveTo>
                    <a:pt x="133" y="959"/>
                  </a:moveTo>
                  <a:lnTo>
                    <a:pt x="133" y="1042"/>
                  </a:lnTo>
                  <a:lnTo>
                    <a:pt x="134" y="1046"/>
                  </a:lnTo>
                  <a:lnTo>
                    <a:pt x="140" y="1055"/>
                  </a:lnTo>
                  <a:lnTo>
                    <a:pt x="149" y="1065"/>
                  </a:lnTo>
                  <a:lnTo>
                    <a:pt x="163" y="1077"/>
                  </a:lnTo>
                  <a:lnTo>
                    <a:pt x="184" y="1090"/>
                  </a:lnTo>
                  <a:lnTo>
                    <a:pt x="211" y="1105"/>
                  </a:lnTo>
                  <a:lnTo>
                    <a:pt x="247" y="1120"/>
                  </a:lnTo>
                  <a:lnTo>
                    <a:pt x="297" y="1136"/>
                  </a:lnTo>
                  <a:lnTo>
                    <a:pt x="351" y="1149"/>
                  </a:lnTo>
                  <a:lnTo>
                    <a:pt x="409" y="1160"/>
                  </a:lnTo>
                  <a:lnTo>
                    <a:pt x="471" y="1168"/>
                  </a:lnTo>
                  <a:lnTo>
                    <a:pt x="536" y="1172"/>
                  </a:lnTo>
                  <a:lnTo>
                    <a:pt x="603" y="1173"/>
                  </a:lnTo>
                  <a:lnTo>
                    <a:pt x="670" y="1172"/>
                  </a:lnTo>
                  <a:lnTo>
                    <a:pt x="733" y="1168"/>
                  </a:lnTo>
                  <a:lnTo>
                    <a:pt x="796" y="1160"/>
                  </a:lnTo>
                  <a:lnTo>
                    <a:pt x="854" y="1149"/>
                  </a:lnTo>
                  <a:lnTo>
                    <a:pt x="909" y="1136"/>
                  </a:lnTo>
                  <a:lnTo>
                    <a:pt x="958" y="1120"/>
                  </a:lnTo>
                  <a:lnTo>
                    <a:pt x="990" y="1106"/>
                  </a:lnTo>
                  <a:lnTo>
                    <a:pt x="1015" y="1094"/>
                  </a:lnTo>
                  <a:lnTo>
                    <a:pt x="1035" y="1082"/>
                  </a:lnTo>
                  <a:lnTo>
                    <a:pt x="1049" y="1070"/>
                  </a:lnTo>
                  <a:lnTo>
                    <a:pt x="1060" y="1060"/>
                  </a:lnTo>
                  <a:lnTo>
                    <a:pt x="1067" y="1053"/>
                  </a:lnTo>
                  <a:lnTo>
                    <a:pt x="1071" y="1046"/>
                  </a:lnTo>
                  <a:lnTo>
                    <a:pt x="1072" y="1042"/>
                  </a:lnTo>
                  <a:lnTo>
                    <a:pt x="1072" y="959"/>
                  </a:lnTo>
                  <a:lnTo>
                    <a:pt x="1041" y="974"/>
                  </a:lnTo>
                  <a:lnTo>
                    <a:pt x="1004" y="988"/>
                  </a:lnTo>
                  <a:lnTo>
                    <a:pt x="956" y="1005"/>
                  </a:lnTo>
                  <a:lnTo>
                    <a:pt x="905" y="1019"/>
                  </a:lnTo>
                  <a:lnTo>
                    <a:pt x="849" y="1030"/>
                  </a:lnTo>
                  <a:lnTo>
                    <a:pt x="790" y="1039"/>
                  </a:lnTo>
                  <a:lnTo>
                    <a:pt x="730" y="1045"/>
                  </a:lnTo>
                  <a:lnTo>
                    <a:pt x="666" y="1049"/>
                  </a:lnTo>
                  <a:lnTo>
                    <a:pt x="603" y="1051"/>
                  </a:lnTo>
                  <a:lnTo>
                    <a:pt x="538" y="1049"/>
                  </a:lnTo>
                  <a:lnTo>
                    <a:pt x="476" y="1045"/>
                  </a:lnTo>
                  <a:lnTo>
                    <a:pt x="415" y="1039"/>
                  </a:lnTo>
                  <a:lnTo>
                    <a:pt x="357" y="1030"/>
                  </a:lnTo>
                  <a:lnTo>
                    <a:pt x="301" y="1019"/>
                  </a:lnTo>
                  <a:lnTo>
                    <a:pt x="249" y="1005"/>
                  </a:lnTo>
                  <a:lnTo>
                    <a:pt x="200" y="988"/>
                  </a:lnTo>
                  <a:lnTo>
                    <a:pt x="164" y="974"/>
                  </a:lnTo>
                  <a:lnTo>
                    <a:pt x="133" y="959"/>
                  </a:lnTo>
                  <a:close/>
                  <a:moveTo>
                    <a:pt x="133" y="699"/>
                  </a:moveTo>
                  <a:lnTo>
                    <a:pt x="133" y="782"/>
                  </a:lnTo>
                  <a:lnTo>
                    <a:pt x="134" y="786"/>
                  </a:lnTo>
                  <a:lnTo>
                    <a:pt x="140" y="795"/>
                  </a:lnTo>
                  <a:lnTo>
                    <a:pt x="149" y="805"/>
                  </a:lnTo>
                  <a:lnTo>
                    <a:pt x="163" y="817"/>
                  </a:lnTo>
                  <a:lnTo>
                    <a:pt x="184" y="830"/>
                  </a:lnTo>
                  <a:lnTo>
                    <a:pt x="211" y="846"/>
                  </a:lnTo>
                  <a:lnTo>
                    <a:pt x="247" y="860"/>
                  </a:lnTo>
                  <a:lnTo>
                    <a:pt x="297" y="876"/>
                  </a:lnTo>
                  <a:lnTo>
                    <a:pt x="351" y="889"/>
                  </a:lnTo>
                  <a:lnTo>
                    <a:pt x="409" y="900"/>
                  </a:lnTo>
                  <a:lnTo>
                    <a:pt x="471" y="908"/>
                  </a:lnTo>
                  <a:lnTo>
                    <a:pt x="536" y="912"/>
                  </a:lnTo>
                  <a:lnTo>
                    <a:pt x="603" y="914"/>
                  </a:lnTo>
                  <a:lnTo>
                    <a:pt x="670" y="912"/>
                  </a:lnTo>
                  <a:lnTo>
                    <a:pt x="733" y="908"/>
                  </a:lnTo>
                  <a:lnTo>
                    <a:pt x="796" y="900"/>
                  </a:lnTo>
                  <a:lnTo>
                    <a:pt x="854" y="889"/>
                  </a:lnTo>
                  <a:lnTo>
                    <a:pt x="909" y="876"/>
                  </a:lnTo>
                  <a:lnTo>
                    <a:pt x="958" y="860"/>
                  </a:lnTo>
                  <a:lnTo>
                    <a:pt x="992" y="846"/>
                  </a:lnTo>
                  <a:lnTo>
                    <a:pt x="1020" y="832"/>
                  </a:lnTo>
                  <a:lnTo>
                    <a:pt x="1039" y="819"/>
                  </a:lnTo>
                  <a:lnTo>
                    <a:pt x="1055" y="807"/>
                  </a:lnTo>
                  <a:lnTo>
                    <a:pt x="1064" y="796"/>
                  </a:lnTo>
                  <a:lnTo>
                    <a:pt x="1069" y="789"/>
                  </a:lnTo>
                  <a:lnTo>
                    <a:pt x="1071" y="782"/>
                  </a:lnTo>
                  <a:lnTo>
                    <a:pt x="1071" y="782"/>
                  </a:lnTo>
                  <a:lnTo>
                    <a:pt x="1072" y="699"/>
                  </a:lnTo>
                  <a:lnTo>
                    <a:pt x="1041" y="714"/>
                  </a:lnTo>
                  <a:lnTo>
                    <a:pt x="1004" y="728"/>
                  </a:lnTo>
                  <a:lnTo>
                    <a:pt x="956" y="745"/>
                  </a:lnTo>
                  <a:lnTo>
                    <a:pt x="905" y="759"/>
                  </a:lnTo>
                  <a:lnTo>
                    <a:pt x="849" y="770"/>
                  </a:lnTo>
                  <a:lnTo>
                    <a:pt x="790" y="779"/>
                  </a:lnTo>
                  <a:lnTo>
                    <a:pt x="730" y="785"/>
                  </a:lnTo>
                  <a:lnTo>
                    <a:pt x="666" y="790"/>
                  </a:lnTo>
                  <a:lnTo>
                    <a:pt x="603" y="791"/>
                  </a:lnTo>
                  <a:lnTo>
                    <a:pt x="538" y="790"/>
                  </a:lnTo>
                  <a:lnTo>
                    <a:pt x="476" y="785"/>
                  </a:lnTo>
                  <a:lnTo>
                    <a:pt x="415" y="779"/>
                  </a:lnTo>
                  <a:lnTo>
                    <a:pt x="357" y="770"/>
                  </a:lnTo>
                  <a:lnTo>
                    <a:pt x="301" y="759"/>
                  </a:lnTo>
                  <a:lnTo>
                    <a:pt x="249" y="745"/>
                  </a:lnTo>
                  <a:lnTo>
                    <a:pt x="200" y="728"/>
                  </a:lnTo>
                  <a:lnTo>
                    <a:pt x="164" y="714"/>
                  </a:lnTo>
                  <a:lnTo>
                    <a:pt x="133" y="699"/>
                  </a:lnTo>
                  <a:close/>
                  <a:moveTo>
                    <a:pt x="133" y="439"/>
                  </a:moveTo>
                  <a:lnTo>
                    <a:pt x="133" y="522"/>
                  </a:lnTo>
                  <a:lnTo>
                    <a:pt x="134" y="527"/>
                  </a:lnTo>
                  <a:lnTo>
                    <a:pt x="140" y="535"/>
                  </a:lnTo>
                  <a:lnTo>
                    <a:pt x="149" y="545"/>
                  </a:lnTo>
                  <a:lnTo>
                    <a:pt x="163" y="557"/>
                  </a:lnTo>
                  <a:lnTo>
                    <a:pt x="184" y="572"/>
                  </a:lnTo>
                  <a:lnTo>
                    <a:pt x="211" y="586"/>
                  </a:lnTo>
                  <a:lnTo>
                    <a:pt x="247" y="600"/>
                  </a:lnTo>
                  <a:lnTo>
                    <a:pt x="297" y="617"/>
                  </a:lnTo>
                  <a:lnTo>
                    <a:pt x="351" y="630"/>
                  </a:lnTo>
                  <a:lnTo>
                    <a:pt x="409" y="641"/>
                  </a:lnTo>
                  <a:lnTo>
                    <a:pt x="471" y="648"/>
                  </a:lnTo>
                  <a:lnTo>
                    <a:pt x="536" y="653"/>
                  </a:lnTo>
                  <a:lnTo>
                    <a:pt x="603" y="654"/>
                  </a:lnTo>
                  <a:lnTo>
                    <a:pt x="670" y="653"/>
                  </a:lnTo>
                  <a:lnTo>
                    <a:pt x="733" y="648"/>
                  </a:lnTo>
                  <a:lnTo>
                    <a:pt x="796" y="641"/>
                  </a:lnTo>
                  <a:lnTo>
                    <a:pt x="854" y="630"/>
                  </a:lnTo>
                  <a:lnTo>
                    <a:pt x="909" y="617"/>
                  </a:lnTo>
                  <a:lnTo>
                    <a:pt x="958" y="600"/>
                  </a:lnTo>
                  <a:lnTo>
                    <a:pt x="992" y="586"/>
                  </a:lnTo>
                  <a:lnTo>
                    <a:pt x="1020" y="573"/>
                  </a:lnTo>
                  <a:lnTo>
                    <a:pt x="1039" y="560"/>
                  </a:lnTo>
                  <a:lnTo>
                    <a:pt x="1055" y="548"/>
                  </a:lnTo>
                  <a:lnTo>
                    <a:pt x="1064" y="537"/>
                  </a:lnTo>
                  <a:lnTo>
                    <a:pt x="1069" y="529"/>
                  </a:lnTo>
                  <a:lnTo>
                    <a:pt x="1071" y="522"/>
                  </a:lnTo>
                  <a:lnTo>
                    <a:pt x="1071" y="522"/>
                  </a:lnTo>
                  <a:lnTo>
                    <a:pt x="1072" y="439"/>
                  </a:lnTo>
                  <a:lnTo>
                    <a:pt x="1041" y="454"/>
                  </a:lnTo>
                  <a:lnTo>
                    <a:pt x="1004" y="469"/>
                  </a:lnTo>
                  <a:lnTo>
                    <a:pt x="956" y="485"/>
                  </a:lnTo>
                  <a:lnTo>
                    <a:pt x="905" y="499"/>
                  </a:lnTo>
                  <a:lnTo>
                    <a:pt x="849" y="510"/>
                  </a:lnTo>
                  <a:lnTo>
                    <a:pt x="790" y="519"/>
                  </a:lnTo>
                  <a:lnTo>
                    <a:pt x="730" y="526"/>
                  </a:lnTo>
                  <a:lnTo>
                    <a:pt x="666" y="530"/>
                  </a:lnTo>
                  <a:lnTo>
                    <a:pt x="603" y="531"/>
                  </a:lnTo>
                  <a:lnTo>
                    <a:pt x="538" y="530"/>
                  </a:lnTo>
                  <a:lnTo>
                    <a:pt x="476" y="526"/>
                  </a:lnTo>
                  <a:lnTo>
                    <a:pt x="415" y="519"/>
                  </a:lnTo>
                  <a:lnTo>
                    <a:pt x="357" y="510"/>
                  </a:lnTo>
                  <a:lnTo>
                    <a:pt x="301" y="499"/>
                  </a:lnTo>
                  <a:lnTo>
                    <a:pt x="249" y="485"/>
                  </a:lnTo>
                  <a:lnTo>
                    <a:pt x="200" y="469"/>
                  </a:lnTo>
                  <a:lnTo>
                    <a:pt x="164" y="454"/>
                  </a:lnTo>
                  <a:lnTo>
                    <a:pt x="133" y="439"/>
                  </a:lnTo>
                  <a:close/>
                  <a:moveTo>
                    <a:pt x="602" y="133"/>
                  </a:moveTo>
                  <a:lnTo>
                    <a:pt x="535" y="135"/>
                  </a:lnTo>
                  <a:lnTo>
                    <a:pt x="471" y="140"/>
                  </a:lnTo>
                  <a:lnTo>
                    <a:pt x="409" y="148"/>
                  </a:lnTo>
                  <a:lnTo>
                    <a:pt x="351" y="158"/>
                  </a:lnTo>
                  <a:lnTo>
                    <a:pt x="296" y="172"/>
                  </a:lnTo>
                  <a:lnTo>
                    <a:pt x="246" y="187"/>
                  </a:lnTo>
                  <a:lnTo>
                    <a:pt x="215" y="200"/>
                  </a:lnTo>
                  <a:lnTo>
                    <a:pt x="189" y="213"/>
                  </a:lnTo>
                  <a:lnTo>
                    <a:pt x="170" y="225"/>
                  </a:lnTo>
                  <a:lnTo>
                    <a:pt x="154" y="236"/>
                  </a:lnTo>
                  <a:lnTo>
                    <a:pt x="144" y="246"/>
                  </a:lnTo>
                  <a:lnTo>
                    <a:pt x="137" y="255"/>
                  </a:lnTo>
                  <a:lnTo>
                    <a:pt x="133" y="261"/>
                  </a:lnTo>
                  <a:lnTo>
                    <a:pt x="132" y="267"/>
                  </a:lnTo>
                  <a:lnTo>
                    <a:pt x="133" y="271"/>
                  </a:lnTo>
                  <a:lnTo>
                    <a:pt x="139" y="280"/>
                  </a:lnTo>
                  <a:lnTo>
                    <a:pt x="148" y="290"/>
                  </a:lnTo>
                  <a:lnTo>
                    <a:pt x="163" y="302"/>
                  </a:lnTo>
                  <a:lnTo>
                    <a:pt x="184" y="316"/>
                  </a:lnTo>
                  <a:lnTo>
                    <a:pt x="211" y="331"/>
                  </a:lnTo>
                  <a:lnTo>
                    <a:pt x="246" y="345"/>
                  </a:lnTo>
                  <a:lnTo>
                    <a:pt x="296" y="361"/>
                  </a:lnTo>
                  <a:lnTo>
                    <a:pt x="349" y="374"/>
                  </a:lnTo>
                  <a:lnTo>
                    <a:pt x="409" y="385"/>
                  </a:lnTo>
                  <a:lnTo>
                    <a:pt x="470" y="393"/>
                  </a:lnTo>
                  <a:lnTo>
                    <a:pt x="535" y="397"/>
                  </a:lnTo>
                  <a:lnTo>
                    <a:pt x="602" y="398"/>
                  </a:lnTo>
                  <a:lnTo>
                    <a:pt x="669" y="397"/>
                  </a:lnTo>
                  <a:lnTo>
                    <a:pt x="733" y="393"/>
                  </a:lnTo>
                  <a:lnTo>
                    <a:pt x="795" y="385"/>
                  </a:lnTo>
                  <a:lnTo>
                    <a:pt x="853" y="374"/>
                  </a:lnTo>
                  <a:lnTo>
                    <a:pt x="908" y="361"/>
                  </a:lnTo>
                  <a:lnTo>
                    <a:pt x="957" y="345"/>
                  </a:lnTo>
                  <a:lnTo>
                    <a:pt x="992" y="331"/>
                  </a:lnTo>
                  <a:lnTo>
                    <a:pt x="1019" y="317"/>
                  </a:lnTo>
                  <a:lnTo>
                    <a:pt x="1039" y="304"/>
                  </a:lnTo>
                  <a:lnTo>
                    <a:pt x="1054" y="292"/>
                  </a:lnTo>
                  <a:lnTo>
                    <a:pt x="1064" y="281"/>
                  </a:lnTo>
                  <a:lnTo>
                    <a:pt x="1069" y="274"/>
                  </a:lnTo>
                  <a:lnTo>
                    <a:pt x="1071" y="267"/>
                  </a:lnTo>
                  <a:lnTo>
                    <a:pt x="1071" y="265"/>
                  </a:lnTo>
                  <a:lnTo>
                    <a:pt x="1069" y="259"/>
                  </a:lnTo>
                  <a:lnTo>
                    <a:pt x="1064" y="251"/>
                  </a:lnTo>
                  <a:lnTo>
                    <a:pt x="1054" y="241"/>
                  </a:lnTo>
                  <a:lnTo>
                    <a:pt x="1039" y="229"/>
                  </a:lnTo>
                  <a:lnTo>
                    <a:pt x="1019" y="215"/>
                  </a:lnTo>
                  <a:lnTo>
                    <a:pt x="992" y="201"/>
                  </a:lnTo>
                  <a:lnTo>
                    <a:pt x="957" y="187"/>
                  </a:lnTo>
                  <a:lnTo>
                    <a:pt x="908" y="172"/>
                  </a:lnTo>
                  <a:lnTo>
                    <a:pt x="854" y="158"/>
                  </a:lnTo>
                  <a:lnTo>
                    <a:pt x="796" y="148"/>
                  </a:lnTo>
                  <a:lnTo>
                    <a:pt x="733" y="140"/>
                  </a:lnTo>
                  <a:lnTo>
                    <a:pt x="669" y="135"/>
                  </a:lnTo>
                  <a:lnTo>
                    <a:pt x="602" y="133"/>
                  </a:lnTo>
                  <a:close/>
                  <a:moveTo>
                    <a:pt x="602" y="0"/>
                  </a:moveTo>
                  <a:lnTo>
                    <a:pt x="666" y="1"/>
                  </a:lnTo>
                  <a:lnTo>
                    <a:pt x="729" y="5"/>
                  </a:lnTo>
                  <a:lnTo>
                    <a:pt x="789" y="12"/>
                  </a:lnTo>
                  <a:lnTo>
                    <a:pt x="847" y="20"/>
                  </a:lnTo>
                  <a:lnTo>
                    <a:pt x="903" y="32"/>
                  </a:lnTo>
                  <a:lnTo>
                    <a:pt x="956" y="46"/>
                  </a:lnTo>
                  <a:lnTo>
                    <a:pt x="1004" y="62"/>
                  </a:lnTo>
                  <a:lnTo>
                    <a:pt x="1046" y="80"/>
                  </a:lnTo>
                  <a:lnTo>
                    <a:pt x="1082" y="98"/>
                  </a:lnTo>
                  <a:lnTo>
                    <a:pt x="1113" y="117"/>
                  </a:lnTo>
                  <a:lnTo>
                    <a:pt x="1138" y="137"/>
                  </a:lnTo>
                  <a:lnTo>
                    <a:pt x="1158" y="155"/>
                  </a:lnTo>
                  <a:lnTo>
                    <a:pt x="1174" y="175"/>
                  </a:lnTo>
                  <a:lnTo>
                    <a:pt x="1186" y="195"/>
                  </a:lnTo>
                  <a:lnTo>
                    <a:pt x="1195" y="213"/>
                  </a:lnTo>
                  <a:lnTo>
                    <a:pt x="1201" y="232"/>
                  </a:lnTo>
                  <a:lnTo>
                    <a:pt x="1203" y="249"/>
                  </a:lnTo>
                  <a:lnTo>
                    <a:pt x="1204" y="266"/>
                  </a:lnTo>
                  <a:lnTo>
                    <a:pt x="1204" y="1043"/>
                  </a:lnTo>
                  <a:lnTo>
                    <a:pt x="1203" y="1059"/>
                  </a:lnTo>
                  <a:lnTo>
                    <a:pt x="1200" y="1077"/>
                  </a:lnTo>
                  <a:lnTo>
                    <a:pt x="1194" y="1096"/>
                  </a:lnTo>
                  <a:lnTo>
                    <a:pt x="1185" y="1114"/>
                  </a:lnTo>
                  <a:lnTo>
                    <a:pt x="1173" y="1134"/>
                  </a:lnTo>
                  <a:lnTo>
                    <a:pt x="1158" y="1154"/>
                  </a:lnTo>
                  <a:lnTo>
                    <a:pt x="1137" y="1173"/>
                  </a:lnTo>
                  <a:lnTo>
                    <a:pt x="1112" y="1192"/>
                  </a:lnTo>
                  <a:lnTo>
                    <a:pt x="1082" y="1211"/>
                  </a:lnTo>
                  <a:lnTo>
                    <a:pt x="1046" y="1229"/>
                  </a:lnTo>
                  <a:lnTo>
                    <a:pt x="1004" y="1247"/>
                  </a:lnTo>
                  <a:lnTo>
                    <a:pt x="956" y="1262"/>
                  </a:lnTo>
                  <a:lnTo>
                    <a:pt x="903" y="1276"/>
                  </a:lnTo>
                  <a:lnTo>
                    <a:pt x="847" y="1288"/>
                  </a:lnTo>
                  <a:lnTo>
                    <a:pt x="789" y="1297"/>
                  </a:lnTo>
                  <a:lnTo>
                    <a:pt x="729" y="1304"/>
                  </a:lnTo>
                  <a:lnTo>
                    <a:pt x="666" y="1308"/>
                  </a:lnTo>
                  <a:lnTo>
                    <a:pt x="602" y="1309"/>
                  </a:lnTo>
                  <a:lnTo>
                    <a:pt x="538" y="1308"/>
                  </a:lnTo>
                  <a:lnTo>
                    <a:pt x="474" y="1304"/>
                  </a:lnTo>
                  <a:lnTo>
                    <a:pt x="414" y="1297"/>
                  </a:lnTo>
                  <a:lnTo>
                    <a:pt x="356" y="1288"/>
                  </a:lnTo>
                  <a:lnTo>
                    <a:pt x="300" y="1276"/>
                  </a:lnTo>
                  <a:lnTo>
                    <a:pt x="249" y="1262"/>
                  </a:lnTo>
                  <a:lnTo>
                    <a:pt x="200" y="1247"/>
                  </a:lnTo>
                  <a:lnTo>
                    <a:pt x="157" y="1229"/>
                  </a:lnTo>
                  <a:lnTo>
                    <a:pt x="122" y="1211"/>
                  </a:lnTo>
                  <a:lnTo>
                    <a:pt x="92" y="1192"/>
                  </a:lnTo>
                  <a:lnTo>
                    <a:pt x="66" y="1172"/>
                  </a:lnTo>
                  <a:lnTo>
                    <a:pt x="47" y="1153"/>
                  </a:lnTo>
                  <a:lnTo>
                    <a:pt x="30" y="1134"/>
                  </a:lnTo>
                  <a:lnTo>
                    <a:pt x="18" y="1114"/>
                  </a:lnTo>
                  <a:lnTo>
                    <a:pt x="9" y="1096"/>
                  </a:lnTo>
                  <a:lnTo>
                    <a:pt x="4" y="1077"/>
                  </a:lnTo>
                  <a:lnTo>
                    <a:pt x="1" y="1059"/>
                  </a:lnTo>
                  <a:lnTo>
                    <a:pt x="0" y="1043"/>
                  </a:lnTo>
                  <a:lnTo>
                    <a:pt x="0" y="266"/>
                  </a:lnTo>
                  <a:lnTo>
                    <a:pt x="1" y="249"/>
                  </a:lnTo>
                  <a:lnTo>
                    <a:pt x="4" y="232"/>
                  </a:lnTo>
                  <a:lnTo>
                    <a:pt x="9" y="213"/>
                  </a:lnTo>
                  <a:lnTo>
                    <a:pt x="18" y="194"/>
                  </a:lnTo>
                  <a:lnTo>
                    <a:pt x="30" y="175"/>
                  </a:lnTo>
                  <a:lnTo>
                    <a:pt x="47" y="155"/>
                  </a:lnTo>
                  <a:lnTo>
                    <a:pt x="66" y="135"/>
                  </a:lnTo>
                  <a:lnTo>
                    <a:pt x="92" y="117"/>
                  </a:lnTo>
                  <a:lnTo>
                    <a:pt x="122" y="98"/>
                  </a:lnTo>
                  <a:lnTo>
                    <a:pt x="157" y="80"/>
                  </a:lnTo>
                  <a:lnTo>
                    <a:pt x="200" y="62"/>
                  </a:lnTo>
                  <a:lnTo>
                    <a:pt x="249" y="46"/>
                  </a:lnTo>
                  <a:lnTo>
                    <a:pt x="300" y="32"/>
                  </a:lnTo>
                  <a:lnTo>
                    <a:pt x="356" y="20"/>
                  </a:lnTo>
                  <a:lnTo>
                    <a:pt x="414" y="12"/>
                  </a:lnTo>
                  <a:lnTo>
                    <a:pt x="474" y="5"/>
                  </a:lnTo>
                  <a:lnTo>
                    <a:pt x="538" y="1"/>
                  </a:lnTo>
                  <a:lnTo>
                    <a:pt x="6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82789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 со стрелкой вниз 5"/>
          <p:cNvSpPr/>
          <p:nvPr/>
        </p:nvSpPr>
        <p:spPr>
          <a:xfrm>
            <a:off x="323528" y="1556792"/>
            <a:ext cx="8496944" cy="2088232"/>
          </a:xfrm>
          <a:prstGeom prst="downArrowCallout">
            <a:avLst>
              <a:gd name="adj1" fmla="val 72156"/>
              <a:gd name="adj2" fmla="val 56578"/>
              <a:gd name="adj3" fmla="val 22052"/>
              <a:gd name="adj4" fmla="val 6750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недвижимое имущество, находящееся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временном пользовании </a:t>
            </a:r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 в собственности)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депутата,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супруги (супруга), несовершеннолетних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-324545" y="167154"/>
            <a:ext cx="8064897" cy="1389638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-368070"/>
            <a:ext cx="808347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200" dirty="0" smtClean="0"/>
              <a:t>Подраздел </a:t>
            </a:r>
            <a:r>
              <a:rPr lang="ru-RU" sz="2200" dirty="0"/>
              <a:t>6.1. </a:t>
            </a:r>
            <a:r>
              <a:rPr lang="ru-RU" sz="2200" dirty="0" smtClean="0"/>
              <a:t>Объекты </a:t>
            </a:r>
            <a:r>
              <a:rPr lang="ru-RU" sz="2200" dirty="0"/>
              <a:t>недвижимого имущества, </a:t>
            </a:r>
            <a:br>
              <a:rPr lang="ru-RU" sz="2200" dirty="0"/>
            </a:br>
            <a:r>
              <a:rPr lang="ru-RU" sz="2200" dirty="0"/>
              <a:t>находящиеся в </a:t>
            </a:r>
            <a:r>
              <a:rPr lang="ru-RU" sz="2200" dirty="0" smtClean="0"/>
              <a:t>пользовании</a:t>
            </a:r>
            <a:endParaRPr lang="ru-RU" sz="2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9062" y="3645024"/>
            <a:ext cx="86854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SzPct val="117000"/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фактическое проживание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заключения договора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аренды;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117000"/>
              <a:buFont typeface="Wingdings" panose="05000000000000000000" pitchFamily="2" charset="2"/>
              <a:buChar char="ü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имеется регистрация (постоянная или временная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117000"/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договору аренды (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найма);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117000"/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договорам социального найма;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117000"/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используемых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бытовых нужд, но не зарегистрированных в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Росреестре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117000"/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используемые, но не зарегистрированные объекты незавершенного строительства;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117000"/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принадлежащих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праве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пожизненного наследуемого владения;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SzPct val="117000"/>
              <a:buFont typeface="Wingdings" panose="05000000000000000000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объекты пользования ИП.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91251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5" y="1171689"/>
            <a:ext cx="8579296" cy="2820506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недвижимое имущество, которое находится в собственности и уже отражено в подразделе 3.1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справки;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земельные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участки, расположенные под многоквартирными домами, а также под надземными или подземными гаражными комплексами,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земельные участки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рамках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гаражно-строительного кооператива</a:t>
            </a:r>
            <a:endParaRPr lang="ru-RU" b="1" dirty="0">
              <a:solidFill>
                <a:srgbClr val="C00000"/>
              </a:solidFill>
            </a:endParaRPr>
          </a:p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8640"/>
            <a:ext cx="439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не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указываются </a:t>
            </a:r>
            <a:endParaRPr lang="ru-RU" sz="40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5126" y="4027809"/>
            <a:ext cx="439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указываются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 </a:t>
            </a:r>
            <a:endParaRPr lang="ru-RU" sz="40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07168" y="4221088"/>
            <a:ext cx="8579296" cy="2820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95535" y="4941168"/>
            <a:ext cx="8682163" cy="2820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пользование имуществом находящимся в ДОЛЕВОЙ собственности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19985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204" b="63333" l="37396" r="60833">
                        <a14:foregroundMark x1="49219" y1="27963" x2="38281" y2="41389"/>
                        <a14:foregroundMark x1="47708" y1="52593" x2="49583" y2="54722"/>
                        <a14:foregroundMark x1="55313" y1="29722" x2="55885" y2="32500"/>
                        <a14:foregroundMark x1="55313" y1="28796" x2="55990" y2="28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65" t="25910" r="38837" b="37045"/>
          <a:stretch/>
        </p:blipFill>
        <p:spPr bwMode="auto">
          <a:xfrm>
            <a:off x="3672735" y="1677229"/>
            <a:ext cx="1973461" cy="1727954"/>
          </a:xfrm>
          <a:prstGeom prst="rect">
            <a:avLst/>
          </a:prstGeom>
          <a:noFill/>
          <a:ln>
            <a:noFill/>
          </a:ln>
          <a:effectLst>
            <a:reflection blurRad="6350" stA="50000" endA="295" endPos="92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724128" y="1196752"/>
            <a:ext cx="3168352" cy="414166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1/2 доли у депутата</a:t>
            </a:r>
          </a:p>
          <a:p>
            <a:pPr algn="ctr"/>
            <a:r>
              <a:rPr lang="ru-RU" b="1" dirty="0" smtClean="0"/>
              <a:t>1/2 доли у супруга</a:t>
            </a:r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sz="2000" b="1" dirty="0" smtClean="0"/>
              <a:t>В подразделе 6.1 пользование долями </a:t>
            </a:r>
            <a:r>
              <a:rPr lang="ru-RU" sz="3200" b="1" dirty="0" smtClean="0">
                <a:solidFill>
                  <a:srgbClr val="FF0000"/>
                </a:solidFill>
              </a:rPr>
              <a:t>не указывается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6816553" y="2367721"/>
            <a:ext cx="1055510" cy="1296144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3528" y="1196752"/>
            <a:ext cx="3240360" cy="403244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1/2 доли у депутата</a:t>
            </a:r>
          </a:p>
          <a:p>
            <a:pPr algn="ctr"/>
            <a:r>
              <a:rPr lang="ru-RU" b="1" dirty="0" smtClean="0"/>
              <a:t>1/2 доли у стороннего лица</a:t>
            </a:r>
          </a:p>
          <a:p>
            <a:pPr algn="ctr"/>
            <a:endParaRPr lang="ru-RU" sz="4400" b="1" dirty="0" smtClean="0"/>
          </a:p>
          <a:p>
            <a:pPr algn="ctr"/>
            <a:endParaRPr lang="ru-RU" sz="4400" b="1" dirty="0"/>
          </a:p>
          <a:p>
            <a:pPr algn="ctr"/>
            <a:r>
              <a:rPr lang="ru-RU" sz="2000" b="1" dirty="0" smtClean="0"/>
              <a:t>В подразделе 6.1 </a:t>
            </a:r>
            <a:r>
              <a:rPr lang="ru-RU" sz="3200" b="1" dirty="0">
                <a:solidFill>
                  <a:srgbClr val="FF0000"/>
                </a:solidFill>
              </a:rPr>
              <a:t>указывается</a:t>
            </a:r>
          </a:p>
          <a:p>
            <a:pPr algn="ctr"/>
            <a:r>
              <a:rPr lang="ru-RU" sz="2000" b="1" dirty="0"/>
              <a:t>п</a:t>
            </a:r>
            <a:r>
              <a:rPr lang="ru-RU" sz="2000" b="1" dirty="0" smtClean="0"/>
              <a:t>ользование долей стороннего лица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1404842" y="2385724"/>
            <a:ext cx="949174" cy="1260139"/>
          </a:xfrm>
          <a:prstGeom prst="rightArrow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8957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2044823"/>
          </a:xfrm>
        </p:spPr>
        <p:txBody>
          <a:bodyPr>
            <a:normAutofit/>
          </a:bodyPr>
          <a:lstStyle/>
          <a:p>
            <a:pPr marL="0" indent="0" algn="ctr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Указывается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каждое имеющееся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отчетную дату срочное обязательство финансового характера на сумму, равную или превышающую 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-324545" y="239162"/>
            <a:ext cx="8424937" cy="1461646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7504" y="-140577"/>
            <a:ext cx="7992888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000" dirty="0" smtClean="0"/>
              <a:t>Подраздел </a:t>
            </a:r>
            <a:r>
              <a:rPr lang="ru-RU" sz="3000" dirty="0"/>
              <a:t>6.2. </a:t>
            </a:r>
            <a:r>
              <a:rPr lang="ru-RU" sz="3000" dirty="0" smtClean="0"/>
              <a:t>Срочные </a:t>
            </a:r>
            <a:r>
              <a:rPr lang="ru-RU" sz="3000" dirty="0"/>
              <a:t>обязательства финансового </a:t>
            </a:r>
            <a:r>
              <a:rPr lang="ru-RU" sz="3000" dirty="0" smtClean="0"/>
              <a:t>характера</a:t>
            </a:r>
            <a:endParaRPr lang="ru-RU" sz="3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3091059"/>
            <a:ext cx="4661497" cy="10156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6000" b="1" u="sng" dirty="0">
                <a:solidFill>
                  <a:srgbClr val="FF0000"/>
                </a:solidFill>
                <a:latin typeface="Book Antiqua"/>
              </a:rPr>
              <a:t>500 </a:t>
            </a:r>
            <a:r>
              <a:rPr lang="ru-RU" sz="6000" b="1" u="sng" dirty="0" smtClean="0">
                <a:solidFill>
                  <a:srgbClr val="FF0000"/>
                </a:solidFill>
                <a:latin typeface="Book Antiqua"/>
              </a:rPr>
              <a:t>000 </a:t>
            </a:r>
            <a:r>
              <a:rPr lang="ru-RU" sz="6000" b="1" u="sng" dirty="0">
                <a:solidFill>
                  <a:srgbClr val="FF0000"/>
                </a:solidFill>
                <a:latin typeface="Book Antiqua"/>
              </a:rPr>
              <a:t>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3729" y="4149080"/>
            <a:ext cx="738120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кредиты;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финансовой аренды (лизинг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 займа;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уступка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права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обязательства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вследствие причинения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вреда;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алименты;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иные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mywishboard.com/thumbs/wish/n/f/s/1020x0_gbcrwrivusxbjgrw_jpg_dc3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765" y1="12881" x2="294" y2="24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84984"/>
            <a:ext cx="2341083" cy="2031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07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611560" y="1441376"/>
            <a:ext cx="8280920" cy="1339552"/>
          </a:xfrm>
          <a:prstGeom prst="flowChartProcess">
            <a:avLst/>
          </a:prstGeom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позднее 1 мая </a:t>
            </a:r>
          </a:p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представить уточняющую справку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dirty="0" smtClean="0"/>
              <a:t>Имею право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7092280" y="260648"/>
            <a:ext cx="1440160" cy="1080120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 со стрелкой вверх 5"/>
          <p:cNvSpPr/>
          <p:nvPr/>
        </p:nvSpPr>
        <p:spPr>
          <a:xfrm>
            <a:off x="611560" y="2924944"/>
            <a:ext cx="8280920" cy="3528392"/>
          </a:xfrm>
          <a:prstGeom prst="upArrowCallout">
            <a:avLst>
              <a:gd name="adj1" fmla="val 17568"/>
              <a:gd name="adj2" fmla="val 21018"/>
              <a:gd name="adj3" fmla="val 16506"/>
              <a:gd name="adj4" fmla="val 7453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Уточняющая справка может быть принята ТОЛЬКО при наличии принятой основной,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Допускается представление уточняющей справки только на одного члена семьи,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Период и отчетная дата представления сведений в уточняющей справке соответствует основной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Уточняющая справка заполнятся ПОЛНОСТЬЮ с учетом корректировок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46120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9" t="8778" r="38989" b="78810"/>
          <a:stretch/>
        </p:blipFill>
        <p:spPr bwMode="auto">
          <a:xfrm>
            <a:off x="113400" y="404664"/>
            <a:ext cx="8851087" cy="17299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13401" y="2780928"/>
            <a:ext cx="2736304" cy="3024336"/>
          </a:xfrm>
          <a:prstGeom prst="wedgeRoundRectCallout">
            <a:avLst>
              <a:gd name="adj1" fmla="val 53208"/>
              <a:gd name="adj2" fmla="val -8519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указывается вторая сторона обязательства и ее правовое положение в данном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случае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 выбрать (кредитор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должник)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987824" y="2420888"/>
            <a:ext cx="2016224" cy="1296144"/>
          </a:xfrm>
          <a:prstGeom prst="wedgeRoundRectCallout">
            <a:avLst>
              <a:gd name="adj1" fmla="val 34666"/>
              <a:gd name="adj2" fmla="val -8772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указать реквизиты документа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886871" y="4412740"/>
            <a:ext cx="5040560" cy="2232248"/>
          </a:xfrm>
          <a:prstGeom prst="wedgeRoundRectCallout">
            <a:avLst>
              <a:gd name="adj1" fmla="val -8922"/>
              <a:gd name="adj2" fmla="val -156934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указываются сумма основного обязательства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(без суммы процентов)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 обязательства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(оставшийся непогашенным долг с суммой процентов, начисленных по состоянию на отчетную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дату)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300192" y="2653272"/>
            <a:ext cx="2520280" cy="1207776"/>
          </a:xfrm>
          <a:prstGeom prst="wedgeRoundRectCallout">
            <a:avLst>
              <a:gd name="adj1" fmla="val 33271"/>
              <a:gd name="adj2" fmla="val -108104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процентная ставка, залог и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тд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86280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42" t="14703" r="27612" b="4244"/>
          <a:stretch/>
        </p:blipFill>
        <p:spPr bwMode="auto">
          <a:xfrm>
            <a:off x="251520" y="116632"/>
            <a:ext cx="8720942" cy="652279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652120" y="332656"/>
            <a:ext cx="3168352" cy="9361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 обязательства по состоянию на отчетную дату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11991" y="1700808"/>
            <a:ext cx="144016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__________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4958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6" t="8154" r="38691" b="57083"/>
          <a:stretch/>
        </p:blipFill>
        <p:spPr bwMode="auto">
          <a:xfrm>
            <a:off x="179512" y="188640"/>
            <a:ext cx="8814027" cy="4032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79511" y="4527412"/>
            <a:ext cx="8814027" cy="2285964"/>
          </a:xfrm>
          <a:prstGeom prst="wedgeRoundRectCallout">
            <a:avLst>
              <a:gd name="adj1" fmla="val -34317"/>
              <a:gd name="adj2" fmla="val -75304"/>
              <a:gd name="adj3" fmla="val 16667"/>
            </a:avLst>
          </a:prstGeom>
          <a:ln w="381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135" y="4590274"/>
            <a:ext cx="8734448" cy="1872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Указываются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страхование жизни на случай смерти или дожития до определенного возраста,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пенсионное страхование,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страхования жизни с условием периодических страховых выплат (ренты, аннуитетов) и (или) с участием страхователя в инвестиционном доходе страховщика</a:t>
            </a:r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8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указываются: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ОСАГО, КАСКО, страховки по ипотеке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26214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736839"/>
            <a:ext cx="8568952" cy="132097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Безвозмездной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признается сделка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 которой одна сторона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(депутат),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супруга (супруг), несовершеннолетний ребенок) обязуется предоставить что-либо другой стороне без получения от нее платы или иного встречного предоставления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-432619" y="276101"/>
            <a:ext cx="8965059" cy="228880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466" y="586231"/>
            <a:ext cx="862299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Раздел 7. Сведения о недвижимом имуществе, транспортных средствах и ценных бумагах, отчужденных в течение отчетного периода в результате безвозмездной сделки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005064"/>
            <a:ext cx="871296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 дарения, </a:t>
            </a:r>
            <a:endParaRPr lang="ru-RU" sz="19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соглашение </a:t>
            </a:r>
            <a:r>
              <a:rPr lang="ru-RU" sz="19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разделе имущества, </a:t>
            </a:r>
            <a:endParaRPr lang="ru-RU" sz="19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 </a:t>
            </a:r>
            <a:r>
              <a:rPr lang="ru-RU" sz="19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(соглашение) об определении долей, </a:t>
            </a:r>
            <a:endParaRPr lang="ru-RU" sz="19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брачный </a:t>
            </a:r>
            <a:r>
              <a:rPr lang="ru-RU" sz="19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договор, который определяет порядок владения ранее совместно нажитого </a:t>
            </a:r>
            <a:r>
              <a:rPr 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имущества,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отчуждение </a:t>
            </a:r>
            <a:r>
              <a:rPr lang="ru-RU" sz="19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доли </a:t>
            </a:r>
            <a:r>
              <a:rPr 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имущества</a:t>
            </a:r>
            <a:r>
              <a:rPr lang="ru-RU" sz="19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9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связи с использованием средств </a:t>
            </a:r>
            <a:r>
              <a:rPr 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материнского капитала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другие</a:t>
            </a:r>
            <a:endParaRPr lang="ru-RU" sz="19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92607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29" t="33798" r="30845" b="5960"/>
          <a:stretch/>
        </p:blipFill>
        <p:spPr bwMode="auto">
          <a:xfrm>
            <a:off x="2078135" y="260648"/>
            <a:ext cx="6753008" cy="6197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e7.pngegg.com/pngimages/41/719/png-clipart-computer-icons-arrow-digital-data-arrow-text-interne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6" b="100000" l="0" r="100000">
                        <a14:foregroundMark x1="10222" y1="25238" x2="10222" y2="36220"/>
                        <a14:foregroundMark x1="7111" y1="2534" x2="11111" y2="28722"/>
                        <a14:foregroundMark x1="88000" y1="93031" x2="67556" y2="74868"/>
                        <a14:foregroundMark x1="92778" y1="94931" x2="54778" y2="96093"/>
                        <a14:foregroundMark x1="53000" y1="95459" x2="51000" y2="95776"/>
                        <a14:foregroundMark x1="62667" y1="73601" x2="61111" y2="72967"/>
                        <a14:foregroundMark x1="80333" y1="90074" x2="53444" y2="80465"/>
                        <a14:foregroundMark x1="52000" y1="79409" x2="23778" y2="60401"/>
                        <a14:foregroundMark x1="61000" y1="87856" x2="44778" y2="80570"/>
                        <a14:foregroundMark x1="53333" y1="77086" x2="29444" y2="56917"/>
                        <a14:foregroundMark x1="14111" y1="39810" x2="26556" y2="59240"/>
                        <a14:foregroundMark x1="18667" y1="39704" x2="30667" y2="57656"/>
                        <a14:foregroundMark x1="4111" y1="4963" x2="1111" y2="16156"/>
                        <a14:backgroundMark x1="27444" y1="13939" x2="68556" y2="33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86386" flipV="1">
            <a:off x="6323048" y="3421055"/>
            <a:ext cx="2080297" cy="218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54415" y="4005064"/>
            <a:ext cx="3121441" cy="172508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 печати и дата представления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СОВПАДАЮТ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4" descr="https://e7.pngegg.com/pngimages/41/719/png-clipart-computer-icons-arrow-digital-data-arrow-text-interne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6" b="100000" l="0" r="100000">
                        <a14:foregroundMark x1="10222" y1="25238" x2="10222" y2="36220"/>
                        <a14:foregroundMark x1="7111" y1="2534" x2="11111" y2="28722"/>
                        <a14:foregroundMark x1="88000" y1="93031" x2="67556" y2="74868"/>
                        <a14:foregroundMark x1="92778" y1="94931" x2="54778" y2="96093"/>
                        <a14:foregroundMark x1="53000" y1="95459" x2="51000" y2="95776"/>
                        <a14:foregroundMark x1="62667" y1="73601" x2="61111" y2="72967"/>
                        <a14:foregroundMark x1="80333" y1="90074" x2="53444" y2="80465"/>
                        <a14:foregroundMark x1="52000" y1="79409" x2="23778" y2="60401"/>
                        <a14:foregroundMark x1="61000" y1="87856" x2="44778" y2="80570"/>
                        <a14:foregroundMark x1="53333" y1="77086" x2="29444" y2="56917"/>
                        <a14:foregroundMark x1="14111" y1="39810" x2="26556" y2="59240"/>
                        <a14:foregroundMark x1="18667" y1="39704" x2="30667" y2="57656"/>
                        <a14:foregroundMark x1="4111" y1="4963" x2="1111" y2="16156"/>
                        <a14:backgroundMark x1="27444" y1="13939" x2="68556" y2="33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72270" flipH="1" flipV="1">
            <a:off x="800070" y="371861"/>
            <a:ext cx="1686115" cy="177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x-lines.ru/letters/i/cyrillicscript/0041/000000/44/0/4np7bcgos9ea8wf44n9pbcsos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796" y="1949375"/>
            <a:ext cx="2328404" cy="90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26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okertelegraf1.ru/wp-content/uploads/2020/11/ban_poker-1024x1022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48680"/>
            <a:ext cx="5445765" cy="543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42326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3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СПРАВКА </a:t>
            </a:r>
            <a:r>
              <a:rPr lang="ru-RU" sz="3200" b="1" u="sng" dirty="0" smtClean="0">
                <a:solidFill>
                  <a:srgbClr val="FF0000"/>
                </a:solidFill>
              </a:rPr>
              <a:t>НЕ ПРЕДСТАВЛЕНА :</a:t>
            </a:r>
          </a:p>
          <a:p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 титульном листе неверный </a:t>
            </a: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период</a:t>
            </a:r>
          </a:p>
          <a:p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Представлена не на всех членов семьи </a:t>
            </a:r>
          </a:p>
          <a:p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 подписана</a:t>
            </a:r>
          </a:p>
          <a:p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Представлена в 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 по форме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Представлена по истечению сроков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604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859958"/>
              </p:ext>
            </p:extLst>
          </p:nvPr>
        </p:nvGraphicFramePr>
        <p:xfrm>
          <a:off x="611560" y="476672"/>
          <a:ext cx="8064896" cy="57606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2399"/>
                <a:gridCol w="5082497"/>
              </a:tblGrid>
              <a:tr h="9271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муниципального образования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47" marR="502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Контактные данные сотрудника Управления Главы Республики Коми по противодействию коррупции, ответственного за прием сведений о доходах, расходах, об имуществе и обязательствах имущественного характера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47" marR="50247" marT="0" marB="0"/>
                </a:tc>
              </a:tr>
              <a:tr h="1902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МО МР «Сыктывдинский»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47" marR="50247" marT="0" marB="0"/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Носова Ольга Алексеевна, заместитель начальника Управления – начальник отдела по противодействию коррупции в органах местного самоуправления Управления Главы Республики Коми по противодействию коррупции, 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8(8212) 285-323</a:t>
                      </a:r>
                      <a:br>
                        <a:rPr lang="ru-RU" sz="1000" dirty="0">
                          <a:effectLst/>
                        </a:rPr>
                      </a:b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2"/>
                        </a:rPr>
                        <a:t>o.a.nosova@adm.rkomi.ru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47" marR="50247" marT="0" marB="0"/>
                </a:tc>
              </a:tr>
              <a:tr h="1902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МО МР «Удорский»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47" marR="5024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2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МО МР «Княжпогостский»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47" marR="5024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МО МР «Сысольский»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47" marR="5024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3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МО МР «Усть-Куломский»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47" marR="5024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06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МО МР «Печора»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47" marR="5024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2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МО МР «Усть-Вымский»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47" marR="50247" marT="0" marB="0"/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Сажина Наталья Васильевна,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консультант-эксперт отдела по противодействию коррупции в органах местного самоуправления Управления по противодействию коррупции Администрации Главы Республики Коми, 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8(8212) 285-162,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3"/>
                        </a:rPr>
                        <a:t>n.v.sazhina@adm.rkomi.ru</a:t>
                      </a:r>
                      <a:r>
                        <a:rPr lang="ru-RU" sz="1000">
                          <a:effectLst/>
                        </a:rPr>
                        <a:t> 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47" marR="50247" marT="0" marB="0"/>
                </a:tc>
              </a:tr>
              <a:tr h="1902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МО МР «Усть-Цилемский»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47" marR="5024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2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МО МР «Корткеросский»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47" marR="5024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2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МО МР «Прилузский»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47" marR="5024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МО МР «Ижемский»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47" marR="5024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15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МО МР «Койгородский»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47" marR="5024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МО МР «Сосногорск»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47" marR="50247" marT="0" marB="0"/>
                </a:tc>
                <a:tc row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Лазукова Александра Юрьевна, консультант-эксперт отдела по противодействию коррупции в органах местного самоуправления Управления Главы Республики Коми по противодействию коррупции, 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8(8212) 285-227, </a:t>
                      </a:r>
                      <a:r>
                        <a:rPr lang="ru-RU" sz="1000" u="sng" dirty="0">
                          <a:effectLst/>
                          <a:hlinkClick r:id="rId4"/>
                        </a:rPr>
                        <a:t>a.y.lazukova@adm.rkomi.ru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47" marR="50247" marT="0" marB="0"/>
                </a:tc>
              </a:tr>
              <a:tr h="190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МО МР «Троицко-Печорский»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47" marR="5024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2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МО ГО «Инта»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47" marR="5024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2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МО ГО «Усинск»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47" marR="5024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МО ГО «Воркута»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47" marR="5024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2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МО ГО «Вуктыл»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47" marR="5024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2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МО ГО «Сыктывкар»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47" marR="5024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0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МО ГО «Ухта»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47" marR="5024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4278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s://www.compgramotnost.ru/wp-content/uploads/2019/10/konvert-s-markoj-Pochta-Rossi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932226" cy="48426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52120" y="3707203"/>
            <a:ext cx="47321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Управление Главы РК </a:t>
            </a:r>
            <a:endParaRPr lang="ru-RU" sz="23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7949" y="3983976"/>
            <a:ext cx="8229600" cy="620688"/>
          </a:xfrm>
        </p:spPr>
        <p:txBody>
          <a:bodyPr/>
          <a:lstStyle/>
          <a:p>
            <a:r>
              <a:rPr lang="ru-RU" sz="2300" b="1" dirty="0" smtClean="0">
                <a:solidFill>
                  <a:srgbClr val="FF0000"/>
                </a:solidFill>
              </a:rPr>
              <a:t>по противодействию коррупции</a:t>
            </a:r>
            <a:endParaRPr lang="ru-RU" sz="23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63328" y="4373832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16700, г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Сыктывкар,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4716704"/>
            <a:ext cx="49685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ул. Коммунистическая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1421295"/>
            <a:ext cx="49685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Иванов И.И.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803454"/>
            <a:ext cx="49685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депутат ГП Печора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480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pravki-bk.ru/wp-content/uploads/2018/05/spravki-bk-ru-1024x51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02"/>
          <a:stretch/>
        </p:blipFill>
        <p:spPr bwMode="auto">
          <a:xfrm>
            <a:off x="2915816" y="0"/>
            <a:ext cx="6161572" cy="27089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2994050"/>
            <a:ext cx="3906688" cy="216024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                       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en-US" sz="1800" dirty="0" smtClean="0">
                <a:hlinkClick r:id="rId3"/>
              </a:rPr>
              <a:t>http://www.kremlin.ru/structure/additional/12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 smtClean="0">
                <a:hlinkClick r:id="rId4"/>
              </a:rPr>
              <a:t>https://gossluzhba.gov.ru/anticorruption/spravki_bk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 smtClean="0">
                <a:hlinkClick r:id="rId5"/>
              </a:rPr>
              <a:t>https://</a:t>
            </a:r>
            <a:r>
              <a:rPr lang="ru-RU" sz="1800" dirty="0" smtClean="0">
                <a:hlinkClick r:id="rId5"/>
              </a:rPr>
              <a:t>справки-</a:t>
            </a:r>
            <a:r>
              <a:rPr lang="ru-RU" sz="1800" dirty="0" err="1" smtClean="0">
                <a:hlinkClick r:id="rId5"/>
              </a:rPr>
              <a:t>бк.рф</a:t>
            </a:r>
            <a:r>
              <a:rPr lang="ru-RU" sz="1800" dirty="0" smtClean="0">
                <a:hlinkClick r:id="rId5"/>
              </a:rPr>
              <a:t>/</a:t>
            </a:r>
            <a:r>
              <a:rPr lang="ru-RU" sz="1800" dirty="0" smtClean="0"/>
              <a:t> </a:t>
            </a:r>
            <a:endParaRPr lang="ru-RU" sz="1800" dirty="0"/>
          </a:p>
        </p:txBody>
      </p:sp>
      <p:pic>
        <p:nvPicPr>
          <p:cNvPr id="3080" name="Picture 8" descr="https://img2.freepng.ru/20180325/vxw/kisspng-computer-icons-download-coin-5ab83ce6728000.610655771522023654469.jp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7.pngwing.com/pngs/632/667/png-transparent-macbook-pro-desktop-computers-computer-monitors-apple-apple-text-rectangle-computer.png"/>
          <p:cNvPicPr>
            <a:picLocks noChangeAspect="1" noChangeArrowheads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978" y1="19811" x2="6522" y2="27089"/>
                        <a14:foregroundMark x1="11848" y1="23720" x2="10217" y2="29111"/>
                        <a14:foregroundMark x1="6522" y1="14420" x2="7174" y2="37197"/>
                        <a14:foregroundMark x1="6522" y1="39757" x2="6413" y2="66173"/>
                        <a14:foregroundMark x1="6413" y1="12938" x2="8261" y2="4987"/>
                        <a14:foregroundMark x1="10978" y1="3639" x2="85870" y2="2291"/>
                        <a14:foregroundMark x1="10217" y1="72911" x2="89022" y2="73315"/>
                        <a14:foregroundMark x1="93152" y1="13073" x2="92826" y2="68868"/>
                        <a14:foregroundMark x1="3261" y1="90970" x2="96957" y2="89623"/>
                        <a14:foregroundMark x1="96304" y1="96765" x2="4783" y2="97978"/>
                        <a14:foregroundMark x1="17283" y1="78571" x2="18804" y2="85040"/>
                        <a14:foregroundMark x1="26196" y1="78976" x2="25870" y2="83962"/>
                        <a14:foregroundMark x1="33913" y1="78571" x2="33478" y2="83693"/>
                        <a14:foregroundMark x1="42826" y1="78571" x2="42826" y2="83962"/>
                        <a14:foregroundMark x1="50761" y1="79380" x2="50761" y2="84367"/>
                        <a14:foregroundMark x1="57174" y1="78706" x2="57826" y2="83962"/>
                        <a14:foregroundMark x1="66087" y1="78706" x2="66630" y2="83962"/>
                        <a14:foregroundMark x1="72826" y1="77898" x2="75109" y2="83962"/>
                        <a14:foregroundMark x1="81739" y1="78706" x2="82391" y2="84636"/>
                        <a14:foregroundMark x1="12174" y1="16307" x2="11522" y2="60647"/>
                        <a14:foregroundMark x1="13261" y1="9973" x2="84783" y2="10108"/>
                        <a14:foregroundMark x1="87717" y1="14286" x2="86957" y2="63208"/>
                        <a14:foregroundMark x1="86087" y1="65499" x2="13804" y2="65633"/>
                        <a14:backgroundMark x1="1522" y1="9704" x2="1630" y2="38410"/>
                        <a14:backgroundMark x1="22609" y1="21159" x2="32174" y2="343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148" y="3285741"/>
            <a:ext cx="4532324" cy="323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03769" y="4077072"/>
            <a:ext cx="35010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ВЕРСИЯ 2.5.1</a:t>
            </a:r>
          </a:p>
          <a:p>
            <a:pPr lvl="0"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14.02.22</a:t>
            </a:r>
          </a:p>
        </p:txBody>
      </p:sp>
    </p:spTree>
    <p:extLst>
      <p:ext uri="{BB962C8B-B14F-4D97-AF65-F5344CB8AC3E}">
        <p14:creationId xmlns:p14="http://schemas.microsoft.com/office/powerpoint/2010/main" val="36810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57592" cy="1008112"/>
          </a:xfrm>
        </p:spPr>
        <p:txBody>
          <a:bodyPr/>
          <a:lstStyle/>
          <a:p>
            <a:r>
              <a:rPr lang="ru-RU" sz="5000" dirty="0" smtClean="0"/>
              <a:t>Перед заполнением советуем посетить</a:t>
            </a:r>
            <a:endParaRPr lang="ru-RU" sz="5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92514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Пенсионный фонд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(справка о размере полученной пенсии и иных выплат и пособий);</a:t>
            </a:r>
          </a:p>
          <a:p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социальной защиты населения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(справка о мерах социальной поддержки, о получении единовременных выплат и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тд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.);</a:t>
            </a: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занятости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(справка о размере пособия по безработице, о временной занятости несовершеннолетних);</a:t>
            </a:r>
          </a:p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ГИБДД, ГИМС, Технадзор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 зарегистрированных транспортных средствах;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водном транспорте, 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тракторах;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самоходных дорожно-строительных и иных машинах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Служба судебных приставов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 наличии исполнительных производств, о суммах взысканных в Вашу пользу);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Налоговая служба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(сведения о счетах);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 социального страхования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 суммах выплаченного пособия по временной нетрудоспособности).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73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375" y="1484784"/>
            <a:ext cx="8435280" cy="452596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Пенсионный фонд Российской Федерации </a:t>
            </a: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hlinkClick r:id="rId2"/>
              </a:rPr>
              <a:t>://es.pfrf.ru/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ГИБДД России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hlinkClick r:id="rId3"/>
              </a:rPr>
              <a:t>https://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hlinkClick r:id="rId3"/>
              </a:rPr>
              <a:t>гибдд.рф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Личный кабинет налогоплательщика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hlinkClick r:id="rId4"/>
              </a:rPr>
              <a:t>https://lkfl2.nalog.ru/lkfl/login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Федеральная служба судебных приставов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hlinkClick r:id="rId5"/>
              </a:rPr>
              <a:t>http://fssprus.ru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hlinkClick r:id="rId5"/>
              </a:rPr>
              <a:t>/</a:t>
            </a: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Личный кабинет Фонда социального страхования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hlinkClick r:id="rId6"/>
              </a:rPr>
              <a:t>https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hlinkClick r:id="rId6"/>
              </a:rPr>
              <a:t>://lk.fss.ru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hlinkClick r:id="rId6"/>
              </a:rPr>
              <a:t>/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Росреестр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hlinkClick r:id="rId7"/>
              </a:rPr>
              <a:t>https://rosreestr.ru/wps/portal/online_request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редоставление</a:t>
            </a:r>
            <a:r>
              <a:rPr lang="ru-RU" sz="22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сведений из ЕГРЮЛ/ЕГРИП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hlinkClick r:id="rId8"/>
              </a:rPr>
              <a:t>https://egrul.nalog.ru/index.html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endParaRPr lang="ru-RU" sz="2200" dirty="0"/>
          </a:p>
        </p:txBody>
      </p:sp>
      <p:sp>
        <p:nvSpPr>
          <p:cNvPr id="2" name="AutoShape 2" descr="https://img2.freepng.ru/20180407/oie/kisspng-laptop-emoji-personal-computer-desktop-computers-middle-finger-5ac8dcd175b651.32773230152311316948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icon-library.com/images/workplace-icon/workplace-icon-27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7167" l="52250" r="99000">
                        <a14:foregroundMark x1="66250" y1="89833" x2="62917" y2="78000"/>
                        <a14:foregroundMark x1="88583" y1="88833" x2="87250" y2="79333"/>
                        <a14:foregroundMark x1="88083" y1="39500" x2="84833" y2="23667"/>
                        <a14:foregroundMark x1="83917" y1="9333" x2="87000" y2="14500"/>
                        <a14:foregroundMark x1="81750" y1="94167" x2="87667" y2="87167"/>
                        <a14:foregroundMark x1="88083" y1="60833" x2="89167" y2="65667"/>
                        <a14:foregroundMark x1="91167" y1="60500" x2="87250" y2="59167"/>
                        <a14:foregroundMark x1="54667" y1="87500" x2="71500" y2="90167"/>
                        <a14:foregroundMark x1="55083" y1="35000" x2="70417" y2="37333"/>
                        <a14:foregroundMark x1="81333" y1="37667" x2="95083" y2="41167"/>
                        <a14:foregroundMark x1="94250" y1="92333" x2="80667" y2="64833"/>
                        <a14:foregroundMark x1="94667" y1="67500" x2="92500" y2="67500"/>
                        <a14:foregroundMark x1="70583" y1="71000" x2="53583" y2="67000"/>
                        <a14:foregroundMark x1="94250" y1="18833" x2="78500" y2="21000"/>
                        <a14:foregroundMark x1="91833" y1="6667" x2="90917" y2="1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49" r="2905"/>
          <a:stretch/>
        </p:blipFill>
        <p:spPr bwMode="auto">
          <a:xfrm>
            <a:off x="7098296" y="160338"/>
            <a:ext cx="1762472" cy="200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12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组合 217">
            <a:extLst>
              <a:ext uri="{FF2B5EF4-FFF2-40B4-BE49-F238E27FC236}">
                <a16:creationId xmlns:a16="http://schemas.microsoft.com/office/drawing/2014/main" xmlns="" id="{2F8F5F84-9A0B-4760-A054-F512C5BDB631}"/>
              </a:ext>
            </a:extLst>
          </p:cNvPr>
          <p:cNvGrpSpPr/>
          <p:nvPr/>
        </p:nvGrpSpPr>
        <p:grpSpPr>
          <a:xfrm>
            <a:off x="862674" y="1013644"/>
            <a:ext cx="1653056" cy="4583479"/>
            <a:chOff x="5276822" y="2263193"/>
            <a:chExt cx="2022845" cy="4206605"/>
          </a:xfrm>
          <a:effectLst>
            <a:outerShdw blurRad="2667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5" name="任意多边形 218">
              <a:extLst>
                <a:ext uri="{FF2B5EF4-FFF2-40B4-BE49-F238E27FC236}">
                  <a16:creationId xmlns:a16="http://schemas.microsoft.com/office/drawing/2014/main" xmlns="" id="{8137E4FE-A4F0-453A-962A-CD365F0B2AFC}"/>
                </a:ext>
              </a:extLst>
            </p:cNvPr>
            <p:cNvSpPr/>
            <p:nvPr/>
          </p:nvSpPr>
          <p:spPr>
            <a:xfrm rot="5400000">
              <a:off x="6251085" y="6144437"/>
              <a:ext cx="273185" cy="377538"/>
            </a:xfrm>
            <a:custGeom>
              <a:avLst/>
              <a:gdLst>
                <a:gd name="connsiteX0" fmla="*/ 0 w 245327"/>
                <a:gd name="connsiteY0" fmla="*/ 0 h 374681"/>
                <a:gd name="connsiteX1" fmla="*/ 0 w 245327"/>
                <a:gd name="connsiteY1" fmla="*/ 374681 h 374681"/>
                <a:gd name="connsiteX2" fmla="*/ 245327 w 245327"/>
                <a:gd name="connsiteY2" fmla="*/ 218564 h 374681"/>
                <a:gd name="connsiteX3" fmla="*/ 245327 w 245327"/>
                <a:gd name="connsiteY3" fmla="*/ 169499 h 374681"/>
                <a:gd name="connsiteX4" fmla="*/ 0 w 245327"/>
                <a:gd name="connsiteY4" fmla="*/ 0 h 374681"/>
                <a:gd name="connsiteX0" fmla="*/ 0 w 253793"/>
                <a:gd name="connsiteY0" fmla="*/ 0 h 374681"/>
                <a:gd name="connsiteX1" fmla="*/ 0 w 253793"/>
                <a:gd name="connsiteY1" fmla="*/ 374681 h 374681"/>
                <a:gd name="connsiteX2" fmla="*/ 245327 w 253793"/>
                <a:gd name="connsiteY2" fmla="*/ 218564 h 374681"/>
                <a:gd name="connsiteX3" fmla="*/ 245327 w 253793"/>
                <a:gd name="connsiteY3" fmla="*/ 169499 h 374681"/>
                <a:gd name="connsiteX4" fmla="*/ 0 w 253793"/>
                <a:gd name="connsiteY4" fmla="*/ 0 h 374681"/>
                <a:gd name="connsiteX0" fmla="*/ 0 w 262397"/>
                <a:gd name="connsiteY0" fmla="*/ 0 h 374681"/>
                <a:gd name="connsiteX1" fmla="*/ 0 w 262397"/>
                <a:gd name="connsiteY1" fmla="*/ 374681 h 374681"/>
                <a:gd name="connsiteX2" fmla="*/ 245327 w 262397"/>
                <a:gd name="connsiteY2" fmla="*/ 218564 h 374681"/>
                <a:gd name="connsiteX3" fmla="*/ 245327 w 262397"/>
                <a:gd name="connsiteY3" fmla="*/ 169499 h 374681"/>
                <a:gd name="connsiteX4" fmla="*/ 0 w 262397"/>
                <a:gd name="connsiteY4" fmla="*/ 0 h 374681"/>
                <a:gd name="connsiteX0" fmla="*/ 7408 w 269805"/>
                <a:gd name="connsiteY0" fmla="*/ 0 h 374681"/>
                <a:gd name="connsiteX1" fmla="*/ 7408 w 269805"/>
                <a:gd name="connsiteY1" fmla="*/ 374681 h 374681"/>
                <a:gd name="connsiteX2" fmla="*/ 252735 w 269805"/>
                <a:gd name="connsiteY2" fmla="*/ 218564 h 374681"/>
                <a:gd name="connsiteX3" fmla="*/ 252735 w 269805"/>
                <a:gd name="connsiteY3" fmla="*/ 169499 h 374681"/>
                <a:gd name="connsiteX4" fmla="*/ 7408 w 269805"/>
                <a:gd name="connsiteY4" fmla="*/ 0 h 374681"/>
                <a:gd name="connsiteX0" fmla="*/ 10788 w 273185"/>
                <a:gd name="connsiteY0" fmla="*/ 0 h 374681"/>
                <a:gd name="connsiteX1" fmla="*/ 10788 w 273185"/>
                <a:gd name="connsiteY1" fmla="*/ 374681 h 374681"/>
                <a:gd name="connsiteX2" fmla="*/ 256115 w 273185"/>
                <a:gd name="connsiteY2" fmla="*/ 218564 h 374681"/>
                <a:gd name="connsiteX3" fmla="*/ 256115 w 273185"/>
                <a:gd name="connsiteY3" fmla="*/ 169499 h 374681"/>
                <a:gd name="connsiteX4" fmla="*/ 10788 w 273185"/>
                <a:gd name="connsiteY4" fmla="*/ 0 h 374681"/>
                <a:gd name="connsiteX0" fmla="*/ 10788 w 273185"/>
                <a:gd name="connsiteY0" fmla="*/ 0 h 377538"/>
                <a:gd name="connsiteX1" fmla="*/ 10788 w 273185"/>
                <a:gd name="connsiteY1" fmla="*/ 377538 h 377538"/>
                <a:gd name="connsiteX2" fmla="*/ 256115 w 273185"/>
                <a:gd name="connsiteY2" fmla="*/ 218564 h 377538"/>
                <a:gd name="connsiteX3" fmla="*/ 256115 w 273185"/>
                <a:gd name="connsiteY3" fmla="*/ 169499 h 377538"/>
                <a:gd name="connsiteX4" fmla="*/ 10788 w 273185"/>
                <a:gd name="connsiteY4" fmla="*/ 0 h 377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185" h="377538">
                  <a:moveTo>
                    <a:pt x="10788" y="0"/>
                  </a:moveTo>
                  <a:cubicBezTo>
                    <a:pt x="-5880" y="122512"/>
                    <a:pt x="-1118" y="250263"/>
                    <a:pt x="10788" y="377538"/>
                  </a:cubicBezTo>
                  <a:lnTo>
                    <a:pt x="256115" y="218564"/>
                  </a:lnTo>
                  <a:cubicBezTo>
                    <a:pt x="282309" y="202209"/>
                    <a:pt x="275165" y="188236"/>
                    <a:pt x="256115" y="169499"/>
                  </a:cubicBezTo>
                  <a:lnTo>
                    <a:pt x="10788" y="0"/>
                  </a:lnTo>
                  <a:close/>
                </a:path>
              </a:pathLst>
            </a:custGeom>
            <a:gradFill>
              <a:gsLst>
                <a:gs pos="2000">
                  <a:srgbClr val="2E2E2E"/>
                </a:gs>
                <a:gs pos="42000">
                  <a:srgbClr val="727272"/>
                </a:gs>
                <a:gs pos="12000">
                  <a:srgbClr val="555555"/>
                </a:gs>
                <a:gs pos="63000">
                  <a:srgbClr val="363636"/>
                </a:gs>
                <a:gs pos="100000">
                  <a:srgbClr val="414143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6" name="Freeform 212">
              <a:extLst>
                <a:ext uri="{FF2B5EF4-FFF2-40B4-BE49-F238E27FC236}">
                  <a16:creationId xmlns:a16="http://schemas.microsoft.com/office/drawing/2014/main" xmlns="" id="{FC65980B-E686-4DDF-8F53-1894D2E1E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447" y="4542587"/>
              <a:ext cx="492408" cy="1113726"/>
            </a:xfrm>
            <a:custGeom>
              <a:avLst/>
              <a:gdLst>
                <a:gd name="T0" fmla="*/ 0 w 277"/>
                <a:gd name="T1" fmla="*/ 0 h 628"/>
                <a:gd name="T2" fmla="*/ 0 w 277"/>
                <a:gd name="T3" fmla="*/ 580 h 628"/>
                <a:gd name="T4" fmla="*/ 57 w 277"/>
                <a:gd name="T5" fmla="*/ 628 h 628"/>
                <a:gd name="T6" fmla="*/ 277 w 277"/>
                <a:gd name="T7" fmla="*/ 628 h 628"/>
                <a:gd name="T8" fmla="*/ 277 w 277"/>
                <a:gd name="T9" fmla="*/ 73 h 628"/>
                <a:gd name="T10" fmla="*/ 0 w 277"/>
                <a:gd name="T11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" h="628">
                  <a:moveTo>
                    <a:pt x="0" y="0"/>
                  </a:moveTo>
                  <a:cubicBezTo>
                    <a:pt x="0" y="580"/>
                    <a:pt x="0" y="580"/>
                    <a:pt x="0" y="580"/>
                  </a:cubicBezTo>
                  <a:cubicBezTo>
                    <a:pt x="57" y="628"/>
                    <a:pt x="57" y="628"/>
                    <a:pt x="57" y="628"/>
                  </a:cubicBezTo>
                  <a:cubicBezTo>
                    <a:pt x="277" y="628"/>
                    <a:pt x="277" y="628"/>
                    <a:pt x="277" y="628"/>
                  </a:cubicBezTo>
                  <a:cubicBezTo>
                    <a:pt x="277" y="73"/>
                    <a:pt x="277" y="73"/>
                    <a:pt x="277" y="73"/>
                  </a:cubicBezTo>
                  <a:cubicBezTo>
                    <a:pt x="185" y="51"/>
                    <a:pt x="92" y="25"/>
                    <a:pt x="0" y="0"/>
                  </a:cubicBezTo>
                </a:path>
              </a:pathLst>
            </a:custGeom>
            <a:solidFill>
              <a:srgbClr val="70AD4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7" name="Freeform 213">
              <a:extLst>
                <a:ext uri="{FF2B5EF4-FFF2-40B4-BE49-F238E27FC236}">
                  <a16:creationId xmlns:a16="http://schemas.microsoft.com/office/drawing/2014/main" xmlns="" id="{91C8FD05-A4AD-447A-A2C3-8A4FC281F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4249" y="4720690"/>
              <a:ext cx="541874" cy="963080"/>
            </a:xfrm>
            <a:custGeom>
              <a:avLst/>
              <a:gdLst>
                <a:gd name="T0" fmla="*/ 0 w 305"/>
                <a:gd name="T1" fmla="*/ 0 h 543"/>
                <a:gd name="T2" fmla="*/ 0 w 305"/>
                <a:gd name="T3" fmla="*/ 543 h 543"/>
                <a:gd name="T4" fmla="*/ 263 w 305"/>
                <a:gd name="T5" fmla="*/ 543 h 543"/>
                <a:gd name="T6" fmla="*/ 305 w 305"/>
                <a:gd name="T7" fmla="*/ 495 h 543"/>
                <a:gd name="T8" fmla="*/ 305 w 305"/>
                <a:gd name="T9" fmla="*/ 41 h 543"/>
                <a:gd name="T10" fmla="*/ 0 w 305"/>
                <a:gd name="T1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543">
                  <a:moveTo>
                    <a:pt x="0" y="0"/>
                  </a:moveTo>
                  <a:cubicBezTo>
                    <a:pt x="0" y="543"/>
                    <a:pt x="0" y="543"/>
                    <a:pt x="0" y="543"/>
                  </a:cubicBezTo>
                  <a:cubicBezTo>
                    <a:pt x="263" y="543"/>
                    <a:pt x="263" y="543"/>
                    <a:pt x="263" y="543"/>
                  </a:cubicBezTo>
                  <a:cubicBezTo>
                    <a:pt x="305" y="495"/>
                    <a:pt x="305" y="495"/>
                    <a:pt x="305" y="495"/>
                  </a:cubicBezTo>
                  <a:cubicBezTo>
                    <a:pt x="305" y="41"/>
                    <a:pt x="305" y="41"/>
                    <a:pt x="305" y="41"/>
                  </a:cubicBezTo>
                  <a:cubicBezTo>
                    <a:pt x="201" y="38"/>
                    <a:pt x="100" y="22"/>
                    <a:pt x="0" y="0"/>
                  </a:cubicBezTo>
                </a:path>
              </a:pathLst>
            </a:custGeom>
            <a:solidFill>
              <a:srgbClr val="FC3774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8" name="Freeform 214">
              <a:extLst>
                <a:ext uri="{FF2B5EF4-FFF2-40B4-BE49-F238E27FC236}">
                  <a16:creationId xmlns:a16="http://schemas.microsoft.com/office/drawing/2014/main" xmlns="" id="{E22A7891-87B4-4D98-ABC3-415FD5BFA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3755" y="4617535"/>
              <a:ext cx="280305" cy="1066509"/>
            </a:xfrm>
            <a:custGeom>
              <a:avLst/>
              <a:gdLst>
                <a:gd name="T0" fmla="*/ 0 w 158"/>
                <a:gd name="T1" fmla="*/ 0 h 602"/>
                <a:gd name="T2" fmla="*/ 0 w 158"/>
                <a:gd name="T3" fmla="*/ 602 h 602"/>
                <a:gd name="T4" fmla="*/ 158 w 158"/>
                <a:gd name="T5" fmla="*/ 602 h 602"/>
                <a:gd name="T6" fmla="*/ 158 w 158"/>
                <a:gd name="T7" fmla="*/ 40 h 602"/>
                <a:gd name="T8" fmla="*/ 0 w 158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602">
                  <a:moveTo>
                    <a:pt x="0" y="0"/>
                  </a:moveTo>
                  <a:cubicBezTo>
                    <a:pt x="0" y="602"/>
                    <a:pt x="0" y="602"/>
                    <a:pt x="0" y="602"/>
                  </a:cubicBezTo>
                  <a:cubicBezTo>
                    <a:pt x="158" y="602"/>
                    <a:pt x="158" y="602"/>
                    <a:pt x="158" y="602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05" y="28"/>
                    <a:pt x="52" y="14"/>
                    <a:pt x="0" y="0"/>
                  </a:cubicBezTo>
                </a:path>
              </a:pathLst>
            </a:custGeom>
            <a:solidFill>
              <a:srgbClr val="ED7D3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9" name="Freeform 215">
              <a:extLst>
                <a:ext uri="{FF2B5EF4-FFF2-40B4-BE49-F238E27FC236}">
                  <a16:creationId xmlns:a16="http://schemas.microsoft.com/office/drawing/2014/main" xmlns="" id="{D19EDA93-09DD-400E-8C0F-2B5098C38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8814" y="4686487"/>
              <a:ext cx="282554" cy="997557"/>
            </a:xfrm>
            <a:custGeom>
              <a:avLst/>
              <a:gdLst>
                <a:gd name="T0" fmla="*/ 0 w 159"/>
                <a:gd name="T1" fmla="*/ 0 h 563"/>
                <a:gd name="T2" fmla="*/ 0 w 159"/>
                <a:gd name="T3" fmla="*/ 563 h 563"/>
                <a:gd name="T4" fmla="*/ 159 w 159"/>
                <a:gd name="T5" fmla="*/ 563 h 563"/>
                <a:gd name="T6" fmla="*/ 159 w 159"/>
                <a:gd name="T7" fmla="*/ 30 h 563"/>
                <a:gd name="T8" fmla="*/ 0 w 159"/>
                <a:gd name="T9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563">
                  <a:moveTo>
                    <a:pt x="0" y="0"/>
                  </a:moveTo>
                  <a:cubicBezTo>
                    <a:pt x="0" y="563"/>
                    <a:pt x="0" y="563"/>
                    <a:pt x="0" y="563"/>
                  </a:cubicBezTo>
                  <a:cubicBezTo>
                    <a:pt x="159" y="563"/>
                    <a:pt x="159" y="563"/>
                    <a:pt x="159" y="563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06" y="22"/>
                    <a:pt x="53" y="12"/>
                    <a:pt x="0" y="0"/>
                  </a:cubicBezTo>
                </a:path>
              </a:pathLst>
            </a:custGeom>
            <a:solidFill>
              <a:srgbClr val="4472C4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0" name="Rectangle 217">
              <a:extLst>
                <a:ext uri="{FF2B5EF4-FFF2-40B4-BE49-F238E27FC236}">
                  <a16:creationId xmlns:a16="http://schemas.microsoft.com/office/drawing/2014/main" xmlns="" id="{EEAFEF0C-959F-4735-A3AE-9B5A35A3D6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508" y="4711220"/>
              <a:ext cx="10493" cy="90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1" name="Freeform 219">
              <a:extLst>
                <a:ext uri="{FF2B5EF4-FFF2-40B4-BE49-F238E27FC236}">
                  <a16:creationId xmlns:a16="http://schemas.microsoft.com/office/drawing/2014/main" xmlns="" id="{24BCC427-33C1-422E-89EF-4E41BDF43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447" y="5570872"/>
              <a:ext cx="0" cy="8994"/>
            </a:xfrm>
            <a:custGeom>
              <a:avLst/>
              <a:gdLst>
                <a:gd name="T0" fmla="*/ 0 h 5"/>
                <a:gd name="T1" fmla="*/ 5 h 5"/>
                <a:gd name="T2" fmla="*/ 5 h 5"/>
                <a:gd name="T3" fmla="*/ 0 h 5"/>
                <a:gd name="T4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2" name="Freeform 220">
              <a:extLst>
                <a:ext uri="{FF2B5EF4-FFF2-40B4-BE49-F238E27FC236}">
                  <a16:creationId xmlns:a16="http://schemas.microsoft.com/office/drawing/2014/main" xmlns="" id="{165A1B14-1F11-4160-B08A-D4E78E44A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447" y="5528152"/>
              <a:ext cx="2248" cy="42720"/>
            </a:xfrm>
            <a:custGeom>
              <a:avLst/>
              <a:gdLst>
                <a:gd name="T0" fmla="*/ 0 w 1"/>
                <a:gd name="T1" fmla="*/ 0 h 24"/>
                <a:gd name="T2" fmla="*/ 0 w 1"/>
                <a:gd name="T3" fmla="*/ 24 h 24"/>
                <a:gd name="T4" fmla="*/ 0 w 1"/>
                <a:gd name="T5" fmla="*/ 24 h 24"/>
                <a:gd name="T6" fmla="*/ 1 w 1"/>
                <a:gd name="T7" fmla="*/ 16 h 24"/>
                <a:gd name="T8" fmla="*/ 0 w 1"/>
                <a:gd name="T9" fmla="*/ 8 h 24"/>
                <a:gd name="T10" fmla="*/ 0 w 1"/>
                <a:gd name="T11" fmla="*/ 8 h 24"/>
                <a:gd name="T12" fmla="*/ 0 w 1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4">
                  <a:moveTo>
                    <a:pt x="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2"/>
                    <a:pt x="1" y="19"/>
                    <a:pt x="1" y="16"/>
                  </a:cubicBezTo>
                  <a:cubicBezTo>
                    <a:pt x="1" y="13"/>
                    <a:pt x="1" y="11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3" name="Freeform 221">
              <a:extLst>
                <a:ext uri="{FF2B5EF4-FFF2-40B4-BE49-F238E27FC236}">
                  <a16:creationId xmlns:a16="http://schemas.microsoft.com/office/drawing/2014/main" xmlns="" id="{9B315D00-B1FD-4AFB-8E34-87B62E569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374" y="4711220"/>
              <a:ext cx="10493" cy="28480"/>
            </a:xfrm>
            <a:custGeom>
              <a:avLst/>
              <a:gdLst>
                <a:gd name="T0" fmla="*/ 6 w 6"/>
                <a:gd name="T1" fmla="*/ 0 h 16"/>
                <a:gd name="T2" fmla="*/ 0 w 6"/>
                <a:gd name="T3" fmla="*/ 0 h 16"/>
                <a:gd name="T4" fmla="*/ 0 w 6"/>
                <a:gd name="T5" fmla="*/ 15 h 16"/>
                <a:gd name="T6" fmla="*/ 6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6"/>
                    <a:pt x="4" y="16"/>
                    <a:pt x="6" y="16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4" name="Freeform 222">
              <a:extLst>
                <a:ext uri="{FF2B5EF4-FFF2-40B4-BE49-F238E27FC236}">
                  <a16:creationId xmlns:a16="http://schemas.microsoft.com/office/drawing/2014/main" xmlns="" id="{6AC16567-27DD-488E-B96A-D02140F3E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374" y="4738201"/>
              <a:ext cx="10493" cy="759972"/>
            </a:xfrm>
            <a:custGeom>
              <a:avLst/>
              <a:gdLst>
                <a:gd name="T0" fmla="*/ 0 w 6"/>
                <a:gd name="T1" fmla="*/ 0 h 429"/>
                <a:gd name="T2" fmla="*/ 0 w 6"/>
                <a:gd name="T3" fmla="*/ 0 h 429"/>
                <a:gd name="T4" fmla="*/ 5 w 6"/>
                <a:gd name="T5" fmla="*/ 1 h 429"/>
                <a:gd name="T6" fmla="*/ 5 w 6"/>
                <a:gd name="T7" fmla="*/ 428 h 429"/>
                <a:gd name="T8" fmla="*/ 6 w 6"/>
                <a:gd name="T9" fmla="*/ 429 h 429"/>
                <a:gd name="T10" fmla="*/ 6 w 6"/>
                <a:gd name="T11" fmla="*/ 1 h 429"/>
                <a:gd name="T12" fmla="*/ 0 w 6"/>
                <a:gd name="T13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2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5" y="428"/>
                    <a:pt x="5" y="428"/>
                    <a:pt x="5" y="428"/>
                  </a:cubicBezTo>
                  <a:cubicBezTo>
                    <a:pt x="5" y="428"/>
                    <a:pt x="6" y="429"/>
                    <a:pt x="6" y="429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5" name="Freeform 224">
              <a:extLst>
                <a:ext uri="{FF2B5EF4-FFF2-40B4-BE49-F238E27FC236}">
                  <a16:creationId xmlns:a16="http://schemas.microsoft.com/office/drawing/2014/main" xmlns="" id="{7BD2321A-48AD-42F3-9F92-0F7512B44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7315" y="4711220"/>
              <a:ext cx="1499" cy="783206"/>
            </a:xfrm>
            <a:custGeom>
              <a:avLst/>
              <a:gdLst>
                <a:gd name="T0" fmla="*/ 1 w 1"/>
                <a:gd name="T1" fmla="*/ 0 h 442"/>
                <a:gd name="T2" fmla="*/ 0 w 1"/>
                <a:gd name="T3" fmla="*/ 0 h 442"/>
                <a:gd name="T4" fmla="*/ 0 w 1"/>
                <a:gd name="T5" fmla="*/ 442 h 442"/>
                <a:gd name="T6" fmla="*/ 1 w 1"/>
                <a:gd name="T7" fmla="*/ 438 h 442"/>
                <a:gd name="T8" fmla="*/ 1 w 1"/>
                <a:gd name="T9" fmla="*/ 441 h 442"/>
                <a:gd name="T10" fmla="*/ 1 w 1"/>
                <a:gd name="T11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44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1" y="440"/>
                    <a:pt x="1" y="438"/>
                    <a:pt x="1" y="438"/>
                  </a:cubicBezTo>
                  <a:cubicBezTo>
                    <a:pt x="1" y="438"/>
                    <a:pt x="1" y="439"/>
                    <a:pt x="1" y="44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6" name="Freeform 226">
              <a:extLst>
                <a:ext uri="{FF2B5EF4-FFF2-40B4-BE49-F238E27FC236}">
                  <a16:creationId xmlns:a16="http://schemas.microsoft.com/office/drawing/2014/main" xmlns="" id="{68F7BBAA-EC48-4CE0-9200-C3B51AFE1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447" y="5499672"/>
              <a:ext cx="1127967" cy="803441"/>
            </a:xfrm>
            <a:custGeom>
              <a:avLst/>
              <a:gdLst>
                <a:gd name="T0" fmla="*/ 76 w 635"/>
                <a:gd name="T1" fmla="*/ 55 h 453"/>
                <a:gd name="T2" fmla="*/ 156 w 635"/>
                <a:gd name="T3" fmla="*/ 1 h 453"/>
                <a:gd name="T4" fmla="*/ 230 w 635"/>
                <a:gd name="T5" fmla="*/ 60 h 453"/>
                <a:gd name="T6" fmla="*/ 311 w 635"/>
                <a:gd name="T7" fmla="*/ 0 h 453"/>
                <a:gd name="T8" fmla="*/ 390 w 635"/>
                <a:gd name="T9" fmla="*/ 59 h 453"/>
                <a:gd name="T10" fmla="*/ 469 w 635"/>
                <a:gd name="T11" fmla="*/ 1 h 453"/>
                <a:gd name="T12" fmla="*/ 557 w 635"/>
                <a:gd name="T13" fmla="*/ 53 h 453"/>
                <a:gd name="T14" fmla="*/ 635 w 635"/>
                <a:gd name="T15" fmla="*/ 19 h 453"/>
                <a:gd name="T16" fmla="*/ 635 w 635"/>
                <a:gd name="T17" fmla="*/ 44 h 453"/>
                <a:gd name="T18" fmla="*/ 432 w 635"/>
                <a:gd name="T19" fmla="*/ 394 h 453"/>
                <a:gd name="T20" fmla="*/ 317 w 635"/>
                <a:gd name="T21" fmla="*/ 453 h 453"/>
                <a:gd name="T22" fmla="*/ 208 w 635"/>
                <a:gd name="T23" fmla="*/ 408 h 453"/>
                <a:gd name="T24" fmla="*/ 0 w 635"/>
                <a:gd name="T25" fmla="*/ 47 h 453"/>
                <a:gd name="T26" fmla="*/ 0 w 635"/>
                <a:gd name="T27" fmla="*/ 16 h 453"/>
                <a:gd name="T28" fmla="*/ 76 w 635"/>
                <a:gd name="T29" fmla="*/ 55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5" h="453">
                  <a:moveTo>
                    <a:pt x="76" y="55"/>
                  </a:moveTo>
                  <a:cubicBezTo>
                    <a:pt x="146" y="51"/>
                    <a:pt x="156" y="1"/>
                    <a:pt x="156" y="1"/>
                  </a:cubicBezTo>
                  <a:cubicBezTo>
                    <a:pt x="156" y="1"/>
                    <a:pt x="167" y="60"/>
                    <a:pt x="230" y="60"/>
                  </a:cubicBezTo>
                  <a:cubicBezTo>
                    <a:pt x="296" y="60"/>
                    <a:pt x="311" y="0"/>
                    <a:pt x="311" y="0"/>
                  </a:cubicBezTo>
                  <a:cubicBezTo>
                    <a:pt x="311" y="0"/>
                    <a:pt x="320" y="59"/>
                    <a:pt x="390" y="59"/>
                  </a:cubicBezTo>
                  <a:cubicBezTo>
                    <a:pt x="453" y="59"/>
                    <a:pt x="469" y="1"/>
                    <a:pt x="469" y="1"/>
                  </a:cubicBezTo>
                  <a:cubicBezTo>
                    <a:pt x="469" y="1"/>
                    <a:pt x="489" y="53"/>
                    <a:pt x="557" y="53"/>
                  </a:cubicBezTo>
                  <a:cubicBezTo>
                    <a:pt x="588" y="53"/>
                    <a:pt x="622" y="47"/>
                    <a:pt x="635" y="19"/>
                  </a:cubicBezTo>
                  <a:cubicBezTo>
                    <a:pt x="634" y="36"/>
                    <a:pt x="635" y="44"/>
                    <a:pt x="635" y="44"/>
                  </a:cubicBezTo>
                  <a:cubicBezTo>
                    <a:pt x="432" y="394"/>
                    <a:pt x="432" y="394"/>
                    <a:pt x="432" y="394"/>
                  </a:cubicBezTo>
                  <a:cubicBezTo>
                    <a:pt x="317" y="453"/>
                    <a:pt x="317" y="453"/>
                    <a:pt x="317" y="453"/>
                  </a:cubicBezTo>
                  <a:cubicBezTo>
                    <a:pt x="208" y="408"/>
                    <a:pt x="208" y="408"/>
                    <a:pt x="208" y="40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1" y="34"/>
                    <a:pt x="0" y="16"/>
                  </a:cubicBezTo>
                  <a:cubicBezTo>
                    <a:pt x="4" y="47"/>
                    <a:pt x="40" y="57"/>
                    <a:pt x="76" y="55"/>
                  </a:cubicBezTo>
                </a:path>
              </a:pathLst>
            </a:custGeom>
            <a:gradFill>
              <a:gsLst>
                <a:gs pos="0">
                  <a:srgbClr val="ADA795"/>
                </a:gs>
                <a:gs pos="78000">
                  <a:srgbClr val="DCDAD3"/>
                </a:gs>
                <a:gs pos="50000">
                  <a:srgbClr val="F1F0EF"/>
                </a:gs>
                <a:gs pos="17000">
                  <a:srgbClr val="F2F2F2"/>
                </a:gs>
                <a:gs pos="31000">
                  <a:srgbClr val="C1BCAF"/>
                </a:gs>
                <a:gs pos="100000">
                  <a:srgbClr val="ADA795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7" name="Freeform 228">
              <a:extLst>
                <a:ext uri="{FF2B5EF4-FFF2-40B4-BE49-F238E27FC236}">
                  <a16:creationId xmlns:a16="http://schemas.microsoft.com/office/drawing/2014/main" xmlns="" id="{9DD2D93C-ACF4-41E9-BC54-739D6349B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2880" y="3931762"/>
              <a:ext cx="334268" cy="65205"/>
            </a:xfrm>
            <a:custGeom>
              <a:avLst/>
              <a:gdLst>
                <a:gd name="T0" fmla="*/ 0 w 188"/>
                <a:gd name="T1" fmla="*/ 0 h 37"/>
                <a:gd name="T2" fmla="*/ 188 w 188"/>
                <a:gd name="T3" fmla="*/ 4 h 37"/>
                <a:gd name="T4" fmla="*/ 50 w 188"/>
                <a:gd name="T5" fmla="*/ 37 h 37"/>
                <a:gd name="T6" fmla="*/ 0 w 188"/>
                <a:gd name="T7" fmla="*/ 36 h 37"/>
                <a:gd name="T8" fmla="*/ 0 w 18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37">
                  <a:moveTo>
                    <a:pt x="0" y="0"/>
                  </a:moveTo>
                  <a:cubicBezTo>
                    <a:pt x="67" y="0"/>
                    <a:pt x="130" y="1"/>
                    <a:pt x="188" y="4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34" y="36"/>
                    <a:pt x="18" y="36"/>
                    <a:pt x="0" y="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8" name="Freeform 229">
              <a:extLst>
                <a:ext uri="{FF2B5EF4-FFF2-40B4-BE49-F238E27FC236}">
                  <a16:creationId xmlns:a16="http://schemas.microsoft.com/office/drawing/2014/main" xmlns="" id="{13A99A0B-5C75-4426-B62C-2DFD5860D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2068" y="3878549"/>
              <a:ext cx="534379" cy="63706"/>
            </a:xfrm>
            <a:custGeom>
              <a:avLst/>
              <a:gdLst>
                <a:gd name="T0" fmla="*/ 138 w 301"/>
                <a:gd name="T1" fmla="*/ 0 h 36"/>
                <a:gd name="T2" fmla="*/ 301 w 301"/>
                <a:gd name="T3" fmla="*/ 11 h 36"/>
                <a:gd name="T4" fmla="*/ 42 w 301"/>
                <a:gd name="T5" fmla="*/ 36 h 36"/>
                <a:gd name="T6" fmla="*/ 0 w 301"/>
                <a:gd name="T7" fmla="*/ 34 h 36"/>
                <a:gd name="T8" fmla="*/ 138 w 30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">
                  <a:moveTo>
                    <a:pt x="138" y="0"/>
                  </a:moveTo>
                  <a:cubicBezTo>
                    <a:pt x="199" y="3"/>
                    <a:pt x="254" y="6"/>
                    <a:pt x="301" y="11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30" y="35"/>
                    <a:pt x="16" y="34"/>
                    <a:pt x="0" y="34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9" name="Freeform 230">
              <a:extLst>
                <a:ext uri="{FF2B5EF4-FFF2-40B4-BE49-F238E27FC236}">
                  <a16:creationId xmlns:a16="http://schemas.microsoft.com/office/drawing/2014/main" xmlns="" id="{7F31D343-5522-407C-9340-D2605D423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6267" y="3839576"/>
              <a:ext cx="646801" cy="50965"/>
            </a:xfrm>
            <a:custGeom>
              <a:avLst/>
              <a:gdLst>
                <a:gd name="T0" fmla="*/ 258 w 364"/>
                <a:gd name="T1" fmla="*/ 0 h 29"/>
                <a:gd name="T2" fmla="*/ 364 w 364"/>
                <a:gd name="T3" fmla="*/ 15 h 29"/>
                <a:gd name="T4" fmla="*/ 28 w 364"/>
                <a:gd name="T5" fmla="*/ 29 h 29"/>
                <a:gd name="T6" fmla="*/ 0 w 364"/>
                <a:gd name="T7" fmla="*/ 25 h 29"/>
                <a:gd name="T8" fmla="*/ 258 w 36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29">
                  <a:moveTo>
                    <a:pt x="258" y="0"/>
                  </a:moveTo>
                  <a:cubicBezTo>
                    <a:pt x="303" y="4"/>
                    <a:pt x="339" y="9"/>
                    <a:pt x="364" y="15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1" y="28"/>
                    <a:pt x="12" y="26"/>
                    <a:pt x="0" y="25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0" name="Freeform 231">
              <a:extLst>
                <a:ext uri="{FF2B5EF4-FFF2-40B4-BE49-F238E27FC236}">
                  <a16:creationId xmlns:a16="http://schemas.microsoft.com/office/drawing/2014/main" xmlns="" id="{350A7134-6FE6-4CEB-9977-0B48E157F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115" y="3990221"/>
              <a:ext cx="338765" cy="65205"/>
            </a:xfrm>
            <a:custGeom>
              <a:avLst/>
              <a:gdLst>
                <a:gd name="T0" fmla="*/ 0 w 191"/>
                <a:gd name="T1" fmla="*/ 4 h 37"/>
                <a:gd name="T2" fmla="*/ 141 w 191"/>
                <a:gd name="T3" fmla="*/ 37 h 37"/>
                <a:gd name="T4" fmla="*/ 191 w 191"/>
                <a:gd name="T5" fmla="*/ 36 h 37"/>
                <a:gd name="T6" fmla="*/ 191 w 191"/>
                <a:gd name="T7" fmla="*/ 0 h 37"/>
                <a:gd name="T8" fmla="*/ 0 w 191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37">
                  <a:moveTo>
                    <a:pt x="0" y="4"/>
                  </a:moveTo>
                  <a:cubicBezTo>
                    <a:pt x="141" y="37"/>
                    <a:pt x="141" y="37"/>
                    <a:pt x="141" y="37"/>
                  </a:cubicBezTo>
                  <a:cubicBezTo>
                    <a:pt x="157" y="37"/>
                    <a:pt x="173" y="36"/>
                    <a:pt x="191" y="36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23" y="0"/>
                    <a:pt x="59" y="2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1" name="Freeform 232">
              <a:extLst>
                <a:ext uri="{FF2B5EF4-FFF2-40B4-BE49-F238E27FC236}">
                  <a16:creationId xmlns:a16="http://schemas.microsoft.com/office/drawing/2014/main" xmlns="" id="{47D5C3DB-E19D-479B-9E27-7A0CE5689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562" y="4055426"/>
              <a:ext cx="532880" cy="63706"/>
            </a:xfrm>
            <a:custGeom>
              <a:avLst/>
              <a:gdLst>
                <a:gd name="T0" fmla="*/ 159 w 300"/>
                <a:gd name="T1" fmla="*/ 0 h 36"/>
                <a:gd name="T2" fmla="*/ 300 w 300"/>
                <a:gd name="T3" fmla="*/ 33 h 36"/>
                <a:gd name="T4" fmla="*/ 258 w 300"/>
                <a:gd name="T5" fmla="*/ 36 h 36"/>
                <a:gd name="T6" fmla="*/ 0 w 300"/>
                <a:gd name="T7" fmla="*/ 11 h 36"/>
                <a:gd name="T8" fmla="*/ 159 w 30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36">
                  <a:moveTo>
                    <a:pt x="159" y="0"/>
                  </a:moveTo>
                  <a:cubicBezTo>
                    <a:pt x="300" y="33"/>
                    <a:pt x="300" y="33"/>
                    <a:pt x="300" y="33"/>
                  </a:cubicBezTo>
                  <a:cubicBezTo>
                    <a:pt x="284" y="34"/>
                    <a:pt x="270" y="35"/>
                    <a:pt x="258" y="3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5" y="6"/>
                    <a:pt x="99" y="3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2" name="Freeform 233">
              <a:extLst>
                <a:ext uri="{FF2B5EF4-FFF2-40B4-BE49-F238E27FC236}">
                  <a16:creationId xmlns:a16="http://schemas.microsoft.com/office/drawing/2014/main" xmlns="" id="{AE93C473-335D-470F-9925-4D06B0AEF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9695" y="4133371"/>
              <a:ext cx="649799" cy="51714"/>
            </a:xfrm>
            <a:custGeom>
              <a:avLst/>
              <a:gdLst>
                <a:gd name="T0" fmla="*/ 108 w 366"/>
                <a:gd name="T1" fmla="*/ 0 h 29"/>
                <a:gd name="T2" fmla="*/ 366 w 366"/>
                <a:gd name="T3" fmla="*/ 25 h 29"/>
                <a:gd name="T4" fmla="*/ 338 w 366"/>
                <a:gd name="T5" fmla="*/ 29 h 29"/>
                <a:gd name="T6" fmla="*/ 0 w 366"/>
                <a:gd name="T7" fmla="*/ 16 h 29"/>
                <a:gd name="T8" fmla="*/ 108 w 36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29">
                  <a:moveTo>
                    <a:pt x="108" y="0"/>
                  </a:moveTo>
                  <a:cubicBezTo>
                    <a:pt x="366" y="25"/>
                    <a:pt x="366" y="25"/>
                    <a:pt x="366" y="25"/>
                  </a:cubicBezTo>
                  <a:cubicBezTo>
                    <a:pt x="354" y="26"/>
                    <a:pt x="345" y="28"/>
                    <a:pt x="338" y="2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5" y="9"/>
                    <a:pt x="62" y="4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3" name="Freeform 234">
              <a:extLst>
                <a:ext uri="{FF2B5EF4-FFF2-40B4-BE49-F238E27FC236}">
                  <a16:creationId xmlns:a16="http://schemas.microsoft.com/office/drawing/2014/main" xmlns="" id="{9751188C-0434-44C5-9C42-AF92B497D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490" y="4220311"/>
              <a:ext cx="665538" cy="33727"/>
            </a:xfrm>
            <a:custGeom>
              <a:avLst/>
              <a:gdLst>
                <a:gd name="T0" fmla="*/ 37 w 375"/>
                <a:gd name="T1" fmla="*/ 0 h 19"/>
                <a:gd name="T2" fmla="*/ 375 w 375"/>
                <a:gd name="T3" fmla="*/ 14 h 19"/>
                <a:gd name="T4" fmla="*/ 365 w 375"/>
                <a:gd name="T5" fmla="*/ 19 h 19"/>
                <a:gd name="T6" fmla="*/ 0 w 375"/>
                <a:gd name="T7" fmla="*/ 19 h 19"/>
                <a:gd name="T8" fmla="*/ 37 w 37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9">
                  <a:moveTo>
                    <a:pt x="37" y="0"/>
                  </a:moveTo>
                  <a:cubicBezTo>
                    <a:pt x="375" y="14"/>
                    <a:pt x="375" y="14"/>
                    <a:pt x="375" y="14"/>
                  </a:cubicBezTo>
                  <a:cubicBezTo>
                    <a:pt x="369" y="15"/>
                    <a:pt x="365" y="17"/>
                    <a:pt x="365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2"/>
                    <a:pt x="13" y="6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4" name="Rectangle 235">
              <a:extLst>
                <a:ext uri="{FF2B5EF4-FFF2-40B4-BE49-F238E27FC236}">
                  <a16:creationId xmlns:a16="http://schemas.microsoft.com/office/drawing/2014/main" xmlns="" id="{38337DCC-D2BB-452F-AD31-711DA3D6E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4490" y="4254037"/>
              <a:ext cx="647550" cy="584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5" name="Freeform 236">
              <a:extLst>
                <a:ext uri="{FF2B5EF4-FFF2-40B4-BE49-F238E27FC236}">
                  <a16:creationId xmlns:a16="http://schemas.microsoft.com/office/drawing/2014/main" xmlns="" id="{568AC054-6A90-4E25-A633-D2A23941C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9695" y="4161852"/>
              <a:ext cx="600333" cy="81693"/>
            </a:xfrm>
            <a:custGeom>
              <a:avLst/>
              <a:gdLst>
                <a:gd name="T0" fmla="*/ 801 w 801"/>
                <a:gd name="T1" fmla="*/ 109 h 109"/>
                <a:gd name="T2" fmla="*/ 0 w 801"/>
                <a:gd name="T3" fmla="*/ 78 h 109"/>
                <a:gd name="T4" fmla="*/ 0 w 801"/>
                <a:gd name="T5" fmla="*/ 0 h 109"/>
                <a:gd name="T6" fmla="*/ 801 w 801"/>
                <a:gd name="T7" fmla="*/ 31 h 109"/>
                <a:gd name="T8" fmla="*/ 801 w 801"/>
                <a:gd name="T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1" h="109">
                  <a:moveTo>
                    <a:pt x="801" y="109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801" y="31"/>
                  </a:lnTo>
                  <a:lnTo>
                    <a:pt x="801" y="10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6" name="Freeform 237">
              <a:extLst>
                <a:ext uri="{FF2B5EF4-FFF2-40B4-BE49-F238E27FC236}">
                  <a16:creationId xmlns:a16="http://schemas.microsoft.com/office/drawing/2014/main" xmlns="" id="{830B3598-8404-41E6-B731-BEC822749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562" y="4074912"/>
              <a:ext cx="457932" cy="104927"/>
            </a:xfrm>
            <a:custGeom>
              <a:avLst/>
              <a:gdLst>
                <a:gd name="T0" fmla="*/ 611 w 611"/>
                <a:gd name="T1" fmla="*/ 140 h 140"/>
                <a:gd name="T2" fmla="*/ 0 w 611"/>
                <a:gd name="T3" fmla="*/ 78 h 140"/>
                <a:gd name="T4" fmla="*/ 0 w 611"/>
                <a:gd name="T5" fmla="*/ 0 h 140"/>
                <a:gd name="T6" fmla="*/ 611 w 611"/>
                <a:gd name="T7" fmla="*/ 59 h 140"/>
                <a:gd name="T8" fmla="*/ 611 w 611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140">
                  <a:moveTo>
                    <a:pt x="611" y="140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611" y="59"/>
                  </a:lnTo>
                  <a:lnTo>
                    <a:pt x="611" y="1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7" name="Freeform 238">
              <a:extLst>
                <a:ext uri="{FF2B5EF4-FFF2-40B4-BE49-F238E27FC236}">
                  <a16:creationId xmlns:a16="http://schemas.microsoft.com/office/drawing/2014/main" xmlns="" id="{A73DFD68-87BA-4A81-9057-4B489DF8C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115" y="3996966"/>
              <a:ext cx="250326" cy="118418"/>
            </a:xfrm>
            <a:custGeom>
              <a:avLst/>
              <a:gdLst>
                <a:gd name="T0" fmla="*/ 334 w 334"/>
                <a:gd name="T1" fmla="*/ 158 h 158"/>
                <a:gd name="T2" fmla="*/ 0 w 334"/>
                <a:gd name="T3" fmla="*/ 78 h 158"/>
                <a:gd name="T4" fmla="*/ 0 w 334"/>
                <a:gd name="T5" fmla="*/ 0 h 158"/>
                <a:gd name="T6" fmla="*/ 334 w 334"/>
                <a:gd name="T7" fmla="*/ 78 h 158"/>
                <a:gd name="T8" fmla="*/ 334 w 334"/>
                <a:gd name="T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158">
                  <a:moveTo>
                    <a:pt x="334" y="158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334" y="78"/>
                  </a:lnTo>
                  <a:lnTo>
                    <a:pt x="334" y="1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8" name="Freeform 239">
              <a:extLst>
                <a:ext uri="{FF2B5EF4-FFF2-40B4-BE49-F238E27FC236}">
                  <a16:creationId xmlns:a16="http://schemas.microsoft.com/office/drawing/2014/main" xmlns="" id="{16D33C09-6331-4085-B248-E2868088C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0063" y="4386695"/>
              <a:ext cx="459431" cy="101180"/>
            </a:xfrm>
            <a:custGeom>
              <a:avLst/>
              <a:gdLst>
                <a:gd name="T0" fmla="*/ 613 w 613"/>
                <a:gd name="T1" fmla="*/ 76 h 135"/>
                <a:gd name="T2" fmla="*/ 0 w 613"/>
                <a:gd name="T3" fmla="*/ 135 h 135"/>
                <a:gd name="T4" fmla="*/ 0 w 613"/>
                <a:gd name="T5" fmla="*/ 57 h 135"/>
                <a:gd name="T6" fmla="*/ 613 w 613"/>
                <a:gd name="T7" fmla="*/ 0 h 135"/>
                <a:gd name="T8" fmla="*/ 613 w 613"/>
                <a:gd name="T9" fmla="*/ 7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135">
                  <a:moveTo>
                    <a:pt x="613" y="76"/>
                  </a:moveTo>
                  <a:lnTo>
                    <a:pt x="0" y="135"/>
                  </a:lnTo>
                  <a:lnTo>
                    <a:pt x="0" y="57"/>
                  </a:lnTo>
                  <a:lnTo>
                    <a:pt x="613" y="0"/>
                  </a:lnTo>
                  <a:lnTo>
                    <a:pt x="613" y="7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9" name="Freeform 240">
              <a:extLst>
                <a:ext uri="{FF2B5EF4-FFF2-40B4-BE49-F238E27FC236}">
                  <a16:creationId xmlns:a16="http://schemas.microsoft.com/office/drawing/2014/main" xmlns="" id="{C66D6846-E41D-407A-9804-939ABAC6E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9362" y="4448902"/>
              <a:ext cx="245080" cy="116919"/>
            </a:xfrm>
            <a:custGeom>
              <a:avLst/>
              <a:gdLst>
                <a:gd name="T0" fmla="*/ 327 w 327"/>
                <a:gd name="T1" fmla="*/ 80 h 156"/>
                <a:gd name="T2" fmla="*/ 0 w 327"/>
                <a:gd name="T3" fmla="*/ 156 h 156"/>
                <a:gd name="T4" fmla="*/ 0 w 327"/>
                <a:gd name="T5" fmla="*/ 78 h 156"/>
                <a:gd name="T6" fmla="*/ 327 w 327"/>
                <a:gd name="T7" fmla="*/ 0 h 156"/>
                <a:gd name="T8" fmla="*/ 327 w 327"/>
                <a:gd name="T9" fmla="*/ 8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156">
                  <a:moveTo>
                    <a:pt x="327" y="80"/>
                  </a:moveTo>
                  <a:lnTo>
                    <a:pt x="0" y="156"/>
                  </a:lnTo>
                  <a:lnTo>
                    <a:pt x="0" y="78"/>
                  </a:lnTo>
                  <a:lnTo>
                    <a:pt x="327" y="0"/>
                  </a:lnTo>
                  <a:lnTo>
                    <a:pt x="327" y="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0" name="Freeform 241">
              <a:extLst>
                <a:ext uri="{FF2B5EF4-FFF2-40B4-BE49-F238E27FC236}">
                  <a16:creationId xmlns:a16="http://schemas.microsoft.com/office/drawing/2014/main" xmlns="" id="{E2F52C81-9704-48FF-A503-A0B21A5A4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3442" y="4379950"/>
              <a:ext cx="646051" cy="49466"/>
            </a:xfrm>
            <a:custGeom>
              <a:avLst/>
              <a:gdLst>
                <a:gd name="T0" fmla="*/ 336 w 364"/>
                <a:gd name="T1" fmla="*/ 0 h 28"/>
                <a:gd name="T2" fmla="*/ 364 w 364"/>
                <a:gd name="T3" fmla="*/ 4 h 28"/>
                <a:gd name="T4" fmla="*/ 105 w 364"/>
                <a:gd name="T5" fmla="*/ 28 h 28"/>
                <a:gd name="T6" fmla="*/ 0 w 364"/>
                <a:gd name="T7" fmla="*/ 14 h 28"/>
                <a:gd name="T8" fmla="*/ 336 w 36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28">
                  <a:moveTo>
                    <a:pt x="336" y="0"/>
                  </a:moveTo>
                  <a:cubicBezTo>
                    <a:pt x="343" y="2"/>
                    <a:pt x="353" y="3"/>
                    <a:pt x="364" y="4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60" y="24"/>
                    <a:pt x="25" y="20"/>
                    <a:pt x="0" y="14"/>
                  </a:cubicBezTo>
                  <a:lnTo>
                    <a:pt x="3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1" name="Freeform 242">
              <a:extLst>
                <a:ext uri="{FF2B5EF4-FFF2-40B4-BE49-F238E27FC236}">
                  <a16:creationId xmlns:a16="http://schemas.microsoft.com/office/drawing/2014/main" xmlns="" id="{A0D6C03D-CBE3-4155-93B2-FC6A08045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0063" y="4443656"/>
              <a:ext cx="534379" cy="63706"/>
            </a:xfrm>
            <a:custGeom>
              <a:avLst/>
              <a:gdLst>
                <a:gd name="T0" fmla="*/ 258 w 301"/>
                <a:gd name="T1" fmla="*/ 0 h 36"/>
                <a:gd name="T2" fmla="*/ 301 w 301"/>
                <a:gd name="T3" fmla="*/ 3 h 36"/>
                <a:gd name="T4" fmla="*/ 163 w 301"/>
                <a:gd name="T5" fmla="*/ 36 h 36"/>
                <a:gd name="T6" fmla="*/ 0 w 301"/>
                <a:gd name="T7" fmla="*/ 25 h 36"/>
                <a:gd name="T8" fmla="*/ 258 w 30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">
                  <a:moveTo>
                    <a:pt x="258" y="0"/>
                  </a:moveTo>
                  <a:cubicBezTo>
                    <a:pt x="270" y="1"/>
                    <a:pt x="285" y="2"/>
                    <a:pt x="301" y="3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01" y="34"/>
                    <a:pt x="46" y="30"/>
                    <a:pt x="0" y="25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2" name="Freeform 243">
              <a:extLst>
                <a:ext uri="{FF2B5EF4-FFF2-40B4-BE49-F238E27FC236}">
                  <a16:creationId xmlns:a16="http://schemas.microsoft.com/office/drawing/2014/main" xmlns="" id="{FBCF12AB-42A4-47B1-BE26-F8DA16684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863" y="4508860"/>
              <a:ext cx="333518" cy="65954"/>
            </a:xfrm>
            <a:custGeom>
              <a:avLst/>
              <a:gdLst>
                <a:gd name="T0" fmla="*/ 139 w 188"/>
                <a:gd name="T1" fmla="*/ 0 h 37"/>
                <a:gd name="T2" fmla="*/ 188 w 188"/>
                <a:gd name="T3" fmla="*/ 1 h 37"/>
                <a:gd name="T4" fmla="*/ 188 w 188"/>
                <a:gd name="T5" fmla="*/ 37 h 37"/>
                <a:gd name="T6" fmla="*/ 0 w 188"/>
                <a:gd name="T7" fmla="*/ 32 h 37"/>
                <a:gd name="T8" fmla="*/ 139 w 18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37">
                  <a:moveTo>
                    <a:pt x="139" y="0"/>
                  </a:moveTo>
                  <a:cubicBezTo>
                    <a:pt x="154" y="1"/>
                    <a:pt x="171" y="1"/>
                    <a:pt x="188" y="1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22" y="37"/>
                    <a:pt x="58" y="35"/>
                    <a:pt x="0" y="32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3" name="Freeform 244">
              <a:extLst>
                <a:ext uri="{FF2B5EF4-FFF2-40B4-BE49-F238E27FC236}">
                  <a16:creationId xmlns:a16="http://schemas.microsoft.com/office/drawing/2014/main" xmlns="" id="{67E2BDC9-629C-4837-8137-4805A8DC7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233" y="4725460"/>
              <a:ext cx="667786" cy="32228"/>
            </a:xfrm>
            <a:custGeom>
              <a:avLst/>
              <a:gdLst>
                <a:gd name="T0" fmla="*/ 10 w 376"/>
                <a:gd name="T1" fmla="*/ 0 h 18"/>
                <a:gd name="T2" fmla="*/ 376 w 376"/>
                <a:gd name="T3" fmla="*/ 0 h 18"/>
                <a:gd name="T4" fmla="*/ 338 w 376"/>
                <a:gd name="T5" fmla="*/ 18 h 18"/>
                <a:gd name="T6" fmla="*/ 0 w 376"/>
                <a:gd name="T7" fmla="*/ 5 h 18"/>
                <a:gd name="T8" fmla="*/ 10 w 37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8">
                  <a:moveTo>
                    <a:pt x="10" y="0"/>
                  </a:moveTo>
                  <a:cubicBezTo>
                    <a:pt x="376" y="0"/>
                    <a:pt x="376" y="0"/>
                    <a:pt x="376" y="0"/>
                  </a:cubicBezTo>
                  <a:cubicBezTo>
                    <a:pt x="376" y="6"/>
                    <a:pt x="362" y="13"/>
                    <a:pt x="338" y="1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3"/>
                    <a:pt x="10" y="2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4" name="Freeform 245">
              <a:extLst>
                <a:ext uri="{FF2B5EF4-FFF2-40B4-BE49-F238E27FC236}">
                  <a16:creationId xmlns:a16="http://schemas.microsoft.com/office/drawing/2014/main" xmlns="" id="{F065630F-C5D6-4D80-98AB-DF3EDDE80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4768" y="4673746"/>
              <a:ext cx="649799" cy="53213"/>
            </a:xfrm>
            <a:custGeom>
              <a:avLst/>
              <a:gdLst>
                <a:gd name="T0" fmla="*/ 28 w 366"/>
                <a:gd name="T1" fmla="*/ 0 h 30"/>
                <a:gd name="T2" fmla="*/ 366 w 366"/>
                <a:gd name="T3" fmla="*/ 14 h 30"/>
                <a:gd name="T4" fmla="*/ 258 w 366"/>
                <a:gd name="T5" fmla="*/ 30 h 30"/>
                <a:gd name="T6" fmla="*/ 0 w 366"/>
                <a:gd name="T7" fmla="*/ 5 h 30"/>
                <a:gd name="T8" fmla="*/ 28 w 36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30">
                  <a:moveTo>
                    <a:pt x="28" y="0"/>
                  </a:moveTo>
                  <a:cubicBezTo>
                    <a:pt x="366" y="14"/>
                    <a:pt x="366" y="14"/>
                    <a:pt x="366" y="14"/>
                  </a:cubicBezTo>
                  <a:cubicBezTo>
                    <a:pt x="341" y="20"/>
                    <a:pt x="304" y="25"/>
                    <a:pt x="258" y="3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2" y="3"/>
                    <a:pt x="22" y="2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5" name="Freeform 246">
              <a:extLst>
                <a:ext uri="{FF2B5EF4-FFF2-40B4-BE49-F238E27FC236}">
                  <a16:creationId xmlns:a16="http://schemas.microsoft.com/office/drawing/2014/main" xmlns="" id="{6ACEE65F-14CE-4301-938A-C1A28BD63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9820" y="4622781"/>
              <a:ext cx="532880" cy="63706"/>
            </a:xfrm>
            <a:custGeom>
              <a:avLst/>
              <a:gdLst>
                <a:gd name="T0" fmla="*/ 42 w 300"/>
                <a:gd name="T1" fmla="*/ 0 h 36"/>
                <a:gd name="T2" fmla="*/ 300 w 300"/>
                <a:gd name="T3" fmla="*/ 26 h 36"/>
                <a:gd name="T4" fmla="*/ 142 w 300"/>
                <a:gd name="T5" fmla="*/ 36 h 36"/>
                <a:gd name="T6" fmla="*/ 0 w 300"/>
                <a:gd name="T7" fmla="*/ 3 h 36"/>
                <a:gd name="T8" fmla="*/ 42 w 30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36">
                  <a:moveTo>
                    <a:pt x="42" y="0"/>
                  </a:moveTo>
                  <a:cubicBezTo>
                    <a:pt x="300" y="26"/>
                    <a:pt x="300" y="26"/>
                    <a:pt x="300" y="26"/>
                  </a:cubicBezTo>
                  <a:cubicBezTo>
                    <a:pt x="255" y="30"/>
                    <a:pt x="201" y="34"/>
                    <a:pt x="142" y="3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6" y="2"/>
                    <a:pt x="30" y="2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6" name="Freeform 247">
              <a:extLst>
                <a:ext uri="{FF2B5EF4-FFF2-40B4-BE49-F238E27FC236}">
                  <a16:creationId xmlns:a16="http://schemas.microsoft.com/office/drawing/2014/main" xmlns="" id="{A022AC34-F0EC-4348-80DE-EC3B0ABAD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1381" y="4569568"/>
              <a:ext cx="341013" cy="63706"/>
            </a:xfrm>
            <a:custGeom>
              <a:avLst/>
              <a:gdLst>
                <a:gd name="T0" fmla="*/ 50 w 192"/>
                <a:gd name="T1" fmla="*/ 0 h 36"/>
                <a:gd name="T2" fmla="*/ 192 w 192"/>
                <a:gd name="T3" fmla="*/ 33 h 36"/>
                <a:gd name="T4" fmla="*/ 0 w 192"/>
                <a:gd name="T5" fmla="*/ 36 h 36"/>
                <a:gd name="T6" fmla="*/ 0 w 192"/>
                <a:gd name="T7" fmla="*/ 1 h 36"/>
                <a:gd name="T8" fmla="*/ 50 w 192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36">
                  <a:moveTo>
                    <a:pt x="50" y="0"/>
                  </a:moveTo>
                  <a:cubicBezTo>
                    <a:pt x="192" y="33"/>
                    <a:pt x="192" y="33"/>
                    <a:pt x="192" y="33"/>
                  </a:cubicBezTo>
                  <a:cubicBezTo>
                    <a:pt x="133" y="35"/>
                    <a:pt x="68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"/>
                    <a:pt x="35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7" name="Freeform 248">
              <a:extLst>
                <a:ext uri="{FF2B5EF4-FFF2-40B4-BE49-F238E27FC236}">
                  <a16:creationId xmlns:a16="http://schemas.microsoft.com/office/drawing/2014/main" xmlns="" id="{3D49CC34-52E1-4818-8F9E-3C64223CE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9043" y="3883795"/>
              <a:ext cx="463178" cy="478168"/>
            </a:xfrm>
            <a:custGeom>
              <a:avLst/>
              <a:gdLst>
                <a:gd name="T0" fmla="*/ 251 w 261"/>
                <a:gd name="T1" fmla="*/ 4 h 270"/>
                <a:gd name="T2" fmla="*/ 224 w 261"/>
                <a:gd name="T3" fmla="*/ 0 h 270"/>
                <a:gd name="T4" fmla="*/ 224 w 261"/>
                <a:gd name="T5" fmla="*/ 33 h 270"/>
                <a:gd name="T6" fmla="*/ 214 w 261"/>
                <a:gd name="T7" fmla="*/ 32 h 270"/>
                <a:gd name="T8" fmla="*/ 205 w 261"/>
                <a:gd name="T9" fmla="*/ 32 h 270"/>
                <a:gd name="T10" fmla="*/ 196 w 261"/>
                <a:gd name="T11" fmla="*/ 31 h 270"/>
                <a:gd name="T12" fmla="*/ 188 w 261"/>
                <a:gd name="T13" fmla="*/ 31 h 270"/>
                <a:gd name="T14" fmla="*/ 182 w 261"/>
                <a:gd name="T15" fmla="*/ 31 h 270"/>
                <a:gd name="T16" fmla="*/ 182 w 261"/>
                <a:gd name="T17" fmla="*/ 64 h 270"/>
                <a:gd name="T18" fmla="*/ 180 w 261"/>
                <a:gd name="T19" fmla="*/ 64 h 270"/>
                <a:gd name="T20" fmla="*/ 172 w 261"/>
                <a:gd name="T21" fmla="*/ 63 h 270"/>
                <a:gd name="T22" fmla="*/ 164 w 261"/>
                <a:gd name="T23" fmla="*/ 63 h 270"/>
                <a:gd name="T24" fmla="*/ 156 w 261"/>
                <a:gd name="T25" fmla="*/ 63 h 270"/>
                <a:gd name="T26" fmla="*/ 147 w 261"/>
                <a:gd name="T27" fmla="*/ 63 h 270"/>
                <a:gd name="T28" fmla="*/ 139 w 261"/>
                <a:gd name="T29" fmla="*/ 63 h 270"/>
                <a:gd name="T30" fmla="*/ 132 w 261"/>
                <a:gd name="T31" fmla="*/ 63 h 270"/>
                <a:gd name="T32" fmla="*/ 132 w 261"/>
                <a:gd name="T33" fmla="*/ 96 h 270"/>
                <a:gd name="T34" fmla="*/ 129 w 261"/>
                <a:gd name="T35" fmla="*/ 96 h 270"/>
                <a:gd name="T36" fmla="*/ 120 w 261"/>
                <a:gd name="T37" fmla="*/ 96 h 270"/>
                <a:gd name="T38" fmla="*/ 109 w 261"/>
                <a:gd name="T39" fmla="*/ 96 h 270"/>
                <a:gd name="T40" fmla="*/ 94 w 261"/>
                <a:gd name="T41" fmla="*/ 97 h 270"/>
                <a:gd name="T42" fmla="*/ 82 w 261"/>
                <a:gd name="T43" fmla="*/ 97 h 270"/>
                <a:gd name="T44" fmla="*/ 82 w 261"/>
                <a:gd name="T45" fmla="*/ 130 h 270"/>
                <a:gd name="T46" fmla="*/ 49 w 261"/>
                <a:gd name="T47" fmla="*/ 132 h 270"/>
                <a:gd name="T48" fmla="*/ 40 w 261"/>
                <a:gd name="T49" fmla="*/ 133 h 270"/>
                <a:gd name="T50" fmla="*/ 40 w 261"/>
                <a:gd name="T51" fmla="*/ 166 h 270"/>
                <a:gd name="T52" fmla="*/ 36 w 261"/>
                <a:gd name="T53" fmla="*/ 166 h 270"/>
                <a:gd name="T54" fmla="*/ 28 w 261"/>
                <a:gd name="T55" fmla="*/ 167 h 270"/>
                <a:gd name="T56" fmla="*/ 22 w 261"/>
                <a:gd name="T57" fmla="*/ 168 h 270"/>
                <a:gd name="T58" fmla="*/ 17 w 261"/>
                <a:gd name="T59" fmla="*/ 169 h 270"/>
                <a:gd name="T60" fmla="*/ 13 w 261"/>
                <a:gd name="T61" fmla="*/ 170 h 270"/>
                <a:gd name="T62" fmla="*/ 12 w 261"/>
                <a:gd name="T63" fmla="*/ 170 h 270"/>
                <a:gd name="T64" fmla="*/ 12 w 261"/>
                <a:gd name="T65" fmla="*/ 203 h 270"/>
                <a:gd name="T66" fmla="*/ 12 w 261"/>
                <a:gd name="T67" fmla="*/ 204 h 270"/>
                <a:gd name="T68" fmla="*/ 10 w 261"/>
                <a:gd name="T69" fmla="*/ 204 h 270"/>
                <a:gd name="T70" fmla="*/ 7 w 261"/>
                <a:gd name="T71" fmla="*/ 205 h 270"/>
                <a:gd name="T72" fmla="*/ 5 w 261"/>
                <a:gd name="T73" fmla="*/ 206 h 270"/>
                <a:gd name="T74" fmla="*/ 4 w 261"/>
                <a:gd name="T75" fmla="*/ 207 h 270"/>
                <a:gd name="T76" fmla="*/ 3 w 261"/>
                <a:gd name="T77" fmla="*/ 208 h 270"/>
                <a:gd name="T78" fmla="*/ 2 w 261"/>
                <a:gd name="T79" fmla="*/ 208 h 270"/>
                <a:gd name="T80" fmla="*/ 2 w 261"/>
                <a:gd name="T81" fmla="*/ 242 h 270"/>
                <a:gd name="T82" fmla="*/ 12 w 261"/>
                <a:gd name="T83" fmla="*/ 270 h 270"/>
                <a:gd name="T84" fmla="*/ 112 w 261"/>
                <a:gd name="T85" fmla="*/ 155 h 270"/>
                <a:gd name="T86" fmla="*/ 112 w 261"/>
                <a:gd name="T87" fmla="*/ 155 h 270"/>
                <a:gd name="T88" fmla="*/ 251 w 261"/>
                <a:gd name="T89" fmla="*/ 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1" h="270">
                  <a:moveTo>
                    <a:pt x="251" y="4"/>
                  </a:moveTo>
                  <a:cubicBezTo>
                    <a:pt x="244" y="2"/>
                    <a:pt x="235" y="1"/>
                    <a:pt x="224" y="0"/>
                  </a:cubicBezTo>
                  <a:cubicBezTo>
                    <a:pt x="224" y="33"/>
                    <a:pt x="224" y="33"/>
                    <a:pt x="224" y="33"/>
                  </a:cubicBezTo>
                  <a:cubicBezTo>
                    <a:pt x="221" y="33"/>
                    <a:pt x="218" y="33"/>
                    <a:pt x="214" y="32"/>
                  </a:cubicBezTo>
                  <a:cubicBezTo>
                    <a:pt x="211" y="32"/>
                    <a:pt x="208" y="32"/>
                    <a:pt x="205" y="32"/>
                  </a:cubicBezTo>
                  <a:cubicBezTo>
                    <a:pt x="202" y="32"/>
                    <a:pt x="199" y="31"/>
                    <a:pt x="196" y="31"/>
                  </a:cubicBezTo>
                  <a:cubicBezTo>
                    <a:pt x="194" y="31"/>
                    <a:pt x="191" y="31"/>
                    <a:pt x="188" y="31"/>
                  </a:cubicBezTo>
                  <a:cubicBezTo>
                    <a:pt x="186" y="31"/>
                    <a:pt x="184" y="31"/>
                    <a:pt x="182" y="31"/>
                  </a:cubicBezTo>
                  <a:cubicBezTo>
                    <a:pt x="182" y="64"/>
                    <a:pt x="182" y="64"/>
                    <a:pt x="182" y="64"/>
                  </a:cubicBezTo>
                  <a:cubicBezTo>
                    <a:pt x="181" y="64"/>
                    <a:pt x="180" y="64"/>
                    <a:pt x="180" y="64"/>
                  </a:cubicBezTo>
                  <a:cubicBezTo>
                    <a:pt x="177" y="64"/>
                    <a:pt x="174" y="64"/>
                    <a:pt x="172" y="63"/>
                  </a:cubicBezTo>
                  <a:cubicBezTo>
                    <a:pt x="169" y="63"/>
                    <a:pt x="166" y="63"/>
                    <a:pt x="164" y="63"/>
                  </a:cubicBezTo>
                  <a:cubicBezTo>
                    <a:pt x="161" y="63"/>
                    <a:pt x="158" y="63"/>
                    <a:pt x="156" y="63"/>
                  </a:cubicBezTo>
                  <a:cubicBezTo>
                    <a:pt x="153" y="63"/>
                    <a:pt x="150" y="63"/>
                    <a:pt x="147" y="63"/>
                  </a:cubicBezTo>
                  <a:cubicBezTo>
                    <a:pt x="144" y="63"/>
                    <a:pt x="142" y="63"/>
                    <a:pt x="139" y="63"/>
                  </a:cubicBezTo>
                  <a:cubicBezTo>
                    <a:pt x="137" y="63"/>
                    <a:pt x="134" y="63"/>
                    <a:pt x="132" y="63"/>
                  </a:cubicBezTo>
                  <a:cubicBezTo>
                    <a:pt x="132" y="96"/>
                    <a:pt x="132" y="96"/>
                    <a:pt x="132" y="96"/>
                  </a:cubicBezTo>
                  <a:cubicBezTo>
                    <a:pt x="131" y="96"/>
                    <a:pt x="130" y="96"/>
                    <a:pt x="129" y="96"/>
                  </a:cubicBezTo>
                  <a:cubicBezTo>
                    <a:pt x="126" y="96"/>
                    <a:pt x="123" y="96"/>
                    <a:pt x="120" y="96"/>
                  </a:cubicBezTo>
                  <a:cubicBezTo>
                    <a:pt x="116" y="96"/>
                    <a:pt x="112" y="96"/>
                    <a:pt x="109" y="96"/>
                  </a:cubicBezTo>
                  <a:cubicBezTo>
                    <a:pt x="104" y="96"/>
                    <a:pt x="99" y="97"/>
                    <a:pt x="94" y="97"/>
                  </a:cubicBezTo>
                  <a:cubicBezTo>
                    <a:pt x="90" y="97"/>
                    <a:pt x="86" y="97"/>
                    <a:pt x="82" y="97"/>
                  </a:cubicBezTo>
                  <a:cubicBezTo>
                    <a:pt x="82" y="130"/>
                    <a:pt x="82" y="130"/>
                    <a:pt x="82" y="130"/>
                  </a:cubicBezTo>
                  <a:cubicBezTo>
                    <a:pt x="70" y="131"/>
                    <a:pt x="58" y="132"/>
                    <a:pt x="49" y="132"/>
                  </a:cubicBezTo>
                  <a:cubicBezTo>
                    <a:pt x="46" y="133"/>
                    <a:pt x="43" y="133"/>
                    <a:pt x="40" y="133"/>
                  </a:cubicBezTo>
                  <a:cubicBezTo>
                    <a:pt x="40" y="166"/>
                    <a:pt x="40" y="166"/>
                    <a:pt x="40" y="166"/>
                  </a:cubicBezTo>
                  <a:cubicBezTo>
                    <a:pt x="39" y="166"/>
                    <a:pt x="37" y="166"/>
                    <a:pt x="36" y="166"/>
                  </a:cubicBezTo>
                  <a:cubicBezTo>
                    <a:pt x="33" y="167"/>
                    <a:pt x="30" y="167"/>
                    <a:pt x="28" y="167"/>
                  </a:cubicBezTo>
                  <a:cubicBezTo>
                    <a:pt x="26" y="168"/>
                    <a:pt x="24" y="168"/>
                    <a:pt x="22" y="168"/>
                  </a:cubicBezTo>
                  <a:cubicBezTo>
                    <a:pt x="20" y="168"/>
                    <a:pt x="19" y="169"/>
                    <a:pt x="17" y="169"/>
                  </a:cubicBezTo>
                  <a:cubicBezTo>
                    <a:pt x="16" y="169"/>
                    <a:pt x="14" y="170"/>
                    <a:pt x="13" y="170"/>
                  </a:cubicBezTo>
                  <a:cubicBezTo>
                    <a:pt x="12" y="170"/>
                    <a:pt x="12" y="170"/>
                    <a:pt x="12" y="170"/>
                  </a:cubicBezTo>
                  <a:cubicBezTo>
                    <a:pt x="12" y="203"/>
                    <a:pt x="12" y="203"/>
                    <a:pt x="12" y="203"/>
                  </a:cubicBezTo>
                  <a:cubicBezTo>
                    <a:pt x="12" y="204"/>
                    <a:pt x="12" y="204"/>
                    <a:pt x="12" y="204"/>
                  </a:cubicBezTo>
                  <a:cubicBezTo>
                    <a:pt x="11" y="204"/>
                    <a:pt x="11" y="204"/>
                    <a:pt x="10" y="204"/>
                  </a:cubicBezTo>
                  <a:cubicBezTo>
                    <a:pt x="9" y="205"/>
                    <a:pt x="8" y="205"/>
                    <a:pt x="7" y="205"/>
                  </a:cubicBezTo>
                  <a:cubicBezTo>
                    <a:pt x="7" y="205"/>
                    <a:pt x="6" y="206"/>
                    <a:pt x="5" y="206"/>
                  </a:cubicBezTo>
                  <a:cubicBezTo>
                    <a:pt x="5" y="206"/>
                    <a:pt x="4" y="206"/>
                    <a:pt x="4" y="207"/>
                  </a:cubicBezTo>
                  <a:cubicBezTo>
                    <a:pt x="3" y="207"/>
                    <a:pt x="3" y="207"/>
                    <a:pt x="3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2" y="242"/>
                    <a:pt x="2" y="242"/>
                    <a:pt x="2" y="242"/>
                  </a:cubicBezTo>
                  <a:cubicBezTo>
                    <a:pt x="12" y="270"/>
                    <a:pt x="12" y="270"/>
                    <a:pt x="12" y="270"/>
                  </a:cubicBezTo>
                  <a:cubicBezTo>
                    <a:pt x="12" y="270"/>
                    <a:pt x="0" y="206"/>
                    <a:pt x="112" y="155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233" y="82"/>
                    <a:pt x="261" y="34"/>
                    <a:pt x="25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8" name="Freeform 249">
              <a:extLst>
                <a:ext uri="{FF2B5EF4-FFF2-40B4-BE49-F238E27FC236}">
                  <a16:creationId xmlns:a16="http://schemas.microsoft.com/office/drawing/2014/main" xmlns="" id="{28F9F7BA-8DA6-4CED-BB1F-716871681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655" y="3773621"/>
              <a:ext cx="1026037" cy="384483"/>
            </a:xfrm>
            <a:custGeom>
              <a:avLst/>
              <a:gdLst>
                <a:gd name="T0" fmla="*/ 272 w 578"/>
                <a:gd name="T1" fmla="*/ 38 h 217"/>
                <a:gd name="T2" fmla="*/ 274 w 578"/>
                <a:gd name="T3" fmla="*/ 32 h 217"/>
                <a:gd name="T4" fmla="*/ 145 w 578"/>
                <a:gd name="T5" fmla="*/ 0 h 217"/>
                <a:gd name="T6" fmla="*/ 14 w 578"/>
                <a:gd name="T7" fmla="*/ 13 h 217"/>
                <a:gd name="T8" fmla="*/ 139 w 578"/>
                <a:gd name="T9" fmla="*/ 66 h 217"/>
                <a:gd name="T10" fmla="*/ 140 w 578"/>
                <a:gd name="T11" fmla="*/ 69 h 217"/>
                <a:gd name="T12" fmla="*/ 140 w 578"/>
                <a:gd name="T13" fmla="*/ 70 h 217"/>
                <a:gd name="T14" fmla="*/ 140 w 578"/>
                <a:gd name="T15" fmla="*/ 73 h 217"/>
                <a:gd name="T16" fmla="*/ 141 w 578"/>
                <a:gd name="T17" fmla="*/ 74 h 217"/>
                <a:gd name="T18" fmla="*/ 141 w 578"/>
                <a:gd name="T19" fmla="*/ 77 h 217"/>
                <a:gd name="T20" fmla="*/ 141 w 578"/>
                <a:gd name="T21" fmla="*/ 78 h 217"/>
                <a:gd name="T22" fmla="*/ 141 w 578"/>
                <a:gd name="T23" fmla="*/ 81 h 217"/>
                <a:gd name="T24" fmla="*/ 140 w 578"/>
                <a:gd name="T25" fmla="*/ 82 h 217"/>
                <a:gd name="T26" fmla="*/ 140 w 578"/>
                <a:gd name="T27" fmla="*/ 85 h 217"/>
                <a:gd name="T28" fmla="*/ 140 w 578"/>
                <a:gd name="T29" fmla="*/ 87 h 217"/>
                <a:gd name="T30" fmla="*/ 139 w 578"/>
                <a:gd name="T31" fmla="*/ 90 h 217"/>
                <a:gd name="T32" fmla="*/ 139 w 578"/>
                <a:gd name="T33" fmla="*/ 91 h 217"/>
                <a:gd name="T34" fmla="*/ 137 w 578"/>
                <a:gd name="T35" fmla="*/ 95 h 217"/>
                <a:gd name="T36" fmla="*/ 137 w 578"/>
                <a:gd name="T37" fmla="*/ 96 h 217"/>
                <a:gd name="T38" fmla="*/ 135 w 578"/>
                <a:gd name="T39" fmla="*/ 100 h 217"/>
                <a:gd name="T40" fmla="*/ 134 w 578"/>
                <a:gd name="T41" fmla="*/ 101 h 217"/>
                <a:gd name="T42" fmla="*/ 133 w 578"/>
                <a:gd name="T43" fmla="*/ 105 h 217"/>
                <a:gd name="T44" fmla="*/ 132 w 578"/>
                <a:gd name="T45" fmla="*/ 106 h 217"/>
                <a:gd name="T46" fmla="*/ 130 w 578"/>
                <a:gd name="T47" fmla="*/ 110 h 217"/>
                <a:gd name="T48" fmla="*/ 129 w 578"/>
                <a:gd name="T49" fmla="*/ 111 h 217"/>
                <a:gd name="T50" fmla="*/ 125 w 578"/>
                <a:gd name="T51" fmla="*/ 116 h 217"/>
                <a:gd name="T52" fmla="*/ 125 w 578"/>
                <a:gd name="T53" fmla="*/ 117 h 217"/>
                <a:gd name="T54" fmla="*/ 121 w 578"/>
                <a:gd name="T55" fmla="*/ 122 h 217"/>
                <a:gd name="T56" fmla="*/ 120 w 578"/>
                <a:gd name="T57" fmla="*/ 123 h 217"/>
                <a:gd name="T58" fmla="*/ 117 w 578"/>
                <a:gd name="T59" fmla="*/ 127 h 217"/>
                <a:gd name="T60" fmla="*/ 115 w 578"/>
                <a:gd name="T61" fmla="*/ 129 h 217"/>
                <a:gd name="T62" fmla="*/ 111 w 578"/>
                <a:gd name="T63" fmla="*/ 133 h 217"/>
                <a:gd name="T64" fmla="*/ 110 w 578"/>
                <a:gd name="T65" fmla="*/ 135 h 217"/>
                <a:gd name="T66" fmla="*/ 104 w 578"/>
                <a:gd name="T67" fmla="*/ 140 h 217"/>
                <a:gd name="T68" fmla="*/ 103 w 578"/>
                <a:gd name="T69" fmla="*/ 142 h 217"/>
                <a:gd name="T70" fmla="*/ 98 w 578"/>
                <a:gd name="T71" fmla="*/ 146 h 217"/>
                <a:gd name="T72" fmla="*/ 96 w 578"/>
                <a:gd name="T73" fmla="*/ 149 h 217"/>
                <a:gd name="T74" fmla="*/ 91 w 578"/>
                <a:gd name="T75" fmla="*/ 153 h 217"/>
                <a:gd name="T76" fmla="*/ 89 w 578"/>
                <a:gd name="T77" fmla="*/ 155 h 217"/>
                <a:gd name="T78" fmla="*/ 81 w 578"/>
                <a:gd name="T79" fmla="*/ 161 h 217"/>
                <a:gd name="T80" fmla="*/ 80 w 578"/>
                <a:gd name="T81" fmla="*/ 162 h 217"/>
                <a:gd name="T82" fmla="*/ 73 w 578"/>
                <a:gd name="T83" fmla="*/ 168 h 217"/>
                <a:gd name="T84" fmla="*/ 70 w 578"/>
                <a:gd name="T85" fmla="*/ 170 h 217"/>
                <a:gd name="T86" fmla="*/ 64 w 578"/>
                <a:gd name="T87" fmla="*/ 175 h 217"/>
                <a:gd name="T88" fmla="*/ 61 w 578"/>
                <a:gd name="T89" fmla="*/ 177 h 217"/>
                <a:gd name="T90" fmla="*/ 53 w 578"/>
                <a:gd name="T91" fmla="*/ 183 h 217"/>
                <a:gd name="T92" fmla="*/ 51 w 578"/>
                <a:gd name="T93" fmla="*/ 184 h 217"/>
                <a:gd name="T94" fmla="*/ 40 w 578"/>
                <a:gd name="T95" fmla="*/ 191 h 217"/>
                <a:gd name="T96" fmla="*/ 38 w 578"/>
                <a:gd name="T97" fmla="*/ 193 h 217"/>
                <a:gd name="T98" fmla="*/ 29 w 578"/>
                <a:gd name="T99" fmla="*/ 199 h 217"/>
                <a:gd name="T100" fmla="*/ 25 w 578"/>
                <a:gd name="T101" fmla="*/ 202 h 217"/>
                <a:gd name="T102" fmla="*/ 17 w 578"/>
                <a:gd name="T103" fmla="*/ 207 h 217"/>
                <a:gd name="T104" fmla="*/ 13 w 578"/>
                <a:gd name="T105" fmla="*/ 209 h 217"/>
                <a:gd name="T106" fmla="*/ 0 w 578"/>
                <a:gd name="T107" fmla="*/ 217 h 217"/>
                <a:gd name="T108" fmla="*/ 578 w 578"/>
                <a:gd name="T109" fmla="*/ 151 h 217"/>
                <a:gd name="T110" fmla="*/ 514 w 578"/>
                <a:gd name="T111" fmla="*/ 38 h 217"/>
                <a:gd name="T112" fmla="*/ 272 w 578"/>
                <a:gd name="T113" fmla="*/ 3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8" h="217">
                  <a:moveTo>
                    <a:pt x="272" y="38"/>
                  </a:moveTo>
                  <a:cubicBezTo>
                    <a:pt x="274" y="32"/>
                    <a:pt x="274" y="32"/>
                    <a:pt x="274" y="32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23" y="19"/>
                    <a:pt x="139" y="66"/>
                  </a:cubicBezTo>
                  <a:cubicBezTo>
                    <a:pt x="139" y="67"/>
                    <a:pt x="140" y="68"/>
                    <a:pt x="140" y="69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71"/>
                    <a:pt x="140" y="72"/>
                    <a:pt x="140" y="73"/>
                  </a:cubicBezTo>
                  <a:cubicBezTo>
                    <a:pt x="140" y="73"/>
                    <a:pt x="140" y="74"/>
                    <a:pt x="141" y="74"/>
                  </a:cubicBezTo>
                  <a:cubicBezTo>
                    <a:pt x="141" y="75"/>
                    <a:pt x="141" y="76"/>
                    <a:pt x="141" y="77"/>
                  </a:cubicBezTo>
                  <a:cubicBezTo>
                    <a:pt x="141" y="77"/>
                    <a:pt x="141" y="77"/>
                    <a:pt x="141" y="78"/>
                  </a:cubicBezTo>
                  <a:cubicBezTo>
                    <a:pt x="141" y="79"/>
                    <a:pt x="141" y="80"/>
                    <a:pt x="141" y="81"/>
                  </a:cubicBezTo>
                  <a:cubicBezTo>
                    <a:pt x="140" y="82"/>
                    <a:pt x="140" y="82"/>
                    <a:pt x="140" y="82"/>
                  </a:cubicBezTo>
                  <a:cubicBezTo>
                    <a:pt x="140" y="83"/>
                    <a:pt x="140" y="84"/>
                    <a:pt x="140" y="85"/>
                  </a:cubicBezTo>
                  <a:cubicBezTo>
                    <a:pt x="140" y="86"/>
                    <a:pt x="140" y="86"/>
                    <a:pt x="140" y="87"/>
                  </a:cubicBezTo>
                  <a:cubicBezTo>
                    <a:pt x="139" y="88"/>
                    <a:pt x="139" y="89"/>
                    <a:pt x="139" y="90"/>
                  </a:cubicBezTo>
                  <a:cubicBezTo>
                    <a:pt x="139" y="90"/>
                    <a:pt x="139" y="91"/>
                    <a:pt x="139" y="91"/>
                  </a:cubicBezTo>
                  <a:cubicBezTo>
                    <a:pt x="138" y="92"/>
                    <a:pt x="138" y="94"/>
                    <a:pt x="137" y="95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6" y="97"/>
                    <a:pt x="136" y="99"/>
                    <a:pt x="135" y="100"/>
                  </a:cubicBezTo>
                  <a:cubicBezTo>
                    <a:pt x="135" y="100"/>
                    <a:pt x="135" y="101"/>
                    <a:pt x="134" y="101"/>
                  </a:cubicBezTo>
                  <a:cubicBezTo>
                    <a:pt x="134" y="103"/>
                    <a:pt x="133" y="104"/>
                    <a:pt x="133" y="105"/>
                  </a:cubicBezTo>
                  <a:cubicBezTo>
                    <a:pt x="132" y="105"/>
                    <a:pt x="132" y="106"/>
                    <a:pt x="132" y="106"/>
                  </a:cubicBezTo>
                  <a:cubicBezTo>
                    <a:pt x="131" y="108"/>
                    <a:pt x="130" y="109"/>
                    <a:pt x="130" y="110"/>
                  </a:cubicBezTo>
                  <a:cubicBezTo>
                    <a:pt x="129" y="110"/>
                    <a:pt x="129" y="111"/>
                    <a:pt x="129" y="111"/>
                  </a:cubicBezTo>
                  <a:cubicBezTo>
                    <a:pt x="128" y="113"/>
                    <a:pt x="127" y="115"/>
                    <a:pt x="125" y="116"/>
                  </a:cubicBezTo>
                  <a:cubicBezTo>
                    <a:pt x="125" y="117"/>
                    <a:pt x="125" y="117"/>
                    <a:pt x="125" y="117"/>
                  </a:cubicBezTo>
                  <a:cubicBezTo>
                    <a:pt x="124" y="119"/>
                    <a:pt x="123" y="120"/>
                    <a:pt x="121" y="122"/>
                  </a:cubicBezTo>
                  <a:cubicBezTo>
                    <a:pt x="121" y="122"/>
                    <a:pt x="120" y="123"/>
                    <a:pt x="120" y="123"/>
                  </a:cubicBezTo>
                  <a:cubicBezTo>
                    <a:pt x="119" y="125"/>
                    <a:pt x="118" y="126"/>
                    <a:pt x="117" y="127"/>
                  </a:cubicBezTo>
                  <a:cubicBezTo>
                    <a:pt x="116" y="128"/>
                    <a:pt x="116" y="128"/>
                    <a:pt x="115" y="129"/>
                  </a:cubicBezTo>
                  <a:cubicBezTo>
                    <a:pt x="114" y="130"/>
                    <a:pt x="113" y="132"/>
                    <a:pt x="111" y="133"/>
                  </a:cubicBezTo>
                  <a:cubicBezTo>
                    <a:pt x="111" y="134"/>
                    <a:pt x="110" y="134"/>
                    <a:pt x="110" y="135"/>
                  </a:cubicBezTo>
                  <a:cubicBezTo>
                    <a:pt x="108" y="137"/>
                    <a:pt x="106" y="138"/>
                    <a:pt x="104" y="140"/>
                  </a:cubicBezTo>
                  <a:cubicBezTo>
                    <a:pt x="104" y="141"/>
                    <a:pt x="103" y="141"/>
                    <a:pt x="103" y="142"/>
                  </a:cubicBezTo>
                  <a:cubicBezTo>
                    <a:pt x="101" y="143"/>
                    <a:pt x="100" y="145"/>
                    <a:pt x="98" y="146"/>
                  </a:cubicBezTo>
                  <a:cubicBezTo>
                    <a:pt x="97" y="147"/>
                    <a:pt x="97" y="148"/>
                    <a:pt x="96" y="149"/>
                  </a:cubicBezTo>
                  <a:cubicBezTo>
                    <a:pt x="94" y="150"/>
                    <a:pt x="92" y="151"/>
                    <a:pt x="91" y="153"/>
                  </a:cubicBezTo>
                  <a:cubicBezTo>
                    <a:pt x="90" y="154"/>
                    <a:pt x="89" y="154"/>
                    <a:pt x="89" y="155"/>
                  </a:cubicBezTo>
                  <a:cubicBezTo>
                    <a:pt x="86" y="157"/>
                    <a:pt x="84" y="159"/>
                    <a:pt x="81" y="161"/>
                  </a:cubicBezTo>
                  <a:cubicBezTo>
                    <a:pt x="80" y="162"/>
                    <a:pt x="80" y="162"/>
                    <a:pt x="80" y="162"/>
                  </a:cubicBezTo>
                  <a:cubicBezTo>
                    <a:pt x="78" y="164"/>
                    <a:pt x="75" y="166"/>
                    <a:pt x="73" y="168"/>
                  </a:cubicBezTo>
                  <a:cubicBezTo>
                    <a:pt x="72" y="169"/>
                    <a:pt x="71" y="169"/>
                    <a:pt x="70" y="170"/>
                  </a:cubicBezTo>
                  <a:cubicBezTo>
                    <a:pt x="68" y="172"/>
                    <a:pt x="66" y="173"/>
                    <a:pt x="64" y="175"/>
                  </a:cubicBezTo>
                  <a:cubicBezTo>
                    <a:pt x="63" y="176"/>
                    <a:pt x="62" y="176"/>
                    <a:pt x="61" y="177"/>
                  </a:cubicBezTo>
                  <a:cubicBezTo>
                    <a:pt x="58" y="179"/>
                    <a:pt x="56" y="181"/>
                    <a:pt x="53" y="183"/>
                  </a:cubicBezTo>
                  <a:cubicBezTo>
                    <a:pt x="52" y="183"/>
                    <a:pt x="52" y="184"/>
                    <a:pt x="51" y="184"/>
                  </a:cubicBezTo>
                  <a:cubicBezTo>
                    <a:pt x="47" y="187"/>
                    <a:pt x="44" y="189"/>
                    <a:pt x="40" y="191"/>
                  </a:cubicBezTo>
                  <a:cubicBezTo>
                    <a:pt x="39" y="192"/>
                    <a:pt x="39" y="193"/>
                    <a:pt x="38" y="193"/>
                  </a:cubicBezTo>
                  <a:cubicBezTo>
                    <a:pt x="35" y="195"/>
                    <a:pt x="32" y="197"/>
                    <a:pt x="29" y="199"/>
                  </a:cubicBezTo>
                  <a:cubicBezTo>
                    <a:pt x="28" y="200"/>
                    <a:pt x="27" y="201"/>
                    <a:pt x="25" y="202"/>
                  </a:cubicBezTo>
                  <a:cubicBezTo>
                    <a:pt x="23" y="203"/>
                    <a:pt x="20" y="205"/>
                    <a:pt x="17" y="207"/>
                  </a:cubicBezTo>
                  <a:cubicBezTo>
                    <a:pt x="16" y="208"/>
                    <a:pt x="14" y="209"/>
                    <a:pt x="13" y="209"/>
                  </a:cubicBezTo>
                  <a:cubicBezTo>
                    <a:pt x="9" y="212"/>
                    <a:pt x="5" y="215"/>
                    <a:pt x="0" y="217"/>
                  </a:cubicBezTo>
                  <a:cubicBezTo>
                    <a:pt x="35" y="202"/>
                    <a:pt x="578" y="176"/>
                    <a:pt x="578" y="151"/>
                  </a:cubicBezTo>
                  <a:cubicBezTo>
                    <a:pt x="514" y="38"/>
                    <a:pt x="514" y="38"/>
                    <a:pt x="514" y="38"/>
                  </a:cubicBezTo>
                  <a:lnTo>
                    <a:pt x="272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9" name="Freeform 250">
              <a:extLst>
                <a:ext uri="{FF2B5EF4-FFF2-40B4-BE49-F238E27FC236}">
                  <a16:creationId xmlns:a16="http://schemas.microsoft.com/office/drawing/2014/main" xmlns="" id="{6FC60622-F0C4-48F4-933E-04EB99907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490" y="4310998"/>
              <a:ext cx="1784511" cy="623567"/>
            </a:xfrm>
            <a:custGeom>
              <a:avLst/>
              <a:gdLst>
                <a:gd name="T0" fmla="*/ 990 w 1005"/>
                <a:gd name="T1" fmla="*/ 352 h 352"/>
                <a:gd name="T2" fmla="*/ 990 w 1005"/>
                <a:gd name="T3" fmla="*/ 233 h 352"/>
                <a:gd name="T4" fmla="*/ 990 w 1005"/>
                <a:gd name="T5" fmla="*/ 233 h 352"/>
                <a:gd name="T6" fmla="*/ 988 w 1005"/>
                <a:gd name="T7" fmla="*/ 237 h 352"/>
                <a:gd name="T8" fmla="*/ 984 w 1005"/>
                <a:gd name="T9" fmla="*/ 240 h 352"/>
                <a:gd name="T10" fmla="*/ 978 w 1005"/>
                <a:gd name="T11" fmla="*/ 243 h 352"/>
                <a:gd name="T12" fmla="*/ 970 w 1005"/>
                <a:gd name="T13" fmla="*/ 246 h 352"/>
                <a:gd name="T14" fmla="*/ 960 w 1005"/>
                <a:gd name="T15" fmla="*/ 249 h 352"/>
                <a:gd name="T16" fmla="*/ 952 w 1005"/>
                <a:gd name="T17" fmla="*/ 251 h 352"/>
                <a:gd name="T18" fmla="*/ 952 w 1005"/>
                <a:gd name="T19" fmla="*/ 218 h 352"/>
                <a:gd name="T20" fmla="*/ 948 w 1005"/>
                <a:gd name="T21" fmla="*/ 219 h 352"/>
                <a:gd name="T22" fmla="*/ 933 w 1005"/>
                <a:gd name="T23" fmla="*/ 222 h 352"/>
                <a:gd name="T24" fmla="*/ 915 w 1005"/>
                <a:gd name="T25" fmla="*/ 225 h 352"/>
                <a:gd name="T26" fmla="*/ 892 w 1005"/>
                <a:gd name="T27" fmla="*/ 228 h 352"/>
                <a:gd name="T28" fmla="*/ 861 w 1005"/>
                <a:gd name="T29" fmla="*/ 232 h 352"/>
                <a:gd name="T30" fmla="*/ 844 w 1005"/>
                <a:gd name="T31" fmla="*/ 234 h 352"/>
                <a:gd name="T32" fmla="*/ 844 w 1005"/>
                <a:gd name="T33" fmla="*/ 200 h 352"/>
                <a:gd name="T34" fmla="*/ 813 w 1005"/>
                <a:gd name="T35" fmla="*/ 203 h 352"/>
                <a:gd name="T36" fmla="*/ 687 w 1005"/>
                <a:gd name="T37" fmla="*/ 211 h 352"/>
                <a:gd name="T38" fmla="*/ 686 w 1005"/>
                <a:gd name="T39" fmla="*/ 211 h 352"/>
                <a:gd name="T40" fmla="*/ 686 w 1005"/>
                <a:gd name="T41" fmla="*/ 177 h 352"/>
                <a:gd name="T42" fmla="*/ 640 w 1005"/>
                <a:gd name="T43" fmla="*/ 179 h 352"/>
                <a:gd name="T44" fmla="*/ 584 w 1005"/>
                <a:gd name="T45" fmla="*/ 180 h 352"/>
                <a:gd name="T46" fmla="*/ 543 w 1005"/>
                <a:gd name="T47" fmla="*/ 181 h 352"/>
                <a:gd name="T48" fmla="*/ 505 w 1005"/>
                <a:gd name="T49" fmla="*/ 181 h 352"/>
                <a:gd name="T50" fmla="*/ 494 w 1005"/>
                <a:gd name="T51" fmla="*/ 181 h 352"/>
                <a:gd name="T52" fmla="*/ 494 w 1005"/>
                <a:gd name="T53" fmla="*/ 148 h 352"/>
                <a:gd name="T54" fmla="*/ 470 w 1005"/>
                <a:gd name="T55" fmla="*/ 148 h 352"/>
                <a:gd name="T56" fmla="*/ 437 w 1005"/>
                <a:gd name="T57" fmla="*/ 148 h 352"/>
                <a:gd name="T58" fmla="*/ 405 w 1005"/>
                <a:gd name="T59" fmla="*/ 147 h 352"/>
                <a:gd name="T60" fmla="*/ 374 w 1005"/>
                <a:gd name="T61" fmla="*/ 146 h 352"/>
                <a:gd name="T62" fmla="*/ 344 w 1005"/>
                <a:gd name="T63" fmla="*/ 146 h 352"/>
                <a:gd name="T64" fmla="*/ 313 w 1005"/>
                <a:gd name="T65" fmla="*/ 145 h 352"/>
                <a:gd name="T66" fmla="*/ 307 w 1005"/>
                <a:gd name="T67" fmla="*/ 144 h 352"/>
                <a:gd name="T68" fmla="*/ 307 w 1005"/>
                <a:gd name="T69" fmla="*/ 111 h 352"/>
                <a:gd name="T70" fmla="*/ 282 w 1005"/>
                <a:gd name="T71" fmla="*/ 110 h 352"/>
                <a:gd name="T72" fmla="*/ 251 w 1005"/>
                <a:gd name="T73" fmla="*/ 108 h 352"/>
                <a:gd name="T74" fmla="*/ 218 w 1005"/>
                <a:gd name="T75" fmla="*/ 106 h 352"/>
                <a:gd name="T76" fmla="*/ 183 w 1005"/>
                <a:gd name="T77" fmla="*/ 104 h 352"/>
                <a:gd name="T78" fmla="*/ 144 w 1005"/>
                <a:gd name="T79" fmla="*/ 100 h 352"/>
                <a:gd name="T80" fmla="*/ 144 w 1005"/>
                <a:gd name="T81" fmla="*/ 67 h 352"/>
                <a:gd name="T82" fmla="*/ 39 w 1005"/>
                <a:gd name="T83" fmla="*/ 52 h 352"/>
                <a:gd name="T84" fmla="*/ 39 w 1005"/>
                <a:gd name="T85" fmla="*/ 18 h 352"/>
                <a:gd name="T86" fmla="*/ 0 w 1005"/>
                <a:gd name="T87" fmla="*/ 0 h 352"/>
                <a:gd name="T88" fmla="*/ 0 w 1005"/>
                <a:gd name="T89" fmla="*/ 87 h 352"/>
                <a:gd name="T90" fmla="*/ 640 w 1005"/>
                <a:gd name="T91" fmla="*/ 293 h 352"/>
                <a:gd name="T92" fmla="*/ 990 w 1005"/>
                <a:gd name="T93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5" h="352">
                  <a:moveTo>
                    <a:pt x="990" y="352"/>
                  </a:moveTo>
                  <a:cubicBezTo>
                    <a:pt x="990" y="233"/>
                    <a:pt x="990" y="233"/>
                    <a:pt x="990" y="233"/>
                  </a:cubicBezTo>
                  <a:cubicBezTo>
                    <a:pt x="990" y="233"/>
                    <a:pt x="990" y="233"/>
                    <a:pt x="990" y="233"/>
                  </a:cubicBezTo>
                  <a:cubicBezTo>
                    <a:pt x="990" y="234"/>
                    <a:pt x="988" y="235"/>
                    <a:pt x="988" y="237"/>
                  </a:cubicBezTo>
                  <a:cubicBezTo>
                    <a:pt x="987" y="238"/>
                    <a:pt x="985" y="239"/>
                    <a:pt x="984" y="240"/>
                  </a:cubicBezTo>
                  <a:cubicBezTo>
                    <a:pt x="982" y="241"/>
                    <a:pt x="980" y="242"/>
                    <a:pt x="978" y="243"/>
                  </a:cubicBezTo>
                  <a:cubicBezTo>
                    <a:pt x="976" y="244"/>
                    <a:pt x="973" y="245"/>
                    <a:pt x="970" y="246"/>
                  </a:cubicBezTo>
                  <a:cubicBezTo>
                    <a:pt x="967" y="247"/>
                    <a:pt x="964" y="248"/>
                    <a:pt x="960" y="249"/>
                  </a:cubicBezTo>
                  <a:cubicBezTo>
                    <a:pt x="958" y="250"/>
                    <a:pt x="955" y="250"/>
                    <a:pt x="952" y="251"/>
                  </a:cubicBezTo>
                  <a:cubicBezTo>
                    <a:pt x="952" y="218"/>
                    <a:pt x="952" y="218"/>
                    <a:pt x="952" y="218"/>
                  </a:cubicBezTo>
                  <a:cubicBezTo>
                    <a:pt x="951" y="218"/>
                    <a:pt x="950" y="218"/>
                    <a:pt x="948" y="219"/>
                  </a:cubicBezTo>
                  <a:cubicBezTo>
                    <a:pt x="944" y="220"/>
                    <a:pt x="939" y="221"/>
                    <a:pt x="933" y="222"/>
                  </a:cubicBezTo>
                  <a:cubicBezTo>
                    <a:pt x="928" y="223"/>
                    <a:pt x="922" y="224"/>
                    <a:pt x="915" y="225"/>
                  </a:cubicBezTo>
                  <a:cubicBezTo>
                    <a:pt x="908" y="226"/>
                    <a:pt x="900" y="227"/>
                    <a:pt x="892" y="228"/>
                  </a:cubicBezTo>
                  <a:cubicBezTo>
                    <a:pt x="882" y="229"/>
                    <a:pt x="872" y="231"/>
                    <a:pt x="861" y="232"/>
                  </a:cubicBezTo>
                  <a:cubicBezTo>
                    <a:pt x="856" y="233"/>
                    <a:pt x="850" y="233"/>
                    <a:pt x="844" y="234"/>
                  </a:cubicBezTo>
                  <a:cubicBezTo>
                    <a:pt x="844" y="200"/>
                    <a:pt x="844" y="200"/>
                    <a:pt x="844" y="200"/>
                  </a:cubicBezTo>
                  <a:cubicBezTo>
                    <a:pt x="834" y="201"/>
                    <a:pt x="824" y="202"/>
                    <a:pt x="813" y="203"/>
                  </a:cubicBezTo>
                  <a:cubicBezTo>
                    <a:pt x="775" y="206"/>
                    <a:pt x="733" y="209"/>
                    <a:pt x="687" y="211"/>
                  </a:cubicBezTo>
                  <a:cubicBezTo>
                    <a:pt x="686" y="211"/>
                    <a:pt x="686" y="211"/>
                    <a:pt x="686" y="211"/>
                  </a:cubicBezTo>
                  <a:cubicBezTo>
                    <a:pt x="686" y="177"/>
                    <a:pt x="686" y="177"/>
                    <a:pt x="686" y="177"/>
                  </a:cubicBezTo>
                  <a:cubicBezTo>
                    <a:pt x="671" y="178"/>
                    <a:pt x="656" y="179"/>
                    <a:pt x="640" y="179"/>
                  </a:cubicBezTo>
                  <a:cubicBezTo>
                    <a:pt x="622" y="180"/>
                    <a:pt x="603" y="180"/>
                    <a:pt x="584" y="180"/>
                  </a:cubicBezTo>
                  <a:cubicBezTo>
                    <a:pt x="571" y="181"/>
                    <a:pt x="557" y="181"/>
                    <a:pt x="543" y="181"/>
                  </a:cubicBezTo>
                  <a:cubicBezTo>
                    <a:pt x="530" y="181"/>
                    <a:pt x="518" y="181"/>
                    <a:pt x="505" y="181"/>
                  </a:cubicBezTo>
                  <a:cubicBezTo>
                    <a:pt x="501" y="181"/>
                    <a:pt x="498" y="181"/>
                    <a:pt x="494" y="181"/>
                  </a:cubicBezTo>
                  <a:cubicBezTo>
                    <a:pt x="494" y="148"/>
                    <a:pt x="494" y="148"/>
                    <a:pt x="494" y="148"/>
                  </a:cubicBezTo>
                  <a:cubicBezTo>
                    <a:pt x="486" y="148"/>
                    <a:pt x="478" y="148"/>
                    <a:pt x="470" y="148"/>
                  </a:cubicBezTo>
                  <a:cubicBezTo>
                    <a:pt x="459" y="148"/>
                    <a:pt x="448" y="148"/>
                    <a:pt x="437" y="148"/>
                  </a:cubicBezTo>
                  <a:cubicBezTo>
                    <a:pt x="426" y="147"/>
                    <a:pt x="416" y="147"/>
                    <a:pt x="405" y="147"/>
                  </a:cubicBezTo>
                  <a:cubicBezTo>
                    <a:pt x="395" y="147"/>
                    <a:pt x="385" y="147"/>
                    <a:pt x="374" y="146"/>
                  </a:cubicBezTo>
                  <a:cubicBezTo>
                    <a:pt x="364" y="146"/>
                    <a:pt x="354" y="146"/>
                    <a:pt x="344" y="146"/>
                  </a:cubicBezTo>
                  <a:cubicBezTo>
                    <a:pt x="333" y="145"/>
                    <a:pt x="323" y="145"/>
                    <a:pt x="313" y="145"/>
                  </a:cubicBezTo>
                  <a:cubicBezTo>
                    <a:pt x="311" y="144"/>
                    <a:pt x="309" y="144"/>
                    <a:pt x="307" y="144"/>
                  </a:cubicBezTo>
                  <a:cubicBezTo>
                    <a:pt x="307" y="111"/>
                    <a:pt x="307" y="111"/>
                    <a:pt x="307" y="111"/>
                  </a:cubicBezTo>
                  <a:cubicBezTo>
                    <a:pt x="298" y="111"/>
                    <a:pt x="290" y="110"/>
                    <a:pt x="282" y="110"/>
                  </a:cubicBezTo>
                  <a:cubicBezTo>
                    <a:pt x="272" y="109"/>
                    <a:pt x="261" y="109"/>
                    <a:pt x="251" y="108"/>
                  </a:cubicBezTo>
                  <a:cubicBezTo>
                    <a:pt x="240" y="108"/>
                    <a:pt x="229" y="107"/>
                    <a:pt x="218" y="106"/>
                  </a:cubicBezTo>
                  <a:cubicBezTo>
                    <a:pt x="206" y="106"/>
                    <a:pt x="194" y="105"/>
                    <a:pt x="183" y="104"/>
                  </a:cubicBezTo>
                  <a:cubicBezTo>
                    <a:pt x="169" y="103"/>
                    <a:pt x="156" y="102"/>
                    <a:pt x="144" y="100"/>
                  </a:cubicBezTo>
                  <a:cubicBezTo>
                    <a:pt x="144" y="67"/>
                    <a:pt x="144" y="67"/>
                    <a:pt x="144" y="67"/>
                  </a:cubicBezTo>
                  <a:cubicBezTo>
                    <a:pt x="100" y="63"/>
                    <a:pt x="64" y="57"/>
                    <a:pt x="39" y="5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14" y="13"/>
                    <a:pt x="0" y="6"/>
                    <a:pt x="0" y="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201"/>
                    <a:pt x="289" y="258"/>
                    <a:pt x="640" y="293"/>
                  </a:cubicBezTo>
                  <a:cubicBezTo>
                    <a:pt x="1005" y="330"/>
                    <a:pt x="986" y="339"/>
                    <a:pt x="990" y="352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0" name="Freeform 251">
              <a:extLst>
                <a:ext uri="{FF2B5EF4-FFF2-40B4-BE49-F238E27FC236}">
                  <a16:creationId xmlns:a16="http://schemas.microsoft.com/office/drawing/2014/main" xmlns="" id="{CA1D7FCA-0514-420E-A570-44690B10C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490" y="4312497"/>
              <a:ext cx="665538" cy="33727"/>
            </a:xfrm>
            <a:custGeom>
              <a:avLst/>
              <a:gdLst>
                <a:gd name="T0" fmla="*/ 365 w 375"/>
                <a:gd name="T1" fmla="*/ 0 h 19"/>
                <a:gd name="T2" fmla="*/ 375 w 375"/>
                <a:gd name="T3" fmla="*/ 5 h 19"/>
                <a:gd name="T4" fmla="*/ 39 w 375"/>
                <a:gd name="T5" fmla="*/ 19 h 19"/>
                <a:gd name="T6" fmla="*/ 0 w 375"/>
                <a:gd name="T7" fmla="*/ 0 h 19"/>
                <a:gd name="T8" fmla="*/ 365 w 37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9">
                  <a:moveTo>
                    <a:pt x="365" y="0"/>
                  </a:moveTo>
                  <a:cubicBezTo>
                    <a:pt x="365" y="2"/>
                    <a:pt x="369" y="3"/>
                    <a:pt x="375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14" y="13"/>
                    <a:pt x="0" y="7"/>
                    <a:pt x="0" y="0"/>
                  </a:cubicBezTo>
                  <a:lnTo>
                    <a:pt x="3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1" name="Freeform 252">
              <a:extLst>
                <a:ext uri="{FF2B5EF4-FFF2-40B4-BE49-F238E27FC236}">
                  <a16:creationId xmlns:a16="http://schemas.microsoft.com/office/drawing/2014/main" xmlns="" id="{9FFE3E72-C356-4FFE-A550-DD8FF0463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3442" y="4321491"/>
              <a:ext cx="596586" cy="83192"/>
            </a:xfrm>
            <a:custGeom>
              <a:avLst/>
              <a:gdLst>
                <a:gd name="T0" fmla="*/ 796 w 796"/>
                <a:gd name="T1" fmla="*/ 78 h 111"/>
                <a:gd name="T2" fmla="*/ 0 w 796"/>
                <a:gd name="T3" fmla="*/ 111 h 111"/>
                <a:gd name="T4" fmla="*/ 0 w 796"/>
                <a:gd name="T5" fmla="*/ 33 h 111"/>
                <a:gd name="T6" fmla="*/ 796 w 796"/>
                <a:gd name="T7" fmla="*/ 0 h 111"/>
                <a:gd name="T8" fmla="*/ 796 w 796"/>
                <a:gd name="T9" fmla="*/ 7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6" h="111">
                  <a:moveTo>
                    <a:pt x="796" y="78"/>
                  </a:moveTo>
                  <a:lnTo>
                    <a:pt x="0" y="111"/>
                  </a:lnTo>
                  <a:lnTo>
                    <a:pt x="0" y="33"/>
                  </a:lnTo>
                  <a:lnTo>
                    <a:pt x="796" y="0"/>
                  </a:lnTo>
                  <a:lnTo>
                    <a:pt x="796" y="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2" name="Freeform 253">
              <a:extLst>
                <a:ext uri="{FF2B5EF4-FFF2-40B4-BE49-F238E27FC236}">
                  <a16:creationId xmlns:a16="http://schemas.microsoft.com/office/drawing/2014/main" xmlns="" id="{79B7D1EE-66C1-40FC-93F8-E682B4B57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2880" y="2917716"/>
              <a:ext cx="378487" cy="74198"/>
            </a:xfrm>
            <a:custGeom>
              <a:avLst/>
              <a:gdLst>
                <a:gd name="T0" fmla="*/ 0 w 213"/>
                <a:gd name="T1" fmla="*/ 0 h 42"/>
                <a:gd name="T2" fmla="*/ 213 w 213"/>
                <a:gd name="T3" fmla="*/ 5 h 42"/>
                <a:gd name="T4" fmla="*/ 56 w 213"/>
                <a:gd name="T5" fmla="*/ 42 h 42"/>
                <a:gd name="T6" fmla="*/ 0 w 213"/>
                <a:gd name="T7" fmla="*/ 41 h 42"/>
                <a:gd name="T8" fmla="*/ 0 w 21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42">
                  <a:moveTo>
                    <a:pt x="0" y="0"/>
                  </a:moveTo>
                  <a:cubicBezTo>
                    <a:pt x="76" y="0"/>
                    <a:pt x="147" y="2"/>
                    <a:pt x="213" y="5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39" y="42"/>
                    <a:pt x="20" y="41"/>
                    <a:pt x="0" y="4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3" name="Freeform 254">
              <a:extLst>
                <a:ext uri="{FF2B5EF4-FFF2-40B4-BE49-F238E27FC236}">
                  <a16:creationId xmlns:a16="http://schemas.microsoft.com/office/drawing/2014/main" xmlns="" id="{5C8C8C35-4AEC-481D-B8A7-CA5DC2813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2561" y="2859257"/>
              <a:ext cx="605579" cy="72699"/>
            </a:xfrm>
            <a:custGeom>
              <a:avLst/>
              <a:gdLst>
                <a:gd name="T0" fmla="*/ 157 w 341"/>
                <a:gd name="T1" fmla="*/ 0 h 41"/>
                <a:gd name="T2" fmla="*/ 341 w 341"/>
                <a:gd name="T3" fmla="*/ 12 h 41"/>
                <a:gd name="T4" fmla="*/ 49 w 341"/>
                <a:gd name="T5" fmla="*/ 41 h 41"/>
                <a:gd name="T6" fmla="*/ 0 w 341"/>
                <a:gd name="T7" fmla="*/ 38 h 41"/>
                <a:gd name="T8" fmla="*/ 157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157" y="0"/>
                  </a:moveTo>
                  <a:cubicBezTo>
                    <a:pt x="226" y="3"/>
                    <a:pt x="289" y="7"/>
                    <a:pt x="341" y="12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35" y="39"/>
                    <a:pt x="18" y="38"/>
                    <a:pt x="0" y="38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4" name="Freeform 255">
              <a:extLst>
                <a:ext uri="{FF2B5EF4-FFF2-40B4-BE49-F238E27FC236}">
                  <a16:creationId xmlns:a16="http://schemas.microsoft.com/office/drawing/2014/main" xmlns="" id="{1131543E-952A-46CA-B5A8-1E6ED4C6D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002" y="2812789"/>
              <a:ext cx="732991" cy="60708"/>
            </a:xfrm>
            <a:custGeom>
              <a:avLst/>
              <a:gdLst>
                <a:gd name="T0" fmla="*/ 293 w 413"/>
                <a:gd name="T1" fmla="*/ 0 h 34"/>
                <a:gd name="T2" fmla="*/ 413 w 413"/>
                <a:gd name="T3" fmla="*/ 18 h 34"/>
                <a:gd name="T4" fmla="*/ 32 w 413"/>
                <a:gd name="T5" fmla="*/ 34 h 34"/>
                <a:gd name="T6" fmla="*/ 0 w 413"/>
                <a:gd name="T7" fmla="*/ 29 h 34"/>
                <a:gd name="T8" fmla="*/ 293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293" y="0"/>
                  </a:moveTo>
                  <a:cubicBezTo>
                    <a:pt x="344" y="5"/>
                    <a:pt x="385" y="11"/>
                    <a:pt x="413" y="18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24" y="32"/>
                    <a:pt x="13" y="30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5" name="Freeform 256">
              <a:extLst>
                <a:ext uri="{FF2B5EF4-FFF2-40B4-BE49-F238E27FC236}">
                  <a16:creationId xmlns:a16="http://schemas.microsoft.com/office/drawing/2014/main" xmlns="" id="{9F7C39AD-C1D1-455E-ACE0-2D3A64D9A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4962" y="2777564"/>
              <a:ext cx="753976" cy="37474"/>
            </a:xfrm>
            <a:custGeom>
              <a:avLst/>
              <a:gdLst>
                <a:gd name="T0" fmla="*/ 381 w 425"/>
                <a:gd name="T1" fmla="*/ 0 h 21"/>
                <a:gd name="T2" fmla="*/ 425 w 425"/>
                <a:gd name="T3" fmla="*/ 21 h 21"/>
                <a:gd name="T4" fmla="*/ 11 w 425"/>
                <a:gd name="T5" fmla="*/ 21 h 21"/>
                <a:gd name="T6" fmla="*/ 0 w 425"/>
                <a:gd name="T7" fmla="*/ 16 h 21"/>
                <a:gd name="T8" fmla="*/ 381 w 42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21">
                  <a:moveTo>
                    <a:pt x="381" y="0"/>
                  </a:moveTo>
                  <a:cubicBezTo>
                    <a:pt x="409" y="7"/>
                    <a:pt x="425" y="14"/>
                    <a:pt x="425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9"/>
                    <a:pt x="7" y="17"/>
                    <a:pt x="0" y="16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6" name="Freeform 257">
              <a:extLst>
                <a:ext uri="{FF2B5EF4-FFF2-40B4-BE49-F238E27FC236}">
                  <a16:creationId xmlns:a16="http://schemas.microsoft.com/office/drawing/2014/main" xmlns="" id="{76A138DA-3DCD-4631-91B7-926138989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7648" y="2985170"/>
              <a:ext cx="385232" cy="74198"/>
            </a:xfrm>
            <a:custGeom>
              <a:avLst/>
              <a:gdLst>
                <a:gd name="T0" fmla="*/ 217 w 217"/>
                <a:gd name="T1" fmla="*/ 0 h 42"/>
                <a:gd name="T2" fmla="*/ 217 w 217"/>
                <a:gd name="T3" fmla="*/ 41 h 42"/>
                <a:gd name="T4" fmla="*/ 160 w 217"/>
                <a:gd name="T5" fmla="*/ 42 h 42"/>
                <a:gd name="T6" fmla="*/ 0 w 217"/>
                <a:gd name="T7" fmla="*/ 5 h 42"/>
                <a:gd name="T8" fmla="*/ 21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217" y="0"/>
                  </a:moveTo>
                  <a:cubicBezTo>
                    <a:pt x="217" y="41"/>
                    <a:pt x="217" y="41"/>
                    <a:pt x="217" y="41"/>
                  </a:cubicBezTo>
                  <a:cubicBezTo>
                    <a:pt x="197" y="41"/>
                    <a:pt x="178" y="41"/>
                    <a:pt x="160" y="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7" y="2"/>
                    <a:pt x="140" y="0"/>
                    <a:pt x="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7" name="Freeform 258">
              <a:extLst>
                <a:ext uri="{FF2B5EF4-FFF2-40B4-BE49-F238E27FC236}">
                  <a16:creationId xmlns:a16="http://schemas.microsoft.com/office/drawing/2014/main" xmlns="" id="{C542AF20-7A8B-4537-A230-8AFE403EE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9868" y="3059368"/>
              <a:ext cx="601832" cy="72699"/>
            </a:xfrm>
            <a:custGeom>
              <a:avLst/>
              <a:gdLst>
                <a:gd name="T0" fmla="*/ 179 w 339"/>
                <a:gd name="T1" fmla="*/ 0 h 41"/>
                <a:gd name="T2" fmla="*/ 339 w 339"/>
                <a:gd name="T3" fmla="*/ 38 h 41"/>
                <a:gd name="T4" fmla="*/ 292 w 339"/>
                <a:gd name="T5" fmla="*/ 41 h 41"/>
                <a:gd name="T6" fmla="*/ 0 w 339"/>
                <a:gd name="T7" fmla="*/ 12 h 41"/>
                <a:gd name="T8" fmla="*/ 179 w 33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41">
                  <a:moveTo>
                    <a:pt x="179" y="0"/>
                  </a:moveTo>
                  <a:cubicBezTo>
                    <a:pt x="339" y="38"/>
                    <a:pt x="339" y="38"/>
                    <a:pt x="339" y="38"/>
                  </a:cubicBezTo>
                  <a:cubicBezTo>
                    <a:pt x="322" y="38"/>
                    <a:pt x="306" y="40"/>
                    <a:pt x="292" y="4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1" y="7"/>
                    <a:pt x="112" y="3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8" name="Freeform 259">
              <a:extLst>
                <a:ext uri="{FF2B5EF4-FFF2-40B4-BE49-F238E27FC236}">
                  <a16:creationId xmlns:a16="http://schemas.microsoft.com/office/drawing/2014/main" xmlns="" id="{36CB2678-9829-4BF9-AB7A-6E11AE811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1770" y="3146308"/>
              <a:ext cx="736738" cy="59958"/>
            </a:xfrm>
            <a:custGeom>
              <a:avLst/>
              <a:gdLst>
                <a:gd name="T0" fmla="*/ 123 w 415"/>
                <a:gd name="T1" fmla="*/ 0 h 34"/>
                <a:gd name="T2" fmla="*/ 415 w 415"/>
                <a:gd name="T3" fmla="*/ 29 h 34"/>
                <a:gd name="T4" fmla="*/ 383 w 415"/>
                <a:gd name="T5" fmla="*/ 34 h 34"/>
                <a:gd name="T6" fmla="*/ 0 w 415"/>
                <a:gd name="T7" fmla="*/ 18 h 34"/>
                <a:gd name="T8" fmla="*/ 123 w 41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4">
                  <a:moveTo>
                    <a:pt x="123" y="0"/>
                  </a:moveTo>
                  <a:cubicBezTo>
                    <a:pt x="415" y="29"/>
                    <a:pt x="415" y="29"/>
                    <a:pt x="415" y="29"/>
                  </a:cubicBezTo>
                  <a:cubicBezTo>
                    <a:pt x="401" y="30"/>
                    <a:pt x="391" y="32"/>
                    <a:pt x="383" y="3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8" y="11"/>
                    <a:pt x="70" y="5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9" name="Freeform 260">
              <a:extLst>
                <a:ext uri="{FF2B5EF4-FFF2-40B4-BE49-F238E27FC236}">
                  <a16:creationId xmlns:a16="http://schemas.microsoft.com/office/drawing/2014/main" xmlns="" id="{682066C4-5C70-4F0E-B76F-C34DD3A5F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22" y="3245239"/>
              <a:ext cx="754726" cy="37474"/>
            </a:xfrm>
            <a:custGeom>
              <a:avLst/>
              <a:gdLst>
                <a:gd name="T0" fmla="*/ 42 w 425"/>
                <a:gd name="T1" fmla="*/ 0 h 21"/>
                <a:gd name="T2" fmla="*/ 0 w 425"/>
                <a:gd name="T3" fmla="*/ 21 h 21"/>
                <a:gd name="T4" fmla="*/ 414 w 425"/>
                <a:gd name="T5" fmla="*/ 21 h 21"/>
                <a:gd name="T6" fmla="*/ 425 w 425"/>
                <a:gd name="T7" fmla="*/ 16 h 21"/>
                <a:gd name="T8" fmla="*/ 42 w 42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21">
                  <a:moveTo>
                    <a:pt x="42" y="0"/>
                  </a:moveTo>
                  <a:cubicBezTo>
                    <a:pt x="15" y="7"/>
                    <a:pt x="0" y="14"/>
                    <a:pt x="0" y="21"/>
                  </a:cubicBezTo>
                  <a:cubicBezTo>
                    <a:pt x="414" y="21"/>
                    <a:pt x="414" y="21"/>
                    <a:pt x="414" y="21"/>
                  </a:cubicBezTo>
                  <a:cubicBezTo>
                    <a:pt x="414" y="19"/>
                    <a:pt x="418" y="18"/>
                    <a:pt x="425" y="1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0" name="Rectangle 261">
              <a:extLst>
                <a:ext uri="{FF2B5EF4-FFF2-40B4-BE49-F238E27FC236}">
                  <a16:creationId xmlns:a16="http://schemas.microsoft.com/office/drawing/2014/main" xmlns="" id="{36204146-14C8-4115-8BC5-7BF1A921B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6822" y="3282713"/>
              <a:ext cx="735239" cy="674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1" name="Freeform 262">
              <a:extLst>
                <a:ext uri="{FF2B5EF4-FFF2-40B4-BE49-F238E27FC236}">
                  <a16:creationId xmlns:a16="http://schemas.microsoft.com/office/drawing/2014/main" xmlns="" id="{E988B5E7-5260-4FB6-A0B4-F6A675FC6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1770" y="3180034"/>
              <a:ext cx="679778" cy="93685"/>
            </a:xfrm>
            <a:custGeom>
              <a:avLst/>
              <a:gdLst>
                <a:gd name="T0" fmla="*/ 907 w 907"/>
                <a:gd name="T1" fmla="*/ 125 h 125"/>
                <a:gd name="T2" fmla="*/ 0 w 907"/>
                <a:gd name="T3" fmla="*/ 87 h 125"/>
                <a:gd name="T4" fmla="*/ 0 w 907"/>
                <a:gd name="T5" fmla="*/ 0 h 125"/>
                <a:gd name="T6" fmla="*/ 907 w 907"/>
                <a:gd name="T7" fmla="*/ 35 h 125"/>
                <a:gd name="T8" fmla="*/ 907 w 907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25">
                  <a:moveTo>
                    <a:pt x="907" y="125"/>
                  </a:moveTo>
                  <a:lnTo>
                    <a:pt x="0" y="87"/>
                  </a:lnTo>
                  <a:lnTo>
                    <a:pt x="0" y="0"/>
                  </a:lnTo>
                  <a:lnTo>
                    <a:pt x="907" y="35"/>
                  </a:lnTo>
                  <a:lnTo>
                    <a:pt x="907" y="1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2" name="Freeform 263">
              <a:extLst>
                <a:ext uri="{FF2B5EF4-FFF2-40B4-BE49-F238E27FC236}">
                  <a16:creationId xmlns:a16="http://schemas.microsoft.com/office/drawing/2014/main" xmlns="" id="{55A6FA36-2123-434D-BB26-F55F7404E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9868" y="3080353"/>
              <a:ext cx="518640" cy="119167"/>
            </a:xfrm>
            <a:custGeom>
              <a:avLst/>
              <a:gdLst>
                <a:gd name="T0" fmla="*/ 692 w 692"/>
                <a:gd name="T1" fmla="*/ 159 h 159"/>
                <a:gd name="T2" fmla="*/ 0 w 692"/>
                <a:gd name="T3" fmla="*/ 88 h 159"/>
                <a:gd name="T4" fmla="*/ 0 w 692"/>
                <a:gd name="T5" fmla="*/ 0 h 159"/>
                <a:gd name="T6" fmla="*/ 692 w 692"/>
                <a:gd name="T7" fmla="*/ 69 h 159"/>
                <a:gd name="T8" fmla="*/ 692 w 692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2" h="159">
                  <a:moveTo>
                    <a:pt x="692" y="159"/>
                  </a:moveTo>
                  <a:lnTo>
                    <a:pt x="0" y="88"/>
                  </a:lnTo>
                  <a:lnTo>
                    <a:pt x="0" y="0"/>
                  </a:lnTo>
                  <a:lnTo>
                    <a:pt x="692" y="69"/>
                  </a:lnTo>
                  <a:lnTo>
                    <a:pt x="692" y="15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3" name="Freeform 264">
              <a:extLst>
                <a:ext uri="{FF2B5EF4-FFF2-40B4-BE49-F238E27FC236}">
                  <a16:creationId xmlns:a16="http://schemas.microsoft.com/office/drawing/2014/main" xmlns="" id="{CD03EC42-C983-4694-8FDB-C7FBAC32C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7648" y="2991915"/>
              <a:ext cx="284053" cy="134906"/>
            </a:xfrm>
            <a:custGeom>
              <a:avLst/>
              <a:gdLst>
                <a:gd name="T0" fmla="*/ 379 w 379"/>
                <a:gd name="T1" fmla="*/ 180 h 180"/>
                <a:gd name="T2" fmla="*/ 0 w 379"/>
                <a:gd name="T3" fmla="*/ 90 h 180"/>
                <a:gd name="T4" fmla="*/ 0 w 379"/>
                <a:gd name="T5" fmla="*/ 0 h 180"/>
                <a:gd name="T6" fmla="*/ 379 w 379"/>
                <a:gd name="T7" fmla="*/ 90 h 180"/>
                <a:gd name="T8" fmla="*/ 379 w 379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180">
                  <a:moveTo>
                    <a:pt x="379" y="180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379" y="90"/>
                  </a:lnTo>
                  <a:lnTo>
                    <a:pt x="379" y="1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4" name="Freeform 265">
              <a:extLst>
                <a:ext uri="{FF2B5EF4-FFF2-40B4-BE49-F238E27FC236}">
                  <a16:creationId xmlns:a16="http://schemas.microsoft.com/office/drawing/2014/main" xmlns="" id="{E7CD190D-C4CC-41B7-8E1B-B6C74A4B6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121" y="3434857"/>
              <a:ext cx="522387" cy="116919"/>
            </a:xfrm>
            <a:custGeom>
              <a:avLst/>
              <a:gdLst>
                <a:gd name="T0" fmla="*/ 697 w 697"/>
                <a:gd name="T1" fmla="*/ 88 h 156"/>
                <a:gd name="T2" fmla="*/ 0 w 697"/>
                <a:gd name="T3" fmla="*/ 156 h 156"/>
                <a:gd name="T4" fmla="*/ 0 w 697"/>
                <a:gd name="T5" fmla="*/ 69 h 156"/>
                <a:gd name="T6" fmla="*/ 697 w 697"/>
                <a:gd name="T7" fmla="*/ 0 h 156"/>
                <a:gd name="T8" fmla="*/ 697 w 697"/>
                <a:gd name="T9" fmla="*/ 8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56">
                  <a:moveTo>
                    <a:pt x="697" y="88"/>
                  </a:moveTo>
                  <a:lnTo>
                    <a:pt x="0" y="156"/>
                  </a:lnTo>
                  <a:lnTo>
                    <a:pt x="0" y="69"/>
                  </a:lnTo>
                  <a:lnTo>
                    <a:pt x="697" y="0"/>
                  </a:lnTo>
                  <a:lnTo>
                    <a:pt x="697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5" name="Freeform 266">
              <a:extLst>
                <a:ext uri="{FF2B5EF4-FFF2-40B4-BE49-F238E27FC236}">
                  <a16:creationId xmlns:a16="http://schemas.microsoft.com/office/drawing/2014/main" xmlns="" id="{110D51B8-1832-4279-ABD2-B49837BE8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5143" y="3507556"/>
              <a:ext cx="276558" cy="133407"/>
            </a:xfrm>
            <a:custGeom>
              <a:avLst/>
              <a:gdLst>
                <a:gd name="T0" fmla="*/ 369 w 369"/>
                <a:gd name="T1" fmla="*/ 88 h 178"/>
                <a:gd name="T2" fmla="*/ 0 w 369"/>
                <a:gd name="T3" fmla="*/ 178 h 178"/>
                <a:gd name="T4" fmla="*/ 0 w 369"/>
                <a:gd name="T5" fmla="*/ 88 h 178"/>
                <a:gd name="T6" fmla="*/ 369 w 369"/>
                <a:gd name="T7" fmla="*/ 0 h 178"/>
                <a:gd name="T8" fmla="*/ 369 w 369"/>
                <a:gd name="T9" fmla="*/ 8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178">
                  <a:moveTo>
                    <a:pt x="369" y="88"/>
                  </a:moveTo>
                  <a:lnTo>
                    <a:pt x="0" y="178"/>
                  </a:lnTo>
                  <a:lnTo>
                    <a:pt x="0" y="88"/>
                  </a:lnTo>
                  <a:lnTo>
                    <a:pt x="369" y="0"/>
                  </a:lnTo>
                  <a:lnTo>
                    <a:pt x="369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6" name="Freeform 267">
              <a:extLst>
                <a:ext uri="{FF2B5EF4-FFF2-40B4-BE49-F238E27FC236}">
                  <a16:creationId xmlns:a16="http://schemas.microsoft.com/office/drawing/2014/main" xmlns="" id="{3882D2BC-8709-4B03-95A5-8728349B7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768" y="3426613"/>
              <a:ext cx="733740" cy="59958"/>
            </a:xfrm>
            <a:custGeom>
              <a:avLst/>
              <a:gdLst>
                <a:gd name="T0" fmla="*/ 382 w 413"/>
                <a:gd name="T1" fmla="*/ 0 h 34"/>
                <a:gd name="T2" fmla="*/ 413 w 413"/>
                <a:gd name="T3" fmla="*/ 5 h 34"/>
                <a:gd name="T4" fmla="*/ 121 w 413"/>
                <a:gd name="T5" fmla="*/ 34 h 34"/>
                <a:gd name="T6" fmla="*/ 0 w 413"/>
                <a:gd name="T7" fmla="*/ 16 h 34"/>
                <a:gd name="T8" fmla="*/ 382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382" y="0"/>
                  </a:moveTo>
                  <a:cubicBezTo>
                    <a:pt x="389" y="2"/>
                    <a:pt x="400" y="4"/>
                    <a:pt x="413" y="5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70" y="29"/>
                    <a:pt x="28" y="23"/>
                    <a:pt x="0" y="16"/>
                  </a:cubicBezTo>
                  <a:lnTo>
                    <a:pt x="3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7" name="Freeform 268">
              <a:extLst>
                <a:ext uri="{FF2B5EF4-FFF2-40B4-BE49-F238E27FC236}">
                  <a16:creationId xmlns:a16="http://schemas.microsoft.com/office/drawing/2014/main" xmlns="" id="{072DF78D-8DD3-4445-B372-DE978B7C9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121" y="3500811"/>
              <a:ext cx="605579" cy="72699"/>
            </a:xfrm>
            <a:custGeom>
              <a:avLst/>
              <a:gdLst>
                <a:gd name="T0" fmla="*/ 293 w 341"/>
                <a:gd name="T1" fmla="*/ 0 h 41"/>
                <a:gd name="T2" fmla="*/ 341 w 341"/>
                <a:gd name="T3" fmla="*/ 4 h 41"/>
                <a:gd name="T4" fmla="*/ 185 w 341"/>
                <a:gd name="T5" fmla="*/ 41 h 41"/>
                <a:gd name="T6" fmla="*/ 0 w 341"/>
                <a:gd name="T7" fmla="*/ 29 h 41"/>
                <a:gd name="T8" fmla="*/ 293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293" y="0"/>
                  </a:moveTo>
                  <a:cubicBezTo>
                    <a:pt x="306" y="2"/>
                    <a:pt x="323" y="3"/>
                    <a:pt x="341" y="4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15" y="39"/>
                    <a:pt x="52" y="34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8" name="Freeform 269">
              <a:extLst>
                <a:ext uri="{FF2B5EF4-FFF2-40B4-BE49-F238E27FC236}">
                  <a16:creationId xmlns:a16="http://schemas.microsoft.com/office/drawing/2014/main" xmlns="" id="{E061ED10-550A-4053-9506-D7A2CBEF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5143" y="3573511"/>
              <a:ext cx="376239" cy="74198"/>
            </a:xfrm>
            <a:custGeom>
              <a:avLst/>
              <a:gdLst>
                <a:gd name="T0" fmla="*/ 156 w 212"/>
                <a:gd name="T1" fmla="*/ 0 h 42"/>
                <a:gd name="T2" fmla="*/ 212 w 212"/>
                <a:gd name="T3" fmla="*/ 1 h 42"/>
                <a:gd name="T4" fmla="*/ 212 w 212"/>
                <a:gd name="T5" fmla="*/ 42 h 42"/>
                <a:gd name="T6" fmla="*/ 0 w 212"/>
                <a:gd name="T7" fmla="*/ 38 h 42"/>
                <a:gd name="T8" fmla="*/ 156 w 21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42">
                  <a:moveTo>
                    <a:pt x="156" y="0"/>
                  </a:moveTo>
                  <a:cubicBezTo>
                    <a:pt x="173" y="1"/>
                    <a:pt x="192" y="1"/>
                    <a:pt x="212" y="1"/>
                  </a:cubicBezTo>
                  <a:cubicBezTo>
                    <a:pt x="212" y="42"/>
                    <a:pt x="212" y="42"/>
                    <a:pt x="212" y="42"/>
                  </a:cubicBezTo>
                  <a:cubicBezTo>
                    <a:pt x="137" y="42"/>
                    <a:pt x="65" y="41"/>
                    <a:pt x="0" y="38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9" name="Freeform 270">
              <a:extLst>
                <a:ext uri="{FF2B5EF4-FFF2-40B4-BE49-F238E27FC236}">
                  <a16:creationId xmlns:a16="http://schemas.microsoft.com/office/drawing/2014/main" xmlns="" id="{26A2399A-1D93-4E9B-BC9B-778B4352D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2714" y="3817841"/>
              <a:ext cx="756225" cy="37474"/>
            </a:xfrm>
            <a:custGeom>
              <a:avLst/>
              <a:gdLst>
                <a:gd name="T0" fmla="*/ 11 w 426"/>
                <a:gd name="T1" fmla="*/ 0 h 21"/>
                <a:gd name="T2" fmla="*/ 426 w 426"/>
                <a:gd name="T3" fmla="*/ 0 h 21"/>
                <a:gd name="T4" fmla="*/ 383 w 426"/>
                <a:gd name="T5" fmla="*/ 21 h 21"/>
                <a:gd name="T6" fmla="*/ 0 w 426"/>
                <a:gd name="T7" fmla="*/ 6 h 21"/>
                <a:gd name="T8" fmla="*/ 11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11" y="0"/>
                  </a:moveTo>
                  <a:cubicBezTo>
                    <a:pt x="426" y="0"/>
                    <a:pt x="426" y="0"/>
                    <a:pt x="426" y="0"/>
                  </a:cubicBezTo>
                  <a:cubicBezTo>
                    <a:pt x="426" y="8"/>
                    <a:pt x="410" y="15"/>
                    <a:pt x="383" y="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4"/>
                    <a:pt x="11" y="2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0" name="Freeform 271">
              <a:extLst>
                <a:ext uri="{FF2B5EF4-FFF2-40B4-BE49-F238E27FC236}">
                  <a16:creationId xmlns:a16="http://schemas.microsoft.com/office/drawing/2014/main" xmlns="" id="{71C0C9E6-2C37-416F-ABAE-10F30A5C3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5753" y="3761630"/>
              <a:ext cx="736738" cy="58459"/>
            </a:xfrm>
            <a:custGeom>
              <a:avLst/>
              <a:gdLst>
                <a:gd name="T0" fmla="*/ 32 w 415"/>
                <a:gd name="T1" fmla="*/ 0 h 33"/>
                <a:gd name="T2" fmla="*/ 415 w 415"/>
                <a:gd name="T3" fmla="*/ 15 h 33"/>
                <a:gd name="T4" fmla="*/ 293 w 415"/>
                <a:gd name="T5" fmla="*/ 33 h 33"/>
                <a:gd name="T6" fmla="*/ 0 w 415"/>
                <a:gd name="T7" fmla="*/ 5 h 33"/>
                <a:gd name="T8" fmla="*/ 32 w 41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3">
                  <a:moveTo>
                    <a:pt x="32" y="0"/>
                  </a:moveTo>
                  <a:cubicBezTo>
                    <a:pt x="415" y="15"/>
                    <a:pt x="415" y="15"/>
                    <a:pt x="415" y="15"/>
                  </a:cubicBezTo>
                  <a:cubicBezTo>
                    <a:pt x="387" y="22"/>
                    <a:pt x="345" y="28"/>
                    <a:pt x="293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4" y="3"/>
                    <a:pt x="25" y="2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1" name="Freeform 272">
              <a:extLst>
                <a:ext uri="{FF2B5EF4-FFF2-40B4-BE49-F238E27FC236}">
                  <a16:creationId xmlns:a16="http://schemas.microsoft.com/office/drawing/2014/main" xmlns="" id="{3FDCF279-2E5E-4F1F-88DD-241EA982D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2561" y="3702421"/>
              <a:ext cx="603331" cy="72699"/>
            </a:xfrm>
            <a:custGeom>
              <a:avLst/>
              <a:gdLst>
                <a:gd name="T0" fmla="*/ 47 w 340"/>
                <a:gd name="T1" fmla="*/ 0 h 41"/>
                <a:gd name="T2" fmla="*/ 340 w 340"/>
                <a:gd name="T3" fmla="*/ 29 h 41"/>
                <a:gd name="T4" fmla="*/ 160 w 340"/>
                <a:gd name="T5" fmla="*/ 41 h 41"/>
                <a:gd name="T6" fmla="*/ 0 w 340"/>
                <a:gd name="T7" fmla="*/ 3 h 41"/>
                <a:gd name="T8" fmla="*/ 47 w 340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1">
                  <a:moveTo>
                    <a:pt x="47" y="0"/>
                  </a:moveTo>
                  <a:cubicBezTo>
                    <a:pt x="340" y="29"/>
                    <a:pt x="340" y="29"/>
                    <a:pt x="340" y="29"/>
                  </a:cubicBezTo>
                  <a:cubicBezTo>
                    <a:pt x="289" y="34"/>
                    <a:pt x="228" y="38"/>
                    <a:pt x="160" y="4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2"/>
                    <a:pt x="34" y="1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2" name="Freeform 273">
              <a:extLst>
                <a:ext uri="{FF2B5EF4-FFF2-40B4-BE49-F238E27FC236}">
                  <a16:creationId xmlns:a16="http://schemas.microsoft.com/office/drawing/2014/main" xmlns="" id="{8405F1D0-F27F-444E-93A5-917374C6E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1381" y="3640964"/>
              <a:ext cx="385232" cy="74198"/>
            </a:xfrm>
            <a:custGeom>
              <a:avLst/>
              <a:gdLst>
                <a:gd name="T0" fmla="*/ 57 w 217"/>
                <a:gd name="T1" fmla="*/ 0 h 42"/>
                <a:gd name="T2" fmla="*/ 217 w 217"/>
                <a:gd name="T3" fmla="*/ 38 h 42"/>
                <a:gd name="T4" fmla="*/ 0 w 217"/>
                <a:gd name="T5" fmla="*/ 42 h 42"/>
                <a:gd name="T6" fmla="*/ 0 w 217"/>
                <a:gd name="T7" fmla="*/ 1 h 42"/>
                <a:gd name="T8" fmla="*/ 5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57" y="0"/>
                  </a:moveTo>
                  <a:cubicBezTo>
                    <a:pt x="217" y="38"/>
                    <a:pt x="217" y="38"/>
                    <a:pt x="217" y="38"/>
                  </a:cubicBezTo>
                  <a:cubicBezTo>
                    <a:pt x="150" y="40"/>
                    <a:pt x="77" y="42"/>
                    <a:pt x="0" y="4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0" y="1"/>
                    <a:pt x="39" y="1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3" name="Freeform 274">
              <a:extLst>
                <a:ext uri="{FF2B5EF4-FFF2-40B4-BE49-F238E27FC236}">
                  <a16:creationId xmlns:a16="http://schemas.microsoft.com/office/drawing/2014/main" xmlns="" id="{7D9EBE45-B1F4-4042-ADCA-6FF18A424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121" y="2357856"/>
              <a:ext cx="522387" cy="116919"/>
            </a:xfrm>
            <a:custGeom>
              <a:avLst/>
              <a:gdLst>
                <a:gd name="T0" fmla="*/ 697 w 697"/>
                <a:gd name="T1" fmla="*/ 87 h 156"/>
                <a:gd name="T2" fmla="*/ 0 w 697"/>
                <a:gd name="T3" fmla="*/ 156 h 156"/>
                <a:gd name="T4" fmla="*/ 0 w 697"/>
                <a:gd name="T5" fmla="*/ 68 h 156"/>
                <a:gd name="T6" fmla="*/ 697 w 697"/>
                <a:gd name="T7" fmla="*/ 0 h 156"/>
                <a:gd name="T8" fmla="*/ 697 w 697"/>
                <a:gd name="T9" fmla="*/ 8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56">
                  <a:moveTo>
                    <a:pt x="697" y="87"/>
                  </a:moveTo>
                  <a:lnTo>
                    <a:pt x="0" y="156"/>
                  </a:lnTo>
                  <a:lnTo>
                    <a:pt x="0" y="68"/>
                  </a:lnTo>
                  <a:lnTo>
                    <a:pt x="697" y="0"/>
                  </a:lnTo>
                  <a:lnTo>
                    <a:pt x="697" y="8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4" name="Freeform 275">
              <a:extLst>
                <a:ext uri="{FF2B5EF4-FFF2-40B4-BE49-F238E27FC236}">
                  <a16:creationId xmlns:a16="http://schemas.microsoft.com/office/drawing/2014/main" xmlns="" id="{504BA1E2-9AAB-446E-B74F-45E3893AF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5143" y="2428307"/>
              <a:ext cx="276558" cy="134906"/>
            </a:xfrm>
            <a:custGeom>
              <a:avLst/>
              <a:gdLst>
                <a:gd name="T0" fmla="*/ 369 w 369"/>
                <a:gd name="T1" fmla="*/ 90 h 180"/>
                <a:gd name="T2" fmla="*/ 0 w 369"/>
                <a:gd name="T3" fmla="*/ 180 h 180"/>
                <a:gd name="T4" fmla="*/ 0 w 369"/>
                <a:gd name="T5" fmla="*/ 90 h 180"/>
                <a:gd name="T6" fmla="*/ 369 w 369"/>
                <a:gd name="T7" fmla="*/ 0 h 180"/>
                <a:gd name="T8" fmla="*/ 369 w 369"/>
                <a:gd name="T9" fmla="*/ 9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180">
                  <a:moveTo>
                    <a:pt x="369" y="90"/>
                  </a:moveTo>
                  <a:lnTo>
                    <a:pt x="0" y="180"/>
                  </a:lnTo>
                  <a:lnTo>
                    <a:pt x="0" y="90"/>
                  </a:lnTo>
                  <a:lnTo>
                    <a:pt x="369" y="0"/>
                  </a:lnTo>
                  <a:lnTo>
                    <a:pt x="369" y="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5" name="Freeform 276">
              <a:extLst>
                <a:ext uri="{FF2B5EF4-FFF2-40B4-BE49-F238E27FC236}">
                  <a16:creationId xmlns:a16="http://schemas.microsoft.com/office/drawing/2014/main" xmlns="" id="{C3445397-FB56-470E-90AF-D7036F651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768" y="2348862"/>
              <a:ext cx="733740" cy="59958"/>
            </a:xfrm>
            <a:custGeom>
              <a:avLst/>
              <a:gdLst>
                <a:gd name="T0" fmla="*/ 382 w 413"/>
                <a:gd name="T1" fmla="*/ 0 h 34"/>
                <a:gd name="T2" fmla="*/ 413 w 413"/>
                <a:gd name="T3" fmla="*/ 5 h 34"/>
                <a:gd name="T4" fmla="*/ 121 w 413"/>
                <a:gd name="T5" fmla="*/ 34 h 34"/>
                <a:gd name="T6" fmla="*/ 0 w 413"/>
                <a:gd name="T7" fmla="*/ 16 h 34"/>
                <a:gd name="T8" fmla="*/ 382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382" y="0"/>
                  </a:moveTo>
                  <a:cubicBezTo>
                    <a:pt x="389" y="2"/>
                    <a:pt x="400" y="4"/>
                    <a:pt x="413" y="5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70" y="29"/>
                    <a:pt x="28" y="23"/>
                    <a:pt x="0" y="16"/>
                  </a:cubicBezTo>
                  <a:lnTo>
                    <a:pt x="3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6" name="Freeform 277">
              <a:extLst>
                <a:ext uri="{FF2B5EF4-FFF2-40B4-BE49-F238E27FC236}">
                  <a16:creationId xmlns:a16="http://schemas.microsoft.com/office/drawing/2014/main" xmlns="" id="{C7E04B81-D43C-483A-9F81-EC045B120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121" y="2423060"/>
              <a:ext cx="605579" cy="72699"/>
            </a:xfrm>
            <a:custGeom>
              <a:avLst/>
              <a:gdLst>
                <a:gd name="T0" fmla="*/ 293 w 341"/>
                <a:gd name="T1" fmla="*/ 0 h 41"/>
                <a:gd name="T2" fmla="*/ 341 w 341"/>
                <a:gd name="T3" fmla="*/ 4 h 41"/>
                <a:gd name="T4" fmla="*/ 185 w 341"/>
                <a:gd name="T5" fmla="*/ 41 h 41"/>
                <a:gd name="T6" fmla="*/ 0 w 341"/>
                <a:gd name="T7" fmla="*/ 29 h 41"/>
                <a:gd name="T8" fmla="*/ 293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293" y="0"/>
                  </a:moveTo>
                  <a:cubicBezTo>
                    <a:pt x="306" y="2"/>
                    <a:pt x="323" y="3"/>
                    <a:pt x="341" y="4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15" y="38"/>
                    <a:pt x="52" y="34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7" name="Freeform 278">
              <a:extLst>
                <a:ext uri="{FF2B5EF4-FFF2-40B4-BE49-F238E27FC236}">
                  <a16:creationId xmlns:a16="http://schemas.microsoft.com/office/drawing/2014/main" xmlns="" id="{EF6FE854-0F61-4111-A4B8-763CD879E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5143" y="2495760"/>
              <a:ext cx="376239" cy="74198"/>
            </a:xfrm>
            <a:custGeom>
              <a:avLst/>
              <a:gdLst>
                <a:gd name="T0" fmla="*/ 156 w 212"/>
                <a:gd name="T1" fmla="*/ 0 h 42"/>
                <a:gd name="T2" fmla="*/ 212 w 212"/>
                <a:gd name="T3" fmla="*/ 1 h 42"/>
                <a:gd name="T4" fmla="*/ 212 w 212"/>
                <a:gd name="T5" fmla="*/ 42 h 42"/>
                <a:gd name="T6" fmla="*/ 0 w 212"/>
                <a:gd name="T7" fmla="*/ 38 h 42"/>
                <a:gd name="T8" fmla="*/ 156 w 21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42">
                  <a:moveTo>
                    <a:pt x="156" y="0"/>
                  </a:moveTo>
                  <a:cubicBezTo>
                    <a:pt x="173" y="1"/>
                    <a:pt x="192" y="1"/>
                    <a:pt x="212" y="1"/>
                  </a:cubicBezTo>
                  <a:cubicBezTo>
                    <a:pt x="212" y="42"/>
                    <a:pt x="212" y="42"/>
                    <a:pt x="212" y="42"/>
                  </a:cubicBezTo>
                  <a:cubicBezTo>
                    <a:pt x="137" y="42"/>
                    <a:pt x="65" y="41"/>
                    <a:pt x="0" y="38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8" name="Freeform 279">
              <a:extLst>
                <a:ext uri="{FF2B5EF4-FFF2-40B4-BE49-F238E27FC236}">
                  <a16:creationId xmlns:a16="http://schemas.microsoft.com/office/drawing/2014/main" xmlns="" id="{47100581-C270-4476-8D5A-1479780D2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2714" y="2740090"/>
              <a:ext cx="756225" cy="37474"/>
            </a:xfrm>
            <a:custGeom>
              <a:avLst/>
              <a:gdLst>
                <a:gd name="T0" fmla="*/ 11 w 426"/>
                <a:gd name="T1" fmla="*/ 0 h 21"/>
                <a:gd name="T2" fmla="*/ 426 w 426"/>
                <a:gd name="T3" fmla="*/ 0 h 21"/>
                <a:gd name="T4" fmla="*/ 383 w 426"/>
                <a:gd name="T5" fmla="*/ 21 h 21"/>
                <a:gd name="T6" fmla="*/ 0 w 426"/>
                <a:gd name="T7" fmla="*/ 6 h 21"/>
                <a:gd name="T8" fmla="*/ 11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11" y="0"/>
                  </a:moveTo>
                  <a:cubicBezTo>
                    <a:pt x="426" y="0"/>
                    <a:pt x="426" y="0"/>
                    <a:pt x="426" y="0"/>
                  </a:cubicBezTo>
                  <a:cubicBezTo>
                    <a:pt x="426" y="7"/>
                    <a:pt x="410" y="15"/>
                    <a:pt x="383" y="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4"/>
                    <a:pt x="11" y="2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9" name="Freeform 280">
              <a:extLst>
                <a:ext uri="{FF2B5EF4-FFF2-40B4-BE49-F238E27FC236}">
                  <a16:creationId xmlns:a16="http://schemas.microsoft.com/office/drawing/2014/main" xmlns="" id="{99A7496C-6B2A-4385-9630-6814645AD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5753" y="2683879"/>
              <a:ext cx="736738" cy="58459"/>
            </a:xfrm>
            <a:custGeom>
              <a:avLst/>
              <a:gdLst>
                <a:gd name="T0" fmla="*/ 32 w 415"/>
                <a:gd name="T1" fmla="*/ 0 h 33"/>
                <a:gd name="T2" fmla="*/ 415 w 415"/>
                <a:gd name="T3" fmla="*/ 15 h 33"/>
                <a:gd name="T4" fmla="*/ 293 w 415"/>
                <a:gd name="T5" fmla="*/ 33 h 33"/>
                <a:gd name="T6" fmla="*/ 0 w 415"/>
                <a:gd name="T7" fmla="*/ 4 h 33"/>
                <a:gd name="T8" fmla="*/ 32 w 41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3">
                  <a:moveTo>
                    <a:pt x="32" y="0"/>
                  </a:moveTo>
                  <a:cubicBezTo>
                    <a:pt x="415" y="15"/>
                    <a:pt x="415" y="15"/>
                    <a:pt x="415" y="15"/>
                  </a:cubicBezTo>
                  <a:cubicBezTo>
                    <a:pt x="387" y="22"/>
                    <a:pt x="345" y="28"/>
                    <a:pt x="293" y="3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" y="3"/>
                    <a:pt x="25" y="2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0" name="Freeform 281">
              <a:extLst>
                <a:ext uri="{FF2B5EF4-FFF2-40B4-BE49-F238E27FC236}">
                  <a16:creationId xmlns:a16="http://schemas.microsoft.com/office/drawing/2014/main" xmlns="" id="{21761C00-B21D-4190-B488-F077AE4A3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2561" y="2625420"/>
              <a:ext cx="603331" cy="70451"/>
            </a:xfrm>
            <a:custGeom>
              <a:avLst/>
              <a:gdLst>
                <a:gd name="T0" fmla="*/ 47 w 340"/>
                <a:gd name="T1" fmla="*/ 0 h 40"/>
                <a:gd name="T2" fmla="*/ 340 w 340"/>
                <a:gd name="T3" fmla="*/ 29 h 40"/>
                <a:gd name="T4" fmla="*/ 160 w 340"/>
                <a:gd name="T5" fmla="*/ 40 h 40"/>
                <a:gd name="T6" fmla="*/ 0 w 340"/>
                <a:gd name="T7" fmla="*/ 3 h 40"/>
                <a:gd name="T8" fmla="*/ 47 w 340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0">
                  <a:moveTo>
                    <a:pt x="47" y="0"/>
                  </a:moveTo>
                  <a:cubicBezTo>
                    <a:pt x="340" y="29"/>
                    <a:pt x="340" y="29"/>
                    <a:pt x="340" y="29"/>
                  </a:cubicBezTo>
                  <a:cubicBezTo>
                    <a:pt x="289" y="34"/>
                    <a:pt x="228" y="38"/>
                    <a:pt x="160" y="4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2"/>
                    <a:pt x="34" y="1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1" name="Freeform 282">
              <a:extLst>
                <a:ext uri="{FF2B5EF4-FFF2-40B4-BE49-F238E27FC236}">
                  <a16:creationId xmlns:a16="http://schemas.microsoft.com/office/drawing/2014/main" xmlns="" id="{3CEA97A7-05FB-464C-BA0B-F66955E33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1381" y="2563213"/>
              <a:ext cx="385232" cy="74198"/>
            </a:xfrm>
            <a:custGeom>
              <a:avLst/>
              <a:gdLst>
                <a:gd name="T0" fmla="*/ 57 w 217"/>
                <a:gd name="T1" fmla="*/ 0 h 42"/>
                <a:gd name="T2" fmla="*/ 217 w 217"/>
                <a:gd name="T3" fmla="*/ 37 h 42"/>
                <a:gd name="T4" fmla="*/ 0 w 217"/>
                <a:gd name="T5" fmla="*/ 42 h 42"/>
                <a:gd name="T6" fmla="*/ 0 w 217"/>
                <a:gd name="T7" fmla="*/ 1 h 42"/>
                <a:gd name="T8" fmla="*/ 5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57" y="0"/>
                  </a:moveTo>
                  <a:cubicBezTo>
                    <a:pt x="217" y="37"/>
                    <a:pt x="217" y="37"/>
                    <a:pt x="217" y="37"/>
                  </a:cubicBezTo>
                  <a:cubicBezTo>
                    <a:pt x="150" y="40"/>
                    <a:pt x="77" y="42"/>
                    <a:pt x="0" y="4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0" y="1"/>
                    <a:pt x="39" y="1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2" name="Freeform 283">
              <a:extLst>
                <a:ext uri="{FF2B5EF4-FFF2-40B4-BE49-F238E27FC236}">
                  <a16:creationId xmlns:a16="http://schemas.microsoft.com/office/drawing/2014/main" xmlns="" id="{65A35DB1-650E-47C4-8325-E32002347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8314" y="2864503"/>
              <a:ext cx="523886" cy="542623"/>
            </a:xfrm>
            <a:custGeom>
              <a:avLst/>
              <a:gdLst>
                <a:gd name="T0" fmla="*/ 284 w 295"/>
                <a:gd name="T1" fmla="*/ 4 h 306"/>
                <a:gd name="T2" fmla="*/ 253 w 295"/>
                <a:gd name="T3" fmla="*/ 0 h 306"/>
                <a:gd name="T4" fmla="*/ 253 w 295"/>
                <a:gd name="T5" fmla="*/ 38 h 306"/>
                <a:gd name="T6" fmla="*/ 242 w 295"/>
                <a:gd name="T7" fmla="*/ 37 h 306"/>
                <a:gd name="T8" fmla="*/ 232 w 295"/>
                <a:gd name="T9" fmla="*/ 36 h 306"/>
                <a:gd name="T10" fmla="*/ 222 w 295"/>
                <a:gd name="T11" fmla="*/ 35 h 306"/>
                <a:gd name="T12" fmla="*/ 213 w 295"/>
                <a:gd name="T13" fmla="*/ 35 h 306"/>
                <a:gd name="T14" fmla="*/ 205 w 295"/>
                <a:gd name="T15" fmla="*/ 35 h 306"/>
                <a:gd name="T16" fmla="*/ 205 w 295"/>
                <a:gd name="T17" fmla="*/ 72 h 306"/>
                <a:gd name="T18" fmla="*/ 203 w 295"/>
                <a:gd name="T19" fmla="*/ 72 h 306"/>
                <a:gd name="T20" fmla="*/ 194 w 295"/>
                <a:gd name="T21" fmla="*/ 72 h 306"/>
                <a:gd name="T22" fmla="*/ 185 w 295"/>
                <a:gd name="T23" fmla="*/ 72 h 306"/>
                <a:gd name="T24" fmla="*/ 176 w 295"/>
                <a:gd name="T25" fmla="*/ 71 h 306"/>
                <a:gd name="T26" fmla="*/ 166 w 295"/>
                <a:gd name="T27" fmla="*/ 71 h 306"/>
                <a:gd name="T28" fmla="*/ 156 w 295"/>
                <a:gd name="T29" fmla="*/ 71 h 306"/>
                <a:gd name="T30" fmla="*/ 149 w 295"/>
                <a:gd name="T31" fmla="*/ 71 h 306"/>
                <a:gd name="T32" fmla="*/ 149 w 295"/>
                <a:gd name="T33" fmla="*/ 109 h 306"/>
                <a:gd name="T34" fmla="*/ 146 w 295"/>
                <a:gd name="T35" fmla="*/ 109 h 306"/>
                <a:gd name="T36" fmla="*/ 135 w 295"/>
                <a:gd name="T37" fmla="*/ 109 h 306"/>
                <a:gd name="T38" fmla="*/ 122 w 295"/>
                <a:gd name="T39" fmla="*/ 109 h 306"/>
                <a:gd name="T40" fmla="*/ 106 w 295"/>
                <a:gd name="T41" fmla="*/ 110 h 306"/>
                <a:gd name="T42" fmla="*/ 92 w 295"/>
                <a:gd name="T43" fmla="*/ 110 h 306"/>
                <a:gd name="T44" fmla="*/ 92 w 295"/>
                <a:gd name="T45" fmla="*/ 148 h 306"/>
                <a:gd name="T46" fmla="*/ 54 w 295"/>
                <a:gd name="T47" fmla="*/ 150 h 306"/>
                <a:gd name="T48" fmla="*/ 45 w 295"/>
                <a:gd name="T49" fmla="*/ 151 h 306"/>
                <a:gd name="T50" fmla="*/ 45 w 295"/>
                <a:gd name="T51" fmla="*/ 188 h 306"/>
                <a:gd name="T52" fmla="*/ 40 w 295"/>
                <a:gd name="T53" fmla="*/ 188 h 306"/>
                <a:gd name="T54" fmla="*/ 31 w 295"/>
                <a:gd name="T55" fmla="*/ 190 h 306"/>
                <a:gd name="T56" fmla="*/ 24 w 295"/>
                <a:gd name="T57" fmla="*/ 191 h 306"/>
                <a:gd name="T58" fmla="*/ 19 w 295"/>
                <a:gd name="T59" fmla="*/ 192 h 306"/>
                <a:gd name="T60" fmla="*/ 14 w 295"/>
                <a:gd name="T61" fmla="*/ 192 h 306"/>
                <a:gd name="T62" fmla="*/ 13 w 295"/>
                <a:gd name="T63" fmla="*/ 193 h 306"/>
                <a:gd name="T64" fmla="*/ 13 w 295"/>
                <a:gd name="T65" fmla="*/ 231 h 306"/>
                <a:gd name="T66" fmla="*/ 13 w 295"/>
                <a:gd name="T67" fmla="*/ 231 h 306"/>
                <a:gd name="T68" fmla="*/ 11 w 295"/>
                <a:gd name="T69" fmla="*/ 231 h 306"/>
                <a:gd name="T70" fmla="*/ 8 w 295"/>
                <a:gd name="T71" fmla="*/ 232 h 306"/>
                <a:gd name="T72" fmla="*/ 5 w 295"/>
                <a:gd name="T73" fmla="*/ 233 h 306"/>
                <a:gd name="T74" fmla="*/ 4 w 295"/>
                <a:gd name="T75" fmla="*/ 234 h 306"/>
                <a:gd name="T76" fmla="*/ 2 w 295"/>
                <a:gd name="T77" fmla="*/ 235 h 306"/>
                <a:gd name="T78" fmla="*/ 2 w 295"/>
                <a:gd name="T79" fmla="*/ 236 h 306"/>
                <a:gd name="T80" fmla="*/ 2 w 295"/>
                <a:gd name="T81" fmla="*/ 274 h 306"/>
                <a:gd name="T82" fmla="*/ 13 w 295"/>
                <a:gd name="T83" fmla="*/ 306 h 306"/>
                <a:gd name="T84" fmla="*/ 127 w 295"/>
                <a:gd name="T85" fmla="*/ 176 h 306"/>
                <a:gd name="T86" fmla="*/ 127 w 295"/>
                <a:gd name="T87" fmla="*/ 176 h 306"/>
                <a:gd name="T88" fmla="*/ 284 w 295"/>
                <a:gd name="T89" fmla="*/ 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5" h="306">
                  <a:moveTo>
                    <a:pt x="284" y="4"/>
                  </a:moveTo>
                  <a:cubicBezTo>
                    <a:pt x="276" y="3"/>
                    <a:pt x="266" y="1"/>
                    <a:pt x="253" y="0"/>
                  </a:cubicBezTo>
                  <a:cubicBezTo>
                    <a:pt x="253" y="38"/>
                    <a:pt x="253" y="38"/>
                    <a:pt x="253" y="38"/>
                  </a:cubicBezTo>
                  <a:cubicBezTo>
                    <a:pt x="250" y="37"/>
                    <a:pt x="246" y="37"/>
                    <a:pt x="242" y="37"/>
                  </a:cubicBezTo>
                  <a:cubicBezTo>
                    <a:pt x="239" y="36"/>
                    <a:pt x="235" y="36"/>
                    <a:pt x="232" y="36"/>
                  </a:cubicBezTo>
                  <a:cubicBezTo>
                    <a:pt x="228" y="36"/>
                    <a:pt x="225" y="36"/>
                    <a:pt x="222" y="35"/>
                  </a:cubicBezTo>
                  <a:cubicBezTo>
                    <a:pt x="219" y="35"/>
                    <a:pt x="216" y="35"/>
                    <a:pt x="213" y="35"/>
                  </a:cubicBezTo>
                  <a:cubicBezTo>
                    <a:pt x="210" y="35"/>
                    <a:pt x="208" y="35"/>
                    <a:pt x="205" y="35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4" y="72"/>
                    <a:pt x="204" y="72"/>
                    <a:pt x="203" y="72"/>
                  </a:cubicBezTo>
                  <a:cubicBezTo>
                    <a:pt x="200" y="72"/>
                    <a:pt x="197" y="72"/>
                    <a:pt x="194" y="72"/>
                  </a:cubicBezTo>
                  <a:cubicBezTo>
                    <a:pt x="191" y="72"/>
                    <a:pt x="188" y="72"/>
                    <a:pt x="185" y="72"/>
                  </a:cubicBezTo>
                  <a:cubicBezTo>
                    <a:pt x="182" y="72"/>
                    <a:pt x="179" y="71"/>
                    <a:pt x="176" y="71"/>
                  </a:cubicBezTo>
                  <a:cubicBezTo>
                    <a:pt x="173" y="71"/>
                    <a:pt x="169" y="71"/>
                    <a:pt x="166" y="71"/>
                  </a:cubicBezTo>
                  <a:cubicBezTo>
                    <a:pt x="163" y="71"/>
                    <a:pt x="160" y="71"/>
                    <a:pt x="156" y="71"/>
                  </a:cubicBezTo>
                  <a:cubicBezTo>
                    <a:pt x="154" y="71"/>
                    <a:pt x="152" y="71"/>
                    <a:pt x="149" y="71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148" y="109"/>
                    <a:pt x="147" y="109"/>
                    <a:pt x="146" y="109"/>
                  </a:cubicBezTo>
                  <a:cubicBezTo>
                    <a:pt x="142" y="109"/>
                    <a:pt x="139" y="109"/>
                    <a:pt x="135" y="109"/>
                  </a:cubicBezTo>
                  <a:cubicBezTo>
                    <a:pt x="131" y="109"/>
                    <a:pt x="126" y="109"/>
                    <a:pt x="122" y="109"/>
                  </a:cubicBezTo>
                  <a:cubicBezTo>
                    <a:pt x="117" y="109"/>
                    <a:pt x="111" y="109"/>
                    <a:pt x="106" y="110"/>
                  </a:cubicBezTo>
                  <a:cubicBezTo>
                    <a:pt x="101" y="110"/>
                    <a:pt x="97" y="110"/>
                    <a:pt x="92" y="110"/>
                  </a:cubicBezTo>
                  <a:cubicBezTo>
                    <a:pt x="92" y="148"/>
                    <a:pt x="92" y="148"/>
                    <a:pt x="92" y="148"/>
                  </a:cubicBezTo>
                  <a:cubicBezTo>
                    <a:pt x="78" y="148"/>
                    <a:pt x="66" y="149"/>
                    <a:pt x="54" y="150"/>
                  </a:cubicBezTo>
                  <a:cubicBezTo>
                    <a:pt x="51" y="150"/>
                    <a:pt x="48" y="151"/>
                    <a:pt x="45" y="151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3" y="188"/>
                    <a:pt x="42" y="188"/>
                    <a:pt x="40" y="188"/>
                  </a:cubicBezTo>
                  <a:cubicBezTo>
                    <a:pt x="37" y="189"/>
                    <a:pt x="34" y="189"/>
                    <a:pt x="31" y="190"/>
                  </a:cubicBezTo>
                  <a:cubicBezTo>
                    <a:pt x="29" y="190"/>
                    <a:pt x="26" y="190"/>
                    <a:pt x="24" y="191"/>
                  </a:cubicBezTo>
                  <a:cubicBezTo>
                    <a:pt x="22" y="191"/>
                    <a:pt x="20" y="191"/>
                    <a:pt x="19" y="192"/>
                  </a:cubicBezTo>
                  <a:cubicBezTo>
                    <a:pt x="17" y="192"/>
                    <a:pt x="16" y="192"/>
                    <a:pt x="14" y="192"/>
                  </a:cubicBezTo>
                  <a:cubicBezTo>
                    <a:pt x="14" y="193"/>
                    <a:pt x="13" y="193"/>
                    <a:pt x="13" y="193"/>
                  </a:cubicBezTo>
                  <a:cubicBezTo>
                    <a:pt x="13" y="231"/>
                    <a:pt x="13" y="231"/>
                    <a:pt x="13" y="231"/>
                  </a:cubicBezTo>
                  <a:cubicBezTo>
                    <a:pt x="13" y="231"/>
                    <a:pt x="13" y="231"/>
                    <a:pt x="13" y="231"/>
                  </a:cubicBezTo>
                  <a:cubicBezTo>
                    <a:pt x="12" y="231"/>
                    <a:pt x="11" y="231"/>
                    <a:pt x="11" y="231"/>
                  </a:cubicBezTo>
                  <a:cubicBezTo>
                    <a:pt x="10" y="232"/>
                    <a:pt x="9" y="232"/>
                    <a:pt x="8" y="232"/>
                  </a:cubicBezTo>
                  <a:cubicBezTo>
                    <a:pt x="7" y="233"/>
                    <a:pt x="6" y="233"/>
                    <a:pt x="5" y="233"/>
                  </a:cubicBezTo>
                  <a:cubicBezTo>
                    <a:pt x="5" y="234"/>
                    <a:pt x="4" y="234"/>
                    <a:pt x="4" y="234"/>
                  </a:cubicBezTo>
                  <a:cubicBezTo>
                    <a:pt x="3" y="234"/>
                    <a:pt x="3" y="235"/>
                    <a:pt x="2" y="235"/>
                  </a:cubicBezTo>
                  <a:cubicBezTo>
                    <a:pt x="2" y="236"/>
                    <a:pt x="2" y="236"/>
                    <a:pt x="2" y="236"/>
                  </a:cubicBezTo>
                  <a:cubicBezTo>
                    <a:pt x="2" y="274"/>
                    <a:pt x="2" y="274"/>
                    <a:pt x="2" y="274"/>
                  </a:cubicBezTo>
                  <a:cubicBezTo>
                    <a:pt x="13" y="306"/>
                    <a:pt x="13" y="306"/>
                    <a:pt x="13" y="306"/>
                  </a:cubicBezTo>
                  <a:cubicBezTo>
                    <a:pt x="13" y="306"/>
                    <a:pt x="0" y="233"/>
                    <a:pt x="127" y="176"/>
                  </a:cubicBezTo>
                  <a:cubicBezTo>
                    <a:pt x="127" y="176"/>
                    <a:pt x="127" y="176"/>
                    <a:pt x="127" y="176"/>
                  </a:cubicBezTo>
                  <a:cubicBezTo>
                    <a:pt x="263" y="92"/>
                    <a:pt x="295" y="39"/>
                    <a:pt x="284" y="4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3" name="Freeform 284">
              <a:extLst>
                <a:ext uri="{FF2B5EF4-FFF2-40B4-BE49-F238E27FC236}">
                  <a16:creationId xmlns:a16="http://schemas.microsoft.com/office/drawing/2014/main" xmlns="" id="{2729AF13-5F23-4F9D-80C9-FAA084F02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22" y="2272415"/>
              <a:ext cx="756225" cy="37474"/>
            </a:xfrm>
            <a:custGeom>
              <a:avLst/>
              <a:gdLst>
                <a:gd name="T0" fmla="*/ 414 w 426"/>
                <a:gd name="T1" fmla="*/ 0 h 21"/>
                <a:gd name="T2" fmla="*/ 426 w 426"/>
                <a:gd name="T3" fmla="*/ 6 h 21"/>
                <a:gd name="T4" fmla="*/ 44 w 426"/>
                <a:gd name="T5" fmla="*/ 21 h 21"/>
                <a:gd name="T6" fmla="*/ 0 w 426"/>
                <a:gd name="T7" fmla="*/ 0 h 21"/>
                <a:gd name="T8" fmla="*/ 414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414" y="0"/>
                  </a:moveTo>
                  <a:cubicBezTo>
                    <a:pt x="414" y="2"/>
                    <a:pt x="418" y="4"/>
                    <a:pt x="426" y="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4" name="Freeform 285">
              <a:extLst>
                <a:ext uri="{FF2B5EF4-FFF2-40B4-BE49-F238E27FC236}">
                  <a16:creationId xmlns:a16="http://schemas.microsoft.com/office/drawing/2014/main" xmlns="" id="{1B834AE7-7783-4BBE-97F3-3E67D9AB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768" y="2281409"/>
              <a:ext cx="678279" cy="95933"/>
            </a:xfrm>
            <a:custGeom>
              <a:avLst/>
              <a:gdLst>
                <a:gd name="T0" fmla="*/ 905 w 905"/>
                <a:gd name="T1" fmla="*/ 90 h 128"/>
                <a:gd name="T2" fmla="*/ 0 w 905"/>
                <a:gd name="T3" fmla="*/ 128 h 128"/>
                <a:gd name="T4" fmla="*/ 0 w 905"/>
                <a:gd name="T5" fmla="*/ 38 h 128"/>
                <a:gd name="T6" fmla="*/ 905 w 905"/>
                <a:gd name="T7" fmla="*/ 0 h 128"/>
                <a:gd name="T8" fmla="*/ 905 w 905"/>
                <a:gd name="T9" fmla="*/ 9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128">
                  <a:moveTo>
                    <a:pt x="905" y="90"/>
                  </a:moveTo>
                  <a:lnTo>
                    <a:pt x="0" y="128"/>
                  </a:lnTo>
                  <a:lnTo>
                    <a:pt x="0" y="38"/>
                  </a:lnTo>
                  <a:lnTo>
                    <a:pt x="905" y="0"/>
                  </a:lnTo>
                  <a:lnTo>
                    <a:pt x="905" y="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5" name="Freeform 286">
              <a:extLst>
                <a:ext uri="{FF2B5EF4-FFF2-40B4-BE49-F238E27FC236}">
                  <a16:creationId xmlns:a16="http://schemas.microsoft.com/office/drawing/2014/main" xmlns="" id="{52ED088C-188B-40A4-8949-107F6BCEA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22" y="3350166"/>
              <a:ext cx="756225" cy="37474"/>
            </a:xfrm>
            <a:custGeom>
              <a:avLst/>
              <a:gdLst>
                <a:gd name="T0" fmla="*/ 414 w 426"/>
                <a:gd name="T1" fmla="*/ 0 h 21"/>
                <a:gd name="T2" fmla="*/ 426 w 426"/>
                <a:gd name="T3" fmla="*/ 6 h 21"/>
                <a:gd name="T4" fmla="*/ 44 w 426"/>
                <a:gd name="T5" fmla="*/ 21 h 21"/>
                <a:gd name="T6" fmla="*/ 0 w 426"/>
                <a:gd name="T7" fmla="*/ 0 h 21"/>
                <a:gd name="T8" fmla="*/ 414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414" y="0"/>
                  </a:moveTo>
                  <a:cubicBezTo>
                    <a:pt x="414" y="2"/>
                    <a:pt x="418" y="4"/>
                    <a:pt x="426" y="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6" name="Freeform 287">
              <a:extLst>
                <a:ext uri="{FF2B5EF4-FFF2-40B4-BE49-F238E27FC236}">
                  <a16:creationId xmlns:a16="http://schemas.microsoft.com/office/drawing/2014/main" xmlns="" id="{26987EF7-858D-447F-B72E-4EA83A9D1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768" y="3358998"/>
              <a:ext cx="678279" cy="93685"/>
            </a:xfrm>
            <a:custGeom>
              <a:avLst/>
              <a:gdLst>
                <a:gd name="T0" fmla="*/ 905 w 905"/>
                <a:gd name="T1" fmla="*/ 88 h 125"/>
                <a:gd name="T2" fmla="*/ 0 w 905"/>
                <a:gd name="T3" fmla="*/ 125 h 125"/>
                <a:gd name="T4" fmla="*/ 0 w 905"/>
                <a:gd name="T5" fmla="*/ 36 h 125"/>
                <a:gd name="T6" fmla="*/ 905 w 905"/>
                <a:gd name="T7" fmla="*/ 0 h 125"/>
                <a:gd name="T8" fmla="*/ 905 w 905"/>
                <a:gd name="T9" fmla="*/ 8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125">
                  <a:moveTo>
                    <a:pt x="905" y="88"/>
                  </a:moveTo>
                  <a:lnTo>
                    <a:pt x="0" y="125"/>
                  </a:lnTo>
                  <a:lnTo>
                    <a:pt x="0" y="36"/>
                  </a:lnTo>
                  <a:lnTo>
                    <a:pt x="905" y="0"/>
                  </a:lnTo>
                  <a:lnTo>
                    <a:pt x="905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7" name="Freeform 288">
              <a:extLst>
                <a:ext uri="{FF2B5EF4-FFF2-40B4-BE49-F238E27FC236}">
                  <a16:creationId xmlns:a16="http://schemas.microsoft.com/office/drawing/2014/main" xmlns="" id="{EC7F8994-DB50-4231-9178-3D0A85B15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22" y="3339445"/>
              <a:ext cx="2022845" cy="706759"/>
            </a:xfrm>
            <a:custGeom>
              <a:avLst/>
              <a:gdLst>
                <a:gd name="T0" fmla="*/ 1122 w 1139"/>
                <a:gd name="T1" fmla="*/ 399 h 399"/>
                <a:gd name="T2" fmla="*/ 1122 w 1139"/>
                <a:gd name="T3" fmla="*/ 265 h 399"/>
                <a:gd name="T4" fmla="*/ 1122 w 1139"/>
                <a:gd name="T5" fmla="*/ 265 h 399"/>
                <a:gd name="T6" fmla="*/ 1119 w 1139"/>
                <a:gd name="T7" fmla="*/ 269 h 399"/>
                <a:gd name="T8" fmla="*/ 1115 w 1139"/>
                <a:gd name="T9" fmla="*/ 273 h 399"/>
                <a:gd name="T10" fmla="*/ 1108 w 1139"/>
                <a:gd name="T11" fmla="*/ 276 h 399"/>
                <a:gd name="T12" fmla="*/ 1099 w 1139"/>
                <a:gd name="T13" fmla="*/ 280 h 399"/>
                <a:gd name="T14" fmla="*/ 1088 w 1139"/>
                <a:gd name="T15" fmla="*/ 283 h 399"/>
                <a:gd name="T16" fmla="*/ 1079 w 1139"/>
                <a:gd name="T17" fmla="*/ 285 h 399"/>
                <a:gd name="T18" fmla="*/ 1079 w 1139"/>
                <a:gd name="T19" fmla="*/ 248 h 399"/>
                <a:gd name="T20" fmla="*/ 1075 w 1139"/>
                <a:gd name="T21" fmla="*/ 249 h 399"/>
                <a:gd name="T22" fmla="*/ 1058 w 1139"/>
                <a:gd name="T23" fmla="*/ 252 h 399"/>
                <a:gd name="T24" fmla="*/ 1037 w 1139"/>
                <a:gd name="T25" fmla="*/ 256 h 399"/>
                <a:gd name="T26" fmla="*/ 1011 w 1139"/>
                <a:gd name="T27" fmla="*/ 259 h 399"/>
                <a:gd name="T28" fmla="*/ 976 w 1139"/>
                <a:gd name="T29" fmla="*/ 264 h 399"/>
                <a:gd name="T30" fmla="*/ 957 w 1139"/>
                <a:gd name="T31" fmla="*/ 266 h 399"/>
                <a:gd name="T32" fmla="*/ 957 w 1139"/>
                <a:gd name="T33" fmla="*/ 228 h 399"/>
                <a:gd name="T34" fmla="*/ 921 w 1139"/>
                <a:gd name="T35" fmla="*/ 231 h 399"/>
                <a:gd name="T36" fmla="*/ 778 w 1139"/>
                <a:gd name="T37" fmla="*/ 240 h 399"/>
                <a:gd name="T38" fmla="*/ 777 w 1139"/>
                <a:gd name="T39" fmla="*/ 240 h 399"/>
                <a:gd name="T40" fmla="*/ 777 w 1139"/>
                <a:gd name="T41" fmla="*/ 202 h 399"/>
                <a:gd name="T42" fmla="*/ 725 w 1139"/>
                <a:gd name="T43" fmla="*/ 204 h 399"/>
                <a:gd name="T44" fmla="*/ 662 w 1139"/>
                <a:gd name="T45" fmla="*/ 205 h 399"/>
                <a:gd name="T46" fmla="*/ 615 w 1139"/>
                <a:gd name="T47" fmla="*/ 206 h 399"/>
                <a:gd name="T48" fmla="*/ 573 w 1139"/>
                <a:gd name="T49" fmla="*/ 206 h 399"/>
                <a:gd name="T50" fmla="*/ 560 w 1139"/>
                <a:gd name="T51" fmla="*/ 206 h 399"/>
                <a:gd name="T52" fmla="*/ 560 w 1139"/>
                <a:gd name="T53" fmla="*/ 168 h 399"/>
                <a:gd name="T54" fmla="*/ 533 w 1139"/>
                <a:gd name="T55" fmla="*/ 168 h 399"/>
                <a:gd name="T56" fmla="*/ 495 w 1139"/>
                <a:gd name="T57" fmla="*/ 168 h 399"/>
                <a:gd name="T58" fmla="*/ 459 w 1139"/>
                <a:gd name="T59" fmla="*/ 168 h 399"/>
                <a:gd name="T60" fmla="*/ 424 w 1139"/>
                <a:gd name="T61" fmla="*/ 167 h 399"/>
                <a:gd name="T62" fmla="*/ 390 w 1139"/>
                <a:gd name="T63" fmla="*/ 166 h 399"/>
                <a:gd name="T64" fmla="*/ 355 w 1139"/>
                <a:gd name="T65" fmla="*/ 165 h 399"/>
                <a:gd name="T66" fmla="*/ 348 w 1139"/>
                <a:gd name="T67" fmla="*/ 164 h 399"/>
                <a:gd name="T68" fmla="*/ 348 w 1139"/>
                <a:gd name="T69" fmla="*/ 127 h 399"/>
                <a:gd name="T70" fmla="*/ 320 w 1139"/>
                <a:gd name="T71" fmla="*/ 125 h 399"/>
                <a:gd name="T72" fmla="*/ 284 w 1139"/>
                <a:gd name="T73" fmla="*/ 124 h 399"/>
                <a:gd name="T74" fmla="*/ 247 w 1139"/>
                <a:gd name="T75" fmla="*/ 121 h 399"/>
                <a:gd name="T76" fmla="*/ 207 w 1139"/>
                <a:gd name="T77" fmla="*/ 118 h 399"/>
                <a:gd name="T78" fmla="*/ 163 w 1139"/>
                <a:gd name="T79" fmla="*/ 115 h 399"/>
                <a:gd name="T80" fmla="*/ 163 w 1139"/>
                <a:gd name="T81" fmla="*/ 77 h 399"/>
                <a:gd name="T82" fmla="*/ 44 w 1139"/>
                <a:gd name="T83" fmla="*/ 59 h 399"/>
                <a:gd name="T84" fmla="*/ 44 w 1139"/>
                <a:gd name="T85" fmla="*/ 22 h 399"/>
                <a:gd name="T86" fmla="*/ 0 w 1139"/>
                <a:gd name="T87" fmla="*/ 0 h 399"/>
                <a:gd name="T88" fmla="*/ 0 w 1139"/>
                <a:gd name="T89" fmla="*/ 99 h 399"/>
                <a:gd name="T90" fmla="*/ 726 w 1139"/>
                <a:gd name="T91" fmla="*/ 333 h 399"/>
                <a:gd name="T92" fmla="*/ 1122 w 1139"/>
                <a:gd name="T93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9" h="399">
                  <a:moveTo>
                    <a:pt x="1122" y="399"/>
                  </a:moveTo>
                  <a:cubicBezTo>
                    <a:pt x="1122" y="265"/>
                    <a:pt x="1122" y="265"/>
                    <a:pt x="1122" y="265"/>
                  </a:cubicBezTo>
                  <a:cubicBezTo>
                    <a:pt x="1122" y="265"/>
                    <a:pt x="1122" y="265"/>
                    <a:pt x="1122" y="265"/>
                  </a:cubicBezTo>
                  <a:cubicBezTo>
                    <a:pt x="1122" y="266"/>
                    <a:pt x="1120" y="268"/>
                    <a:pt x="1119" y="269"/>
                  </a:cubicBezTo>
                  <a:cubicBezTo>
                    <a:pt x="1118" y="270"/>
                    <a:pt x="1117" y="272"/>
                    <a:pt x="1115" y="273"/>
                  </a:cubicBezTo>
                  <a:cubicBezTo>
                    <a:pt x="1113" y="274"/>
                    <a:pt x="1111" y="275"/>
                    <a:pt x="1108" y="276"/>
                  </a:cubicBezTo>
                  <a:cubicBezTo>
                    <a:pt x="1106" y="277"/>
                    <a:pt x="1103" y="279"/>
                    <a:pt x="1099" y="280"/>
                  </a:cubicBezTo>
                  <a:cubicBezTo>
                    <a:pt x="1096" y="281"/>
                    <a:pt x="1092" y="282"/>
                    <a:pt x="1088" y="283"/>
                  </a:cubicBezTo>
                  <a:cubicBezTo>
                    <a:pt x="1085" y="284"/>
                    <a:pt x="1083" y="285"/>
                    <a:pt x="1079" y="285"/>
                  </a:cubicBezTo>
                  <a:cubicBezTo>
                    <a:pt x="1079" y="248"/>
                    <a:pt x="1079" y="248"/>
                    <a:pt x="1079" y="248"/>
                  </a:cubicBezTo>
                  <a:cubicBezTo>
                    <a:pt x="1078" y="248"/>
                    <a:pt x="1076" y="248"/>
                    <a:pt x="1075" y="249"/>
                  </a:cubicBezTo>
                  <a:cubicBezTo>
                    <a:pt x="1069" y="250"/>
                    <a:pt x="1064" y="251"/>
                    <a:pt x="1058" y="252"/>
                  </a:cubicBezTo>
                  <a:cubicBezTo>
                    <a:pt x="1051" y="253"/>
                    <a:pt x="1044" y="255"/>
                    <a:pt x="1037" y="256"/>
                  </a:cubicBezTo>
                  <a:cubicBezTo>
                    <a:pt x="1029" y="257"/>
                    <a:pt x="1020" y="258"/>
                    <a:pt x="1011" y="259"/>
                  </a:cubicBezTo>
                  <a:cubicBezTo>
                    <a:pt x="1000" y="261"/>
                    <a:pt x="988" y="262"/>
                    <a:pt x="976" y="264"/>
                  </a:cubicBezTo>
                  <a:cubicBezTo>
                    <a:pt x="970" y="264"/>
                    <a:pt x="963" y="265"/>
                    <a:pt x="957" y="266"/>
                  </a:cubicBezTo>
                  <a:cubicBezTo>
                    <a:pt x="957" y="228"/>
                    <a:pt x="957" y="228"/>
                    <a:pt x="957" y="228"/>
                  </a:cubicBezTo>
                  <a:cubicBezTo>
                    <a:pt x="945" y="229"/>
                    <a:pt x="934" y="230"/>
                    <a:pt x="921" y="231"/>
                  </a:cubicBezTo>
                  <a:cubicBezTo>
                    <a:pt x="879" y="235"/>
                    <a:pt x="830" y="238"/>
                    <a:pt x="778" y="240"/>
                  </a:cubicBezTo>
                  <a:cubicBezTo>
                    <a:pt x="777" y="240"/>
                    <a:pt x="777" y="240"/>
                    <a:pt x="777" y="240"/>
                  </a:cubicBezTo>
                  <a:cubicBezTo>
                    <a:pt x="777" y="202"/>
                    <a:pt x="777" y="202"/>
                    <a:pt x="777" y="202"/>
                  </a:cubicBezTo>
                  <a:cubicBezTo>
                    <a:pt x="760" y="203"/>
                    <a:pt x="743" y="203"/>
                    <a:pt x="725" y="204"/>
                  </a:cubicBezTo>
                  <a:cubicBezTo>
                    <a:pt x="705" y="204"/>
                    <a:pt x="684" y="205"/>
                    <a:pt x="662" y="205"/>
                  </a:cubicBezTo>
                  <a:cubicBezTo>
                    <a:pt x="647" y="206"/>
                    <a:pt x="631" y="206"/>
                    <a:pt x="615" y="206"/>
                  </a:cubicBezTo>
                  <a:cubicBezTo>
                    <a:pt x="601" y="206"/>
                    <a:pt x="587" y="206"/>
                    <a:pt x="573" y="206"/>
                  </a:cubicBezTo>
                  <a:cubicBezTo>
                    <a:pt x="568" y="206"/>
                    <a:pt x="564" y="206"/>
                    <a:pt x="560" y="206"/>
                  </a:cubicBezTo>
                  <a:cubicBezTo>
                    <a:pt x="560" y="168"/>
                    <a:pt x="560" y="168"/>
                    <a:pt x="560" y="168"/>
                  </a:cubicBezTo>
                  <a:cubicBezTo>
                    <a:pt x="551" y="168"/>
                    <a:pt x="542" y="168"/>
                    <a:pt x="533" y="168"/>
                  </a:cubicBezTo>
                  <a:cubicBezTo>
                    <a:pt x="520" y="168"/>
                    <a:pt x="508" y="168"/>
                    <a:pt x="495" y="168"/>
                  </a:cubicBezTo>
                  <a:cubicBezTo>
                    <a:pt x="483" y="168"/>
                    <a:pt x="471" y="168"/>
                    <a:pt x="459" y="168"/>
                  </a:cubicBezTo>
                  <a:cubicBezTo>
                    <a:pt x="448" y="167"/>
                    <a:pt x="436" y="167"/>
                    <a:pt x="424" y="167"/>
                  </a:cubicBezTo>
                  <a:cubicBezTo>
                    <a:pt x="413" y="167"/>
                    <a:pt x="401" y="166"/>
                    <a:pt x="390" y="166"/>
                  </a:cubicBezTo>
                  <a:cubicBezTo>
                    <a:pt x="378" y="165"/>
                    <a:pt x="366" y="165"/>
                    <a:pt x="355" y="165"/>
                  </a:cubicBezTo>
                  <a:cubicBezTo>
                    <a:pt x="353" y="165"/>
                    <a:pt x="350" y="164"/>
                    <a:pt x="348" y="164"/>
                  </a:cubicBezTo>
                  <a:cubicBezTo>
                    <a:pt x="348" y="127"/>
                    <a:pt x="348" y="127"/>
                    <a:pt x="348" y="127"/>
                  </a:cubicBezTo>
                  <a:cubicBezTo>
                    <a:pt x="338" y="126"/>
                    <a:pt x="329" y="126"/>
                    <a:pt x="320" y="125"/>
                  </a:cubicBezTo>
                  <a:cubicBezTo>
                    <a:pt x="308" y="125"/>
                    <a:pt x="296" y="124"/>
                    <a:pt x="284" y="124"/>
                  </a:cubicBezTo>
                  <a:cubicBezTo>
                    <a:pt x="272" y="123"/>
                    <a:pt x="259" y="122"/>
                    <a:pt x="247" y="121"/>
                  </a:cubicBezTo>
                  <a:cubicBezTo>
                    <a:pt x="234" y="120"/>
                    <a:pt x="220" y="119"/>
                    <a:pt x="207" y="118"/>
                  </a:cubicBezTo>
                  <a:cubicBezTo>
                    <a:pt x="192" y="117"/>
                    <a:pt x="177" y="116"/>
                    <a:pt x="163" y="115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13" y="72"/>
                    <a:pt x="72" y="66"/>
                    <a:pt x="44" y="59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16" y="15"/>
                    <a:pt x="0" y="8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29"/>
                    <a:pt x="328" y="293"/>
                    <a:pt x="726" y="333"/>
                  </a:cubicBezTo>
                  <a:cubicBezTo>
                    <a:pt x="1139" y="375"/>
                    <a:pt x="1117" y="385"/>
                    <a:pt x="1122" y="399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8" name="Freeform 289">
              <a:extLst>
                <a:ext uri="{FF2B5EF4-FFF2-40B4-BE49-F238E27FC236}">
                  <a16:creationId xmlns:a16="http://schemas.microsoft.com/office/drawing/2014/main" xmlns="" id="{4C9A5831-51E9-4B8A-B761-08D73296A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685" y="2740090"/>
              <a:ext cx="1033532" cy="436197"/>
            </a:xfrm>
            <a:custGeom>
              <a:avLst/>
              <a:gdLst>
                <a:gd name="T0" fmla="*/ 308 w 582"/>
                <a:gd name="T1" fmla="*/ 42 h 246"/>
                <a:gd name="T2" fmla="*/ 310 w 582"/>
                <a:gd name="T3" fmla="*/ 36 h 246"/>
                <a:gd name="T4" fmla="*/ 163 w 582"/>
                <a:gd name="T5" fmla="*/ 0 h 246"/>
                <a:gd name="T6" fmla="*/ 15 w 582"/>
                <a:gd name="T7" fmla="*/ 14 h 246"/>
                <a:gd name="T8" fmla="*/ 157 w 582"/>
                <a:gd name="T9" fmla="*/ 74 h 246"/>
                <a:gd name="T10" fmla="*/ 158 w 582"/>
                <a:gd name="T11" fmla="*/ 78 h 246"/>
                <a:gd name="T12" fmla="*/ 158 w 582"/>
                <a:gd name="T13" fmla="*/ 79 h 246"/>
                <a:gd name="T14" fmla="*/ 158 w 582"/>
                <a:gd name="T15" fmla="*/ 82 h 246"/>
                <a:gd name="T16" fmla="*/ 159 w 582"/>
                <a:gd name="T17" fmla="*/ 84 h 246"/>
                <a:gd name="T18" fmla="*/ 159 w 582"/>
                <a:gd name="T19" fmla="*/ 87 h 246"/>
                <a:gd name="T20" fmla="*/ 159 w 582"/>
                <a:gd name="T21" fmla="*/ 88 h 246"/>
                <a:gd name="T22" fmla="*/ 159 w 582"/>
                <a:gd name="T23" fmla="*/ 92 h 246"/>
                <a:gd name="T24" fmla="*/ 158 w 582"/>
                <a:gd name="T25" fmla="*/ 93 h 246"/>
                <a:gd name="T26" fmla="*/ 158 w 582"/>
                <a:gd name="T27" fmla="*/ 97 h 246"/>
                <a:gd name="T28" fmla="*/ 158 w 582"/>
                <a:gd name="T29" fmla="*/ 98 h 246"/>
                <a:gd name="T30" fmla="*/ 157 w 582"/>
                <a:gd name="T31" fmla="*/ 101 h 246"/>
                <a:gd name="T32" fmla="*/ 156 w 582"/>
                <a:gd name="T33" fmla="*/ 103 h 246"/>
                <a:gd name="T34" fmla="*/ 155 w 582"/>
                <a:gd name="T35" fmla="*/ 107 h 246"/>
                <a:gd name="T36" fmla="*/ 155 w 582"/>
                <a:gd name="T37" fmla="*/ 108 h 246"/>
                <a:gd name="T38" fmla="*/ 152 w 582"/>
                <a:gd name="T39" fmla="*/ 113 h 246"/>
                <a:gd name="T40" fmla="*/ 152 w 582"/>
                <a:gd name="T41" fmla="*/ 115 h 246"/>
                <a:gd name="T42" fmla="*/ 150 w 582"/>
                <a:gd name="T43" fmla="*/ 118 h 246"/>
                <a:gd name="T44" fmla="*/ 149 w 582"/>
                <a:gd name="T45" fmla="*/ 120 h 246"/>
                <a:gd name="T46" fmla="*/ 146 w 582"/>
                <a:gd name="T47" fmla="*/ 124 h 246"/>
                <a:gd name="T48" fmla="*/ 145 w 582"/>
                <a:gd name="T49" fmla="*/ 126 h 246"/>
                <a:gd name="T50" fmla="*/ 141 w 582"/>
                <a:gd name="T51" fmla="*/ 132 h 246"/>
                <a:gd name="T52" fmla="*/ 141 w 582"/>
                <a:gd name="T53" fmla="*/ 133 h 246"/>
                <a:gd name="T54" fmla="*/ 137 w 582"/>
                <a:gd name="T55" fmla="*/ 138 h 246"/>
                <a:gd name="T56" fmla="*/ 135 w 582"/>
                <a:gd name="T57" fmla="*/ 140 h 246"/>
                <a:gd name="T58" fmla="*/ 132 w 582"/>
                <a:gd name="T59" fmla="*/ 144 h 246"/>
                <a:gd name="T60" fmla="*/ 130 w 582"/>
                <a:gd name="T61" fmla="*/ 146 h 246"/>
                <a:gd name="T62" fmla="*/ 125 w 582"/>
                <a:gd name="T63" fmla="*/ 151 h 246"/>
                <a:gd name="T64" fmla="*/ 124 w 582"/>
                <a:gd name="T65" fmla="*/ 152 h 246"/>
                <a:gd name="T66" fmla="*/ 118 w 582"/>
                <a:gd name="T67" fmla="*/ 159 h 246"/>
                <a:gd name="T68" fmla="*/ 116 w 582"/>
                <a:gd name="T69" fmla="*/ 161 h 246"/>
                <a:gd name="T70" fmla="*/ 110 w 582"/>
                <a:gd name="T71" fmla="*/ 166 h 246"/>
                <a:gd name="T72" fmla="*/ 108 w 582"/>
                <a:gd name="T73" fmla="*/ 168 h 246"/>
                <a:gd name="T74" fmla="*/ 102 w 582"/>
                <a:gd name="T75" fmla="*/ 173 h 246"/>
                <a:gd name="T76" fmla="*/ 100 w 582"/>
                <a:gd name="T77" fmla="*/ 175 h 246"/>
                <a:gd name="T78" fmla="*/ 91 w 582"/>
                <a:gd name="T79" fmla="*/ 182 h 246"/>
                <a:gd name="T80" fmla="*/ 90 w 582"/>
                <a:gd name="T81" fmla="*/ 183 h 246"/>
                <a:gd name="T82" fmla="*/ 82 w 582"/>
                <a:gd name="T83" fmla="*/ 190 h 246"/>
                <a:gd name="T84" fmla="*/ 79 w 582"/>
                <a:gd name="T85" fmla="*/ 192 h 246"/>
                <a:gd name="T86" fmla="*/ 71 w 582"/>
                <a:gd name="T87" fmla="*/ 198 h 246"/>
                <a:gd name="T88" fmla="*/ 68 w 582"/>
                <a:gd name="T89" fmla="*/ 200 h 246"/>
                <a:gd name="T90" fmla="*/ 59 w 582"/>
                <a:gd name="T91" fmla="*/ 207 h 246"/>
                <a:gd name="T92" fmla="*/ 57 w 582"/>
                <a:gd name="T93" fmla="*/ 209 h 246"/>
                <a:gd name="T94" fmla="*/ 45 w 582"/>
                <a:gd name="T95" fmla="*/ 217 h 246"/>
                <a:gd name="T96" fmla="*/ 42 w 582"/>
                <a:gd name="T97" fmla="*/ 219 h 246"/>
                <a:gd name="T98" fmla="*/ 32 w 582"/>
                <a:gd name="T99" fmla="*/ 225 h 246"/>
                <a:gd name="T100" fmla="*/ 28 w 582"/>
                <a:gd name="T101" fmla="*/ 228 h 246"/>
                <a:gd name="T102" fmla="*/ 18 w 582"/>
                <a:gd name="T103" fmla="*/ 234 h 246"/>
                <a:gd name="T104" fmla="*/ 14 w 582"/>
                <a:gd name="T105" fmla="*/ 237 h 246"/>
                <a:gd name="T106" fmla="*/ 0 w 582"/>
                <a:gd name="T107" fmla="*/ 246 h 246"/>
                <a:gd name="T108" fmla="*/ 582 w 582"/>
                <a:gd name="T109" fmla="*/ 138 h 246"/>
                <a:gd name="T110" fmla="*/ 582 w 582"/>
                <a:gd name="T111" fmla="*/ 42 h 246"/>
                <a:gd name="T112" fmla="*/ 308 w 582"/>
                <a:gd name="T113" fmla="*/ 4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82" h="246">
                  <a:moveTo>
                    <a:pt x="308" y="42"/>
                  </a:moveTo>
                  <a:cubicBezTo>
                    <a:pt x="310" y="36"/>
                    <a:pt x="310" y="36"/>
                    <a:pt x="310" y="36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39" y="21"/>
                    <a:pt x="157" y="74"/>
                  </a:cubicBezTo>
                  <a:cubicBezTo>
                    <a:pt x="157" y="76"/>
                    <a:pt x="157" y="77"/>
                    <a:pt x="158" y="78"/>
                  </a:cubicBezTo>
                  <a:cubicBezTo>
                    <a:pt x="158" y="79"/>
                    <a:pt x="158" y="79"/>
                    <a:pt x="158" y="79"/>
                  </a:cubicBezTo>
                  <a:cubicBezTo>
                    <a:pt x="158" y="80"/>
                    <a:pt x="158" y="81"/>
                    <a:pt x="158" y="82"/>
                  </a:cubicBezTo>
                  <a:cubicBezTo>
                    <a:pt x="158" y="83"/>
                    <a:pt x="159" y="83"/>
                    <a:pt x="159" y="84"/>
                  </a:cubicBezTo>
                  <a:cubicBezTo>
                    <a:pt x="159" y="85"/>
                    <a:pt x="159" y="86"/>
                    <a:pt x="159" y="87"/>
                  </a:cubicBezTo>
                  <a:cubicBezTo>
                    <a:pt x="159" y="87"/>
                    <a:pt x="159" y="87"/>
                    <a:pt x="159" y="88"/>
                  </a:cubicBezTo>
                  <a:cubicBezTo>
                    <a:pt x="159" y="89"/>
                    <a:pt x="159" y="91"/>
                    <a:pt x="159" y="92"/>
                  </a:cubicBezTo>
                  <a:cubicBezTo>
                    <a:pt x="159" y="92"/>
                    <a:pt x="158" y="93"/>
                    <a:pt x="158" y="93"/>
                  </a:cubicBezTo>
                  <a:cubicBezTo>
                    <a:pt x="158" y="94"/>
                    <a:pt x="158" y="96"/>
                    <a:pt x="158" y="97"/>
                  </a:cubicBezTo>
                  <a:cubicBezTo>
                    <a:pt x="158" y="97"/>
                    <a:pt x="158" y="98"/>
                    <a:pt x="158" y="98"/>
                  </a:cubicBezTo>
                  <a:cubicBezTo>
                    <a:pt x="157" y="99"/>
                    <a:pt x="157" y="100"/>
                    <a:pt x="157" y="101"/>
                  </a:cubicBezTo>
                  <a:cubicBezTo>
                    <a:pt x="157" y="102"/>
                    <a:pt x="156" y="103"/>
                    <a:pt x="156" y="103"/>
                  </a:cubicBezTo>
                  <a:cubicBezTo>
                    <a:pt x="156" y="104"/>
                    <a:pt x="155" y="106"/>
                    <a:pt x="155" y="107"/>
                  </a:cubicBezTo>
                  <a:cubicBezTo>
                    <a:pt x="155" y="108"/>
                    <a:pt x="155" y="108"/>
                    <a:pt x="155" y="108"/>
                  </a:cubicBezTo>
                  <a:cubicBezTo>
                    <a:pt x="154" y="110"/>
                    <a:pt x="153" y="111"/>
                    <a:pt x="152" y="113"/>
                  </a:cubicBezTo>
                  <a:cubicBezTo>
                    <a:pt x="152" y="114"/>
                    <a:pt x="152" y="114"/>
                    <a:pt x="152" y="115"/>
                  </a:cubicBezTo>
                  <a:cubicBezTo>
                    <a:pt x="151" y="116"/>
                    <a:pt x="150" y="117"/>
                    <a:pt x="150" y="118"/>
                  </a:cubicBezTo>
                  <a:cubicBezTo>
                    <a:pt x="149" y="119"/>
                    <a:pt x="149" y="120"/>
                    <a:pt x="149" y="120"/>
                  </a:cubicBezTo>
                  <a:cubicBezTo>
                    <a:pt x="148" y="122"/>
                    <a:pt x="147" y="123"/>
                    <a:pt x="146" y="124"/>
                  </a:cubicBezTo>
                  <a:cubicBezTo>
                    <a:pt x="146" y="125"/>
                    <a:pt x="146" y="125"/>
                    <a:pt x="145" y="126"/>
                  </a:cubicBezTo>
                  <a:cubicBezTo>
                    <a:pt x="144" y="128"/>
                    <a:pt x="143" y="130"/>
                    <a:pt x="141" y="132"/>
                  </a:cubicBezTo>
                  <a:cubicBezTo>
                    <a:pt x="141" y="133"/>
                    <a:pt x="141" y="133"/>
                    <a:pt x="141" y="133"/>
                  </a:cubicBezTo>
                  <a:cubicBezTo>
                    <a:pt x="139" y="134"/>
                    <a:pt x="138" y="136"/>
                    <a:pt x="137" y="138"/>
                  </a:cubicBezTo>
                  <a:cubicBezTo>
                    <a:pt x="136" y="138"/>
                    <a:pt x="136" y="139"/>
                    <a:pt x="135" y="140"/>
                  </a:cubicBezTo>
                  <a:cubicBezTo>
                    <a:pt x="134" y="141"/>
                    <a:pt x="133" y="142"/>
                    <a:pt x="132" y="144"/>
                  </a:cubicBezTo>
                  <a:cubicBezTo>
                    <a:pt x="131" y="145"/>
                    <a:pt x="131" y="145"/>
                    <a:pt x="130" y="146"/>
                  </a:cubicBezTo>
                  <a:cubicBezTo>
                    <a:pt x="128" y="148"/>
                    <a:pt x="127" y="149"/>
                    <a:pt x="125" y="151"/>
                  </a:cubicBezTo>
                  <a:cubicBezTo>
                    <a:pt x="125" y="151"/>
                    <a:pt x="124" y="152"/>
                    <a:pt x="124" y="152"/>
                  </a:cubicBezTo>
                  <a:cubicBezTo>
                    <a:pt x="122" y="154"/>
                    <a:pt x="120" y="157"/>
                    <a:pt x="118" y="159"/>
                  </a:cubicBezTo>
                  <a:cubicBezTo>
                    <a:pt x="117" y="159"/>
                    <a:pt x="116" y="160"/>
                    <a:pt x="116" y="161"/>
                  </a:cubicBezTo>
                  <a:cubicBezTo>
                    <a:pt x="114" y="162"/>
                    <a:pt x="112" y="164"/>
                    <a:pt x="110" y="166"/>
                  </a:cubicBezTo>
                  <a:cubicBezTo>
                    <a:pt x="110" y="167"/>
                    <a:pt x="109" y="167"/>
                    <a:pt x="108" y="168"/>
                  </a:cubicBezTo>
                  <a:cubicBezTo>
                    <a:pt x="106" y="170"/>
                    <a:pt x="104" y="171"/>
                    <a:pt x="102" y="173"/>
                  </a:cubicBezTo>
                  <a:cubicBezTo>
                    <a:pt x="101" y="174"/>
                    <a:pt x="101" y="175"/>
                    <a:pt x="100" y="175"/>
                  </a:cubicBezTo>
                  <a:cubicBezTo>
                    <a:pt x="97" y="178"/>
                    <a:pt x="94" y="180"/>
                    <a:pt x="91" y="182"/>
                  </a:cubicBezTo>
                  <a:cubicBezTo>
                    <a:pt x="90" y="183"/>
                    <a:pt x="90" y="183"/>
                    <a:pt x="90" y="183"/>
                  </a:cubicBezTo>
                  <a:cubicBezTo>
                    <a:pt x="88" y="185"/>
                    <a:pt x="85" y="188"/>
                    <a:pt x="82" y="190"/>
                  </a:cubicBezTo>
                  <a:cubicBezTo>
                    <a:pt x="81" y="191"/>
                    <a:pt x="80" y="192"/>
                    <a:pt x="79" y="192"/>
                  </a:cubicBezTo>
                  <a:cubicBezTo>
                    <a:pt x="76" y="194"/>
                    <a:pt x="74" y="196"/>
                    <a:pt x="71" y="198"/>
                  </a:cubicBezTo>
                  <a:cubicBezTo>
                    <a:pt x="70" y="199"/>
                    <a:pt x="69" y="200"/>
                    <a:pt x="68" y="200"/>
                  </a:cubicBezTo>
                  <a:cubicBezTo>
                    <a:pt x="65" y="203"/>
                    <a:pt x="62" y="205"/>
                    <a:pt x="59" y="207"/>
                  </a:cubicBezTo>
                  <a:cubicBezTo>
                    <a:pt x="58" y="207"/>
                    <a:pt x="58" y="208"/>
                    <a:pt x="57" y="209"/>
                  </a:cubicBezTo>
                  <a:cubicBezTo>
                    <a:pt x="53" y="211"/>
                    <a:pt x="49" y="214"/>
                    <a:pt x="45" y="217"/>
                  </a:cubicBezTo>
                  <a:cubicBezTo>
                    <a:pt x="44" y="217"/>
                    <a:pt x="43" y="218"/>
                    <a:pt x="42" y="219"/>
                  </a:cubicBezTo>
                  <a:cubicBezTo>
                    <a:pt x="39" y="221"/>
                    <a:pt x="36" y="223"/>
                    <a:pt x="32" y="225"/>
                  </a:cubicBezTo>
                  <a:cubicBezTo>
                    <a:pt x="31" y="226"/>
                    <a:pt x="29" y="227"/>
                    <a:pt x="28" y="228"/>
                  </a:cubicBezTo>
                  <a:cubicBezTo>
                    <a:pt x="25" y="230"/>
                    <a:pt x="22" y="232"/>
                    <a:pt x="18" y="234"/>
                  </a:cubicBezTo>
                  <a:cubicBezTo>
                    <a:pt x="17" y="235"/>
                    <a:pt x="16" y="236"/>
                    <a:pt x="14" y="237"/>
                  </a:cubicBezTo>
                  <a:cubicBezTo>
                    <a:pt x="9" y="240"/>
                    <a:pt x="5" y="243"/>
                    <a:pt x="0" y="246"/>
                  </a:cubicBezTo>
                  <a:cubicBezTo>
                    <a:pt x="38" y="229"/>
                    <a:pt x="582" y="166"/>
                    <a:pt x="582" y="138"/>
                  </a:cubicBezTo>
                  <a:cubicBezTo>
                    <a:pt x="582" y="42"/>
                    <a:pt x="582" y="42"/>
                    <a:pt x="582" y="42"/>
                  </a:cubicBezTo>
                  <a:lnTo>
                    <a:pt x="308" y="42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9" name="Freeform 290">
              <a:extLst>
                <a:ext uri="{FF2B5EF4-FFF2-40B4-BE49-F238E27FC236}">
                  <a16:creationId xmlns:a16="http://schemas.microsoft.com/office/drawing/2014/main" xmlns="" id="{C3183F03-8B51-4D4E-A5CD-0138DC000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22" y="2263193"/>
              <a:ext cx="2022845" cy="707508"/>
            </a:xfrm>
            <a:custGeom>
              <a:avLst/>
              <a:gdLst>
                <a:gd name="T0" fmla="*/ 1122 w 1139"/>
                <a:gd name="T1" fmla="*/ 399 h 399"/>
                <a:gd name="T2" fmla="*/ 1122 w 1139"/>
                <a:gd name="T3" fmla="*/ 264 h 399"/>
                <a:gd name="T4" fmla="*/ 1122 w 1139"/>
                <a:gd name="T5" fmla="*/ 265 h 399"/>
                <a:gd name="T6" fmla="*/ 1119 w 1139"/>
                <a:gd name="T7" fmla="*/ 269 h 399"/>
                <a:gd name="T8" fmla="*/ 1115 w 1139"/>
                <a:gd name="T9" fmla="*/ 272 h 399"/>
                <a:gd name="T10" fmla="*/ 1108 w 1139"/>
                <a:gd name="T11" fmla="*/ 276 h 399"/>
                <a:gd name="T12" fmla="*/ 1099 w 1139"/>
                <a:gd name="T13" fmla="*/ 279 h 399"/>
                <a:gd name="T14" fmla="*/ 1088 w 1139"/>
                <a:gd name="T15" fmla="*/ 283 h 399"/>
                <a:gd name="T16" fmla="*/ 1079 w 1139"/>
                <a:gd name="T17" fmla="*/ 285 h 399"/>
                <a:gd name="T18" fmla="*/ 1079 w 1139"/>
                <a:gd name="T19" fmla="*/ 247 h 399"/>
                <a:gd name="T20" fmla="*/ 1075 w 1139"/>
                <a:gd name="T21" fmla="*/ 248 h 399"/>
                <a:gd name="T22" fmla="*/ 1058 w 1139"/>
                <a:gd name="T23" fmla="*/ 252 h 399"/>
                <a:gd name="T24" fmla="*/ 1037 w 1139"/>
                <a:gd name="T25" fmla="*/ 255 h 399"/>
                <a:gd name="T26" fmla="*/ 1011 w 1139"/>
                <a:gd name="T27" fmla="*/ 259 h 399"/>
                <a:gd name="T28" fmla="*/ 976 w 1139"/>
                <a:gd name="T29" fmla="*/ 263 h 399"/>
                <a:gd name="T30" fmla="*/ 957 w 1139"/>
                <a:gd name="T31" fmla="*/ 265 h 399"/>
                <a:gd name="T32" fmla="*/ 957 w 1139"/>
                <a:gd name="T33" fmla="*/ 228 h 399"/>
                <a:gd name="T34" fmla="*/ 921 w 1139"/>
                <a:gd name="T35" fmla="*/ 231 h 399"/>
                <a:gd name="T36" fmla="*/ 778 w 1139"/>
                <a:gd name="T37" fmla="*/ 239 h 399"/>
                <a:gd name="T38" fmla="*/ 777 w 1139"/>
                <a:gd name="T39" fmla="*/ 239 h 399"/>
                <a:gd name="T40" fmla="*/ 777 w 1139"/>
                <a:gd name="T41" fmla="*/ 201 h 399"/>
                <a:gd name="T42" fmla="*/ 725 w 1139"/>
                <a:gd name="T43" fmla="*/ 203 h 399"/>
                <a:gd name="T44" fmla="*/ 662 w 1139"/>
                <a:gd name="T45" fmla="*/ 205 h 399"/>
                <a:gd name="T46" fmla="*/ 615 w 1139"/>
                <a:gd name="T47" fmla="*/ 205 h 399"/>
                <a:gd name="T48" fmla="*/ 573 w 1139"/>
                <a:gd name="T49" fmla="*/ 206 h 399"/>
                <a:gd name="T50" fmla="*/ 560 w 1139"/>
                <a:gd name="T51" fmla="*/ 206 h 399"/>
                <a:gd name="T52" fmla="*/ 560 w 1139"/>
                <a:gd name="T53" fmla="*/ 168 h 399"/>
                <a:gd name="T54" fmla="*/ 533 w 1139"/>
                <a:gd name="T55" fmla="*/ 168 h 399"/>
                <a:gd name="T56" fmla="*/ 495 w 1139"/>
                <a:gd name="T57" fmla="*/ 168 h 399"/>
                <a:gd name="T58" fmla="*/ 459 w 1139"/>
                <a:gd name="T59" fmla="*/ 167 h 399"/>
                <a:gd name="T60" fmla="*/ 424 w 1139"/>
                <a:gd name="T61" fmla="*/ 166 h 399"/>
                <a:gd name="T62" fmla="*/ 390 w 1139"/>
                <a:gd name="T63" fmla="*/ 165 h 399"/>
                <a:gd name="T64" fmla="*/ 355 w 1139"/>
                <a:gd name="T65" fmla="*/ 164 h 399"/>
                <a:gd name="T66" fmla="*/ 348 w 1139"/>
                <a:gd name="T67" fmla="*/ 164 h 399"/>
                <a:gd name="T68" fmla="*/ 348 w 1139"/>
                <a:gd name="T69" fmla="*/ 126 h 399"/>
                <a:gd name="T70" fmla="*/ 320 w 1139"/>
                <a:gd name="T71" fmla="*/ 125 h 399"/>
                <a:gd name="T72" fmla="*/ 284 w 1139"/>
                <a:gd name="T73" fmla="*/ 123 h 399"/>
                <a:gd name="T74" fmla="*/ 247 w 1139"/>
                <a:gd name="T75" fmla="*/ 121 h 399"/>
                <a:gd name="T76" fmla="*/ 207 w 1139"/>
                <a:gd name="T77" fmla="*/ 118 h 399"/>
                <a:gd name="T78" fmla="*/ 163 w 1139"/>
                <a:gd name="T79" fmla="*/ 114 h 399"/>
                <a:gd name="T80" fmla="*/ 163 w 1139"/>
                <a:gd name="T81" fmla="*/ 77 h 399"/>
                <a:gd name="T82" fmla="*/ 44 w 1139"/>
                <a:gd name="T83" fmla="*/ 59 h 399"/>
                <a:gd name="T84" fmla="*/ 44 w 1139"/>
                <a:gd name="T85" fmla="*/ 21 h 399"/>
                <a:gd name="T86" fmla="*/ 0 w 1139"/>
                <a:gd name="T87" fmla="*/ 0 h 399"/>
                <a:gd name="T88" fmla="*/ 0 w 1139"/>
                <a:gd name="T89" fmla="*/ 99 h 399"/>
                <a:gd name="T90" fmla="*/ 726 w 1139"/>
                <a:gd name="T91" fmla="*/ 333 h 399"/>
                <a:gd name="T92" fmla="*/ 1122 w 1139"/>
                <a:gd name="T93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9" h="399">
                  <a:moveTo>
                    <a:pt x="1122" y="399"/>
                  </a:moveTo>
                  <a:cubicBezTo>
                    <a:pt x="1122" y="264"/>
                    <a:pt x="1122" y="264"/>
                    <a:pt x="1122" y="264"/>
                  </a:cubicBezTo>
                  <a:cubicBezTo>
                    <a:pt x="1122" y="265"/>
                    <a:pt x="1122" y="265"/>
                    <a:pt x="1122" y="265"/>
                  </a:cubicBezTo>
                  <a:cubicBezTo>
                    <a:pt x="1122" y="266"/>
                    <a:pt x="1120" y="267"/>
                    <a:pt x="1119" y="269"/>
                  </a:cubicBezTo>
                  <a:cubicBezTo>
                    <a:pt x="1118" y="270"/>
                    <a:pt x="1117" y="271"/>
                    <a:pt x="1115" y="272"/>
                  </a:cubicBezTo>
                  <a:cubicBezTo>
                    <a:pt x="1113" y="273"/>
                    <a:pt x="1111" y="275"/>
                    <a:pt x="1108" y="276"/>
                  </a:cubicBezTo>
                  <a:cubicBezTo>
                    <a:pt x="1106" y="277"/>
                    <a:pt x="1103" y="278"/>
                    <a:pt x="1099" y="279"/>
                  </a:cubicBezTo>
                  <a:cubicBezTo>
                    <a:pt x="1096" y="280"/>
                    <a:pt x="1092" y="282"/>
                    <a:pt x="1088" y="283"/>
                  </a:cubicBezTo>
                  <a:cubicBezTo>
                    <a:pt x="1085" y="283"/>
                    <a:pt x="1083" y="284"/>
                    <a:pt x="1079" y="285"/>
                  </a:cubicBezTo>
                  <a:cubicBezTo>
                    <a:pt x="1079" y="247"/>
                    <a:pt x="1079" y="247"/>
                    <a:pt x="1079" y="247"/>
                  </a:cubicBezTo>
                  <a:cubicBezTo>
                    <a:pt x="1078" y="247"/>
                    <a:pt x="1076" y="248"/>
                    <a:pt x="1075" y="248"/>
                  </a:cubicBezTo>
                  <a:cubicBezTo>
                    <a:pt x="1069" y="249"/>
                    <a:pt x="1064" y="251"/>
                    <a:pt x="1058" y="252"/>
                  </a:cubicBezTo>
                  <a:cubicBezTo>
                    <a:pt x="1051" y="253"/>
                    <a:pt x="1044" y="254"/>
                    <a:pt x="1037" y="255"/>
                  </a:cubicBezTo>
                  <a:cubicBezTo>
                    <a:pt x="1029" y="257"/>
                    <a:pt x="1020" y="258"/>
                    <a:pt x="1011" y="259"/>
                  </a:cubicBezTo>
                  <a:cubicBezTo>
                    <a:pt x="1000" y="261"/>
                    <a:pt x="988" y="262"/>
                    <a:pt x="976" y="263"/>
                  </a:cubicBezTo>
                  <a:cubicBezTo>
                    <a:pt x="970" y="264"/>
                    <a:pt x="963" y="265"/>
                    <a:pt x="957" y="265"/>
                  </a:cubicBezTo>
                  <a:cubicBezTo>
                    <a:pt x="957" y="228"/>
                    <a:pt x="957" y="228"/>
                    <a:pt x="957" y="228"/>
                  </a:cubicBezTo>
                  <a:cubicBezTo>
                    <a:pt x="945" y="229"/>
                    <a:pt x="934" y="230"/>
                    <a:pt x="921" y="231"/>
                  </a:cubicBezTo>
                  <a:cubicBezTo>
                    <a:pt x="879" y="234"/>
                    <a:pt x="830" y="237"/>
                    <a:pt x="778" y="239"/>
                  </a:cubicBezTo>
                  <a:cubicBezTo>
                    <a:pt x="777" y="239"/>
                    <a:pt x="777" y="239"/>
                    <a:pt x="777" y="239"/>
                  </a:cubicBezTo>
                  <a:cubicBezTo>
                    <a:pt x="777" y="201"/>
                    <a:pt x="777" y="201"/>
                    <a:pt x="777" y="201"/>
                  </a:cubicBezTo>
                  <a:cubicBezTo>
                    <a:pt x="760" y="202"/>
                    <a:pt x="743" y="203"/>
                    <a:pt x="725" y="203"/>
                  </a:cubicBezTo>
                  <a:cubicBezTo>
                    <a:pt x="705" y="204"/>
                    <a:pt x="684" y="204"/>
                    <a:pt x="662" y="205"/>
                  </a:cubicBezTo>
                  <a:cubicBezTo>
                    <a:pt x="647" y="205"/>
                    <a:pt x="631" y="205"/>
                    <a:pt x="615" y="205"/>
                  </a:cubicBezTo>
                  <a:cubicBezTo>
                    <a:pt x="601" y="206"/>
                    <a:pt x="587" y="206"/>
                    <a:pt x="573" y="206"/>
                  </a:cubicBezTo>
                  <a:cubicBezTo>
                    <a:pt x="568" y="206"/>
                    <a:pt x="564" y="206"/>
                    <a:pt x="560" y="206"/>
                  </a:cubicBezTo>
                  <a:cubicBezTo>
                    <a:pt x="560" y="168"/>
                    <a:pt x="560" y="168"/>
                    <a:pt x="560" y="168"/>
                  </a:cubicBezTo>
                  <a:cubicBezTo>
                    <a:pt x="551" y="168"/>
                    <a:pt x="542" y="168"/>
                    <a:pt x="533" y="168"/>
                  </a:cubicBezTo>
                  <a:cubicBezTo>
                    <a:pt x="520" y="168"/>
                    <a:pt x="508" y="168"/>
                    <a:pt x="495" y="168"/>
                  </a:cubicBezTo>
                  <a:cubicBezTo>
                    <a:pt x="483" y="168"/>
                    <a:pt x="471" y="167"/>
                    <a:pt x="459" y="167"/>
                  </a:cubicBezTo>
                  <a:cubicBezTo>
                    <a:pt x="448" y="167"/>
                    <a:pt x="436" y="167"/>
                    <a:pt x="424" y="166"/>
                  </a:cubicBezTo>
                  <a:cubicBezTo>
                    <a:pt x="413" y="166"/>
                    <a:pt x="401" y="166"/>
                    <a:pt x="390" y="165"/>
                  </a:cubicBezTo>
                  <a:cubicBezTo>
                    <a:pt x="378" y="165"/>
                    <a:pt x="366" y="165"/>
                    <a:pt x="355" y="164"/>
                  </a:cubicBezTo>
                  <a:cubicBezTo>
                    <a:pt x="353" y="164"/>
                    <a:pt x="350" y="164"/>
                    <a:pt x="348" y="164"/>
                  </a:cubicBezTo>
                  <a:cubicBezTo>
                    <a:pt x="348" y="126"/>
                    <a:pt x="348" y="126"/>
                    <a:pt x="348" y="126"/>
                  </a:cubicBezTo>
                  <a:cubicBezTo>
                    <a:pt x="338" y="126"/>
                    <a:pt x="329" y="125"/>
                    <a:pt x="320" y="125"/>
                  </a:cubicBezTo>
                  <a:cubicBezTo>
                    <a:pt x="308" y="124"/>
                    <a:pt x="296" y="124"/>
                    <a:pt x="284" y="123"/>
                  </a:cubicBezTo>
                  <a:cubicBezTo>
                    <a:pt x="272" y="122"/>
                    <a:pt x="259" y="122"/>
                    <a:pt x="247" y="121"/>
                  </a:cubicBezTo>
                  <a:cubicBezTo>
                    <a:pt x="234" y="120"/>
                    <a:pt x="220" y="119"/>
                    <a:pt x="207" y="118"/>
                  </a:cubicBezTo>
                  <a:cubicBezTo>
                    <a:pt x="192" y="117"/>
                    <a:pt x="177" y="116"/>
                    <a:pt x="163" y="114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13" y="72"/>
                    <a:pt x="72" y="66"/>
                    <a:pt x="44" y="59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28"/>
                    <a:pt x="328" y="293"/>
                    <a:pt x="726" y="333"/>
                  </a:cubicBezTo>
                  <a:cubicBezTo>
                    <a:pt x="1139" y="374"/>
                    <a:pt x="1117" y="385"/>
                    <a:pt x="1122" y="399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0" name="Freeform 291">
              <a:extLst>
                <a:ext uri="{FF2B5EF4-FFF2-40B4-BE49-F238E27FC236}">
                  <a16:creationId xmlns:a16="http://schemas.microsoft.com/office/drawing/2014/main" xmlns="" id="{33CCFB42-A002-4E17-9CD8-4C721EC3B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863" y="5597104"/>
              <a:ext cx="5246" cy="0"/>
            </a:xfrm>
            <a:custGeom>
              <a:avLst/>
              <a:gdLst>
                <a:gd name="T0" fmla="*/ 3 w 3"/>
                <a:gd name="T1" fmla="*/ 2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1" name="Freeform 292">
              <a:extLst>
                <a:ext uri="{FF2B5EF4-FFF2-40B4-BE49-F238E27FC236}">
                  <a16:creationId xmlns:a16="http://schemas.microsoft.com/office/drawing/2014/main" xmlns="" id="{07DA37F8-1C88-4FAF-AE32-434CF01F2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447" y="55281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2" name="Freeform 293">
              <a:extLst>
                <a:ext uri="{FF2B5EF4-FFF2-40B4-BE49-F238E27FC236}">
                  <a16:creationId xmlns:a16="http://schemas.microsoft.com/office/drawing/2014/main" xmlns="" id="{0B48582B-8636-407E-82EB-A1B9AE642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447" y="5528152"/>
              <a:ext cx="0" cy="14240"/>
            </a:xfrm>
            <a:custGeom>
              <a:avLst/>
              <a:gdLst>
                <a:gd name="T0" fmla="*/ 0 h 8"/>
                <a:gd name="T1" fmla="*/ 0 h 8"/>
                <a:gd name="T2" fmla="*/ 8 h 8"/>
                <a:gd name="T3" fmla="*/ 8 h 8"/>
                <a:gd name="T4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3" name="Freeform 294">
              <a:extLst>
                <a:ext uri="{FF2B5EF4-FFF2-40B4-BE49-F238E27FC236}">
                  <a16:creationId xmlns:a16="http://schemas.microsoft.com/office/drawing/2014/main" xmlns="" id="{A900FAE8-46AC-4149-A9E9-1A184C3DC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65" y="5535647"/>
              <a:ext cx="0" cy="8994"/>
            </a:xfrm>
            <a:custGeom>
              <a:avLst/>
              <a:gdLst>
                <a:gd name="T0" fmla="*/ 0 h 5"/>
                <a:gd name="T1" fmla="*/ 5 h 5"/>
                <a:gd name="T2" fmla="*/ 5 h 5"/>
                <a:gd name="T3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2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4" name="Freeform 296">
              <a:extLst>
                <a:ext uri="{FF2B5EF4-FFF2-40B4-BE49-F238E27FC236}">
                  <a16:creationId xmlns:a16="http://schemas.microsoft.com/office/drawing/2014/main" xmlns="" id="{211E7AFA-DE64-4A96-9E53-850CF9F07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447" y="551765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5" name="Freeform 303">
              <a:extLst>
                <a:ext uri="{FF2B5EF4-FFF2-40B4-BE49-F238E27FC236}">
                  <a16:creationId xmlns:a16="http://schemas.microsoft.com/office/drawing/2014/main" xmlns="" id="{F6A2F3EA-B57F-4DCD-9DD9-CEE4AB5C6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367" y="5496674"/>
              <a:ext cx="1499" cy="11992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6 h 7"/>
                <a:gd name="T4" fmla="*/ 1 w 1"/>
                <a:gd name="T5" fmla="*/ 7 h 7"/>
                <a:gd name="T6" fmla="*/ 1 w 1"/>
                <a:gd name="T7" fmla="*/ 1 h 7"/>
                <a:gd name="T8" fmla="*/ 0 w 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6" name="Freeform 304">
              <a:extLst>
                <a:ext uri="{FF2B5EF4-FFF2-40B4-BE49-F238E27FC236}">
                  <a16:creationId xmlns:a16="http://schemas.microsoft.com/office/drawing/2014/main" xmlns="" id="{E169C45D-CE8F-4E68-8613-F44A876E2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374" y="5489179"/>
              <a:ext cx="8994" cy="28480"/>
            </a:xfrm>
            <a:custGeom>
              <a:avLst/>
              <a:gdLst>
                <a:gd name="T0" fmla="*/ 4 w 5"/>
                <a:gd name="T1" fmla="*/ 0 h 16"/>
                <a:gd name="T2" fmla="*/ 0 w 5"/>
                <a:gd name="T3" fmla="*/ 10 h 16"/>
                <a:gd name="T4" fmla="*/ 0 w 5"/>
                <a:gd name="T5" fmla="*/ 16 h 16"/>
                <a:gd name="T6" fmla="*/ 4 w 5"/>
                <a:gd name="T7" fmla="*/ 7 h 16"/>
                <a:gd name="T8" fmla="*/ 5 w 5"/>
                <a:gd name="T9" fmla="*/ 10 h 16"/>
                <a:gd name="T10" fmla="*/ 5 w 5"/>
                <a:gd name="T11" fmla="*/ 4 h 16"/>
                <a:gd name="T12" fmla="*/ 4 w 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6">
                  <a:moveTo>
                    <a:pt x="4" y="0"/>
                  </a:moveTo>
                  <a:cubicBezTo>
                    <a:pt x="4" y="0"/>
                    <a:pt x="2" y="4"/>
                    <a:pt x="0" y="1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0"/>
                    <a:pt x="4" y="7"/>
                    <a:pt x="4" y="7"/>
                  </a:cubicBezTo>
                  <a:cubicBezTo>
                    <a:pt x="4" y="7"/>
                    <a:pt x="4" y="8"/>
                    <a:pt x="5" y="1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2"/>
                    <a:pt x="4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7" name="Freeform 305">
              <a:extLst>
                <a:ext uri="{FF2B5EF4-FFF2-40B4-BE49-F238E27FC236}">
                  <a16:creationId xmlns:a16="http://schemas.microsoft.com/office/drawing/2014/main" xmlns="" id="{461214A9-272F-4FFB-8C76-2F7CDADBE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7315" y="5487680"/>
              <a:ext cx="1499" cy="19486"/>
            </a:xfrm>
            <a:custGeom>
              <a:avLst/>
              <a:gdLst>
                <a:gd name="T0" fmla="*/ 1 w 1"/>
                <a:gd name="T1" fmla="*/ 0 h 11"/>
                <a:gd name="T2" fmla="*/ 0 w 1"/>
                <a:gd name="T3" fmla="*/ 4 h 11"/>
                <a:gd name="T4" fmla="*/ 0 w 1"/>
                <a:gd name="T5" fmla="*/ 11 h 11"/>
                <a:gd name="T6" fmla="*/ 1 w 1"/>
                <a:gd name="T7" fmla="*/ 7 h 11"/>
                <a:gd name="T8" fmla="*/ 1 w 1"/>
                <a:gd name="T9" fmla="*/ 9 h 11"/>
                <a:gd name="T10" fmla="*/ 1 w 1"/>
                <a:gd name="T11" fmla="*/ 3 h 11"/>
                <a:gd name="T12" fmla="*/ 1 w 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1">
                  <a:moveTo>
                    <a:pt x="1" y="0"/>
                  </a:moveTo>
                  <a:cubicBezTo>
                    <a:pt x="1" y="0"/>
                    <a:pt x="1" y="2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8" name="Freeform 307">
              <a:extLst>
                <a:ext uri="{FF2B5EF4-FFF2-40B4-BE49-F238E27FC236}">
                  <a16:creationId xmlns:a16="http://schemas.microsoft.com/office/drawing/2014/main" xmlns="" id="{D19AA701-7676-4960-86AE-6ED28FC0C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0861" y="5597104"/>
              <a:ext cx="11242" cy="0"/>
            </a:xfrm>
            <a:custGeom>
              <a:avLst/>
              <a:gdLst>
                <a:gd name="T0" fmla="*/ 6 w 6"/>
                <a:gd name="T1" fmla="*/ 0 w 6"/>
                <a:gd name="T2" fmla="*/ 1 w 6"/>
                <a:gd name="T3" fmla="*/ 6 w 6"/>
                <a:gd name="T4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9" name="椭圆 302">
            <a:extLst>
              <a:ext uri="{FF2B5EF4-FFF2-40B4-BE49-F238E27FC236}">
                <a16:creationId xmlns:a16="http://schemas.microsoft.com/office/drawing/2014/main" xmlns="" id="{9829166B-0AC8-4CD9-A4BF-9006CC9890F8}"/>
              </a:ext>
            </a:extLst>
          </p:cNvPr>
          <p:cNvSpPr/>
          <p:nvPr/>
        </p:nvSpPr>
        <p:spPr>
          <a:xfrm>
            <a:off x="1239204" y="5606391"/>
            <a:ext cx="1050661" cy="378675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69000"/>
                </a:schemeClr>
              </a:gs>
              <a:gs pos="0">
                <a:schemeClr val="tx1">
                  <a:lumMod val="95000"/>
                  <a:lumOff val="5000"/>
                  <a:alpha val="0"/>
                </a:schemeClr>
              </a:gs>
            </a:gsLst>
            <a:lin ang="4800000" scaled="0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90" name="组合 3">
            <a:extLst>
              <a:ext uri="{FF2B5EF4-FFF2-40B4-BE49-F238E27FC236}">
                <a16:creationId xmlns:a16="http://schemas.microsoft.com/office/drawing/2014/main" xmlns="" id="{0FEB7321-8FEA-4C17-83D9-A505D9B0E384}"/>
              </a:ext>
            </a:extLst>
          </p:cNvPr>
          <p:cNvGrpSpPr/>
          <p:nvPr/>
        </p:nvGrpSpPr>
        <p:grpSpPr>
          <a:xfrm>
            <a:off x="2976762" y="5415504"/>
            <a:ext cx="368489" cy="491319"/>
            <a:chOff x="4060435" y="1913471"/>
            <a:chExt cx="491319" cy="491319"/>
          </a:xfrm>
        </p:grpSpPr>
        <p:sp>
          <p:nvSpPr>
            <p:cNvPr id="291" name="椭圆 307">
              <a:extLst>
                <a:ext uri="{FF2B5EF4-FFF2-40B4-BE49-F238E27FC236}">
                  <a16:creationId xmlns:a16="http://schemas.microsoft.com/office/drawing/2014/main" xmlns="" id="{A9A0F165-594B-4FDF-AF1D-37E935FB13EB}"/>
                </a:ext>
              </a:extLst>
            </p:cNvPr>
            <p:cNvSpPr/>
            <p:nvPr/>
          </p:nvSpPr>
          <p:spPr>
            <a:xfrm>
              <a:off x="4060435" y="1913471"/>
              <a:ext cx="491319" cy="491319"/>
            </a:xfrm>
            <a:prstGeom prst="ellipse">
              <a:avLst/>
            </a:prstGeom>
            <a:solidFill>
              <a:srgbClr val="70AD47"/>
            </a:solidFill>
            <a:ln w="254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2" name="加号 308">
              <a:extLst>
                <a:ext uri="{FF2B5EF4-FFF2-40B4-BE49-F238E27FC236}">
                  <a16:creationId xmlns:a16="http://schemas.microsoft.com/office/drawing/2014/main" xmlns="" id="{450B4AC6-7BE4-4F87-B8E5-EE8EB21A1711}"/>
                </a:ext>
              </a:extLst>
            </p:cNvPr>
            <p:cNvSpPr/>
            <p:nvPr/>
          </p:nvSpPr>
          <p:spPr>
            <a:xfrm>
              <a:off x="4190378" y="2036324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3" name="组合 1">
            <a:extLst>
              <a:ext uri="{FF2B5EF4-FFF2-40B4-BE49-F238E27FC236}">
                <a16:creationId xmlns:a16="http://schemas.microsoft.com/office/drawing/2014/main" xmlns="" id="{B531A962-7891-4953-BC79-37AF5433E452}"/>
              </a:ext>
            </a:extLst>
          </p:cNvPr>
          <p:cNvGrpSpPr/>
          <p:nvPr/>
        </p:nvGrpSpPr>
        <p:grpSpPr>
          <a:xfrm>
            <a:off x="2969836" y="1102232"/>
            <a:ext cx="368489" cy="491319"/>
            <a:chOff x="7781720" y="1517350"/>
            <a:chExt cx="491319" cy="491319"/>
          </a:xfrm>
        </p:grpSpPr>
        <p:sp>
          <p:nvSpPr>
            <p:cNvPr id="294" name="椭圆 310">
              <a:extLst>
                <a:ext uri="{FF2B5EF4-FFF2-40B4-BE49-F238E27FC236}">
                  <a16:creationId xmlns:a16="http://schemas.microsoft.com/office/drawing/2014/main" xmlns="" id="{E26302A5-BB18-4AD9-8B76-1FD41199C290}"/>
                </a:ext>
              </a:extLst>
            </p:cNvPr>
            <p:cNvSpPr/>
            <p:nvPr/>
          </p:nvSpPr>
          <p:spPr>
            <a:xfrm>
              <a:off x="7781720" y="1517350"/>
              <a:ext cx="491319" cy="491319"/>
            </a:xfrm>
            <a:prstGeom prst="ellipse">
              <a:avLst/>
            </a:prstGeom>
            <a:solidFill>
              <a:srgbClr val="4472C4"/>
            </a:solidFill>
            <a:ln w="25400">
              <a:noFill/>
            </a:ln>
            <a:effectLst>
              <a:outerShdw blurRad="2032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5" name="加号 311">
              <a:extLst>
                <a:ext uri="{FF2B5EF4-FFF2-40B4-BE49-F238E27FC236}">
                  <a16:creationId xmlns:a16="http://schemas.microsoft.com/office/drawing/2014/main" xmlns="" id="{30A0757E-0DEF-4EAE-9529-AE321DB1A58B}"/>
                </a:ext>
              </a:extLst>
            </p:cNvPr>
            <p:cNvSpPr/>
            <p:nvPr/>
          </p:nvSpPr>
          <p:spPr>
            <a:xfrm>
              <a:off x="7916575" y="1633687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6" name="组合 2">
            <a:extLst>
              <a:ext uri="{FF2B5EF4-FFF2-40B4-BE49-F238E27FC236}">
                <a16:creationId xmlns:a16="http://schemas.microsoft.com/office/drawing/2014/main" xmlns="" id="{FDA07CE3-F471-476F-9D8D-7467A5694EC5}"/>
              </a:ext>
            </a:extLst>
          </p:cNvPr>
          <p:cNvGrpSpPr/>
          <p:nvPr/>
        </p:nvGrpSpPr>
        <p:grpSpPr>
          <a:xfrm>
            <a:off x="2969836" y="2610686"/>
            <a:ext cx="368489" cy="491319"/>
            <a:chOff x="7734096" y="4299817"/>
            <a:chExt cx="491319" cy="491319"/>
          </a:xfrm>
        </p:grpSpPr>
        <p:sp>
          <p:nvSpPr>
            <p:cNvPr id="297" name="椭圆 313">
              <a:extLst>
                <a:ext uri="{FF2B5EF4-FFF2-40B4-BE49-F238E27FC236}">
                  <a16:creationId xmlns:a16="http://schemas.microsoft.com/office/drawing/2014/main" xmlns="" id="{D2BABBE3-AAF0-4579-8303-685F49936A96}"/>
                </a:ext>
              </a:extLst>
            </p:cNvPr>
            <p:cNvSpPr/>
            <p:nvPr/>
          </p:nvSpPr>
          <p:spPr>
            <a:xfrm>
              <a:off x="7734096" y="4299817"/>
              <a:ext cx="491319" cy="491319"/>
            </a:xfrm>
            <a:prstGeom prst="ellipse">
              <a:avLst/>
            </a:prstGeom>
            <a:solidFill>
              <a:srgbClr val="FC3774"/>
            </a:solidFill>
            <a:ln w="254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8" name="加号 314">
              <a:extLst>
                <a:ext uri="{FF2B5EF4-FFF2-40B4-BE49-F238E27FC236}">
                  <a16:creationId xmlns:a16="http://schemas.microsoft.com/office/drawing/2014/main" xmlns="" id="{DF8CA969-8AA8-4743-A69D-D026E18A874B}"/>
                </a:ext>
              </a:extLst>
            </p:cNvPr>
            <p:cNvSpPr/>
            <p:nvPr/>
          </p:nvSpPr>
          <p:spPr>
            <a:xfrm>
              <a:off x="7860201" y="4424588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9" name="组合 4">
            <a:extLst>
              <a:ext uri="{FF2B5EF4-FFF2-40B4-BE49-F238E27FC236}">
                <a16:creationId xmlns:a16="http://schemas.microsoft.com/office/drawing/2014/main" xmlns="" id="{18B63D75-DF8F-4408-B1E7-9898B28A6B46}"/>
              </a:ext>
            </a:extLst>
          </p:cNvPr>
          <p:cNvGrpSpPr/>
          <p:nvPr/>
        </p:nvGrpSpPr>
        <p:grpSpPr>
          <a:xfrm>
            <a:off x="2969835" y="4025443"/>
            <a:ext cx="368489" cy="491319"/>
            <a:chOff x="4212389" y="5242574"/>
            <a:chExt cx="491319" cy="491319"/>
          </a:xfrm>
        </p:grpSpPr>
        <p:sp>
          <p:nvSpPr>
            <p:cNvPr id="300" name="椭圆 316">
              <a:extLst>
                <a:ext uri="{FF2B5EF4-FFF2-40B4-BE49-F238E27FC236}">
                  <a16:creationId xmlns:a16="http://schemas.microsoft.com/office/drawing/2014/main" xmlns="" id="{4996A652-197D-401E-A464-6EC6D12B4E74}"/>
                </a:ext>
              </a:extLst>
            </p:cNvPr>
            <p:cNvSpPr/>
            <p:nvPr/>
          </p:nvSpPr>
          <p:spPr>
            <a:xfrm>
              <a:off x="4212389" y="5242574"/>
              <a:ext cx="491319" cy="491319"/>
            </a:xfrm>
            <a:prstGeom prst="ellipse">
              <a:avLst/>
            </a:prstGeom>
            <a:solidFill>
              <a:srgbClr val="ED7D31"/>
            </a:solidFill>
            <a:ln w="254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1" name="加号 317">
              <a:extLst>
                <a:ext uri="{FF2B5EF4-FFF2-40B4-BE49-F238E27FC236}">
                  <a16:creationId xmlns:a16="http://schemas.microsoft.com/office/drawing/2014/main" xmlns="" id="{8BD2F03D-A43E-4B8E-B5A2-6F6DC7F12B78}"/>
                </a:ext>
              </a:extLst>
            </p:cNvPr>
            <p:cNvSpPr/>
            <p:nvPr/>
          </p:nvSpPr>
          <p:spPr>
            <a:xfrm>
              <a:off x="4341294" y="5370262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xmlns="" id="{81495FD5-241F-4660-8EF3-CD420C524DA6}"/>
              </a:ext>
            </a:extLst>
          </p:cNvPr>
          <p:cNvSpPr txBox="1"/>
          <p:nvPr/>
        </p:nvSpPr>
        <p:spPr>
          <a:xfrm>
            <a:off x="3593756" y="663402"/>
            <a:ext cx="5220682" cy="6093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Не допускаются дефекты печати в виде полос, пятен </a:t>
            </a:r>
            <a:r>
              <a:rPr lang="ru-RU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altLang="ko-KR" sz="2000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Не допускается наличие подписи и пометок на линейных и двумерных </a:t>
            </a:r>
            <a:r>
              <a:rPr lang="ru-RU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штрих-кодах (в том числе рукописные правки)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altLang="ko-KR" sz="2000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Л</a:t>
            </a:r>
            <a:r>
              <a:rPr lang="ru-RU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исты одной справки не следует менять или вставлять в другие справки, даже если они содержат идентичную информацию 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altLang="ko-KR" sz="2000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С</a:t>
            </a:r>
            <a:r>
              <a:rPr lang="ru-RU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правки не рекомендуется прошивать и фиксировать скрепкой;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altLang="ko-KR" sz="2000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Допускается только односторонняя печать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altLang="ko-KR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algn="ctr"/>
            <a:endParaRPr lang="ru-RU" altLang="ko-KR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17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Другая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7378</TotalTime>
  <Words>3200</Words>
  <Application>Microsoft Office PowerPoint</Application>
  <PresentationFormat>Экран (4:3)</PresentationFormat>
  <Paragraphs>361</Paragraphs>
  <Slides>57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Исполнительная</vt:lpstr>
      <vt:lpstr>Декларирование сведений о доходах в 2022 году, лицами, замещающими муниципальные должности в Республике Коми</vt:lpstr>
      <vt:lpstr>ОБЯЗАННОСТЬ</vt:lpstr>
      <vt:lpstr>ЗАЯВЛЕНИЕ О НЕВОЗМОЖНОСТИ ПО ОБЪЕКТИВНЫМ ПРИЧИНАМ ПРЕДСТАВИТЬ СВЕДЕНИЯ О ДОХОДАХ, РАСХОДАХ, ОБ ИМУЩЕСТВЕ И ОБЯЗАТЕЛЬСТВАХ ИМУЩЕСТВЕННОГО ХАРАКТЕРА СВОИХ СУПРУГИ (СУПРУГА) И НЕСОВЕРШЕННОЛЕТНИХ ДЕТЕЙ    Подается в соответствии с Указом Главы РК от 08.08.2017 N 72   Направляется в комиссию соответствующего муниципального образования в Республике Коми по противодействию коррупции   К заявлению прилагаются материалы, подтверждающие невозможность представить сведения о доходах, расходах, об имуществе и обязательствах имущественного характера своих супруги (супруга) и несовершеннолетних детей.    По итогу рассмотрения заявления комиссией выносится решение о котором в течении 3х дней уведомляется Управление Главы РК по противодействию коррупции </vt:lpstr>
      <vt:lpstr>не  позднее  1 апреля</vt:lpstr>
      <vt:lpstr>Имею право</vt:lpstr>
      <vt:lpstr>                                 http://www.kremlin.ru/structure/additional/12  https://gossluzhba.gov.ru/anticorruption/spravki_bk  https://справки-бк.рф/ </vt:lpstr>
      <vt:lpstr>Перед заполнением советуем посетить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 1. Сведения о доходах</vt:lpstr>
      <vt:lpstr>Представление сведений индивидуальными предпринимателями</vt:lpstr>
      <vt:lpstr>Презентация PowerPoint</vt:lpstr>
      <vt:lpstr>ИНЫЕ ДОХОДЫ</vt:lpstr>
      <vt:lpstr>Презентация PowerPoint</vt:lpstr>
      <vt:lpstr>Меры финансовой поддержки</vt:lpstr>
      <vt:lpstr>НЕ УКАЗЫВАЮТСЯ доходы связанные:</vt:lpstr>
      <vt:lpstr>Раздел 2. Сведения о расходах</vt:lpstr>
      <vt:lpstr>Презентация PowerPoint</vt:lpstr>
      <vt:lpstr>Раздел 3. Сведения об имуществе</vt:lpstr>
      <vt:lpstr>Презентация PowerPoint</vt:lpstr>
      <vt:lpstr>Графа «Вид и наименование имущества»</vt:lpstr>
      <vt:lpstr>Презентация PowerPoint</vt:lpstr>
      <vt:lpstr>Графа  «Вид собственности»</vt:lpstr>
      <vt:lpstr>Графы «Местонахождение»,  «Площадь»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отражается информация обо всех счетах открытых в банках и иных кредитных организациях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 5. Сведения о ценных бумагах</vt:lpstr>
      <vt:lpstr>Презентация PowerPoint</vt:lpstr>
      <vt:lpstr>Презентация PowerPoint</vt:lpstr>
      <vt:lpstr>Презентация PowerPoint</vt:lpstr>
      <vt:lpstr>Раздел 6. Сведения об обязательствах имущественного характера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 противодействию коррупции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Лазукова Александра Юрьевна</dc:creator>
  <cp:lastModifiedBy>Лазукова Александра Юрьевна</cp:lastModifiedBy>
  <cp:revision>195</cp:revision>
  <dcterms:created xsi:type="dcterms:W3CDTF">2021-09-17T07:51:40Z</dcterms:created>
  <dcterms:modified xsi:type="dcterms:W3CDTF">2022-02-28T08:00:42Z</dcterms:modified>
</cp:coreProperties>
</file>