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4.xml" ContentType="application/vnd.ms-office.chartstyle+xml"/>
  <Override PartName="/ppt/charts/colors4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6" r:id="rId1"/>
  </p:sldMasterIdLst>
  <p:notesMasterIdLst>
    <p:notesMasterId r:id="rId12"/>
  </p:notesMasterIdLst>
  <p:handoutMasterIdLst>
    <p:handoutMasterId r:id="rId13"/>
  </p:handoutMasterIdLst>
  <p:sldIdLst>
    <p:sldId id="527" r:id="rId2"/>
    <p:sldId id="536" r:id="rId3"/>
    <p:sldId id="552" r:id="rId4"/>
    <p:sldId id="557" r:id="rId5"/>
    <p:sldId id="548" r:id="rId6"/>
    <p:sldId id="559" r:id="rId7"/>
    <p:sldId id="561" r:id="rId8"/>
    <p:sldId id="560" r:id="rId9"/>
    <p:sldId id="562" r:id="rId10"/>
    <p:sldId id="563" r:id="rId11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F6C"/>
    <a:srgbClr val="C8EEFC"/>
    <a:srgbClr val="D3F2FD"/>
    <a:srgbClr val="21518B"/>
    <a:srgbClr val="FF9393"/>
    <a:srgbClr val="9425E7"/>
    <a:srgbClr val="B364EE"/>
    <a:srgbClr val="FF9900"/>
    <a:srgbClr val="F0FAFE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69" autoAdjust="0"/>
    <p:restoredTop sz="96556" autoAdjust="0"/>
  </p:normalViewPr>
  <p:slideViewPr>
    <p:cSldViewPr>
      <p:cViewPr>
        <p:scale>
          <a:sx n="150" d="100"/>
          <a:sy n="150" d="100"/>
        </p:scale>
        <p:origin x="-642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020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Земельные участки</c:v>
                </c:pt>
              </c:strCache>
            </c:strRef>
          </c:tx>
          <c:invertIfNegative val="0"/>
          <c:dLbls>
            <c:dLbl>
              <c:idx val="1"/>
              <c:delete val="1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Сдано в аренду</c:v>
                </c:pt>
                <c:pt idx="1">
                  <c:v>Свободные объекты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Недвижимое имущество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Сдано в аренду</c:v>
                </c:pt>
                <c:pt idx="1">
                  <c:v>Свободные объекты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13</c:v>
                </c:pt>
                <c:pt idx="1">
                  <c:v>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Движимое имущество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Сдано в аренду</c:v>
                </c:pt>
                <c:pt idx="1">
                  <c:v>Свободные объекты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18</c:v>
                </c:pt>
                <c:pt idx="1">
                  <c:v>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2131328"/>
        <c:axId val="32141312"/>
      </c:barChart>
      <c:catAx>
        <c:axId val="32131328"/>
        <c:scaling>
          <c:orientation val="maxMin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141312"/>
        <c:crosses val="autoZero"/>
        <c:auto val="1"/>
        <c:lblAlgn val="ctr"/>
        <c:lblOffset val="100"/>
        <c:noMultiLvlLbl val="0"/>
      </c:catAx>
      <c:valAx>
        <c:axId val="32141312"/>
        <c:scaling>
          <c:orientation val="minMax"/>
        </c:scaling>
        <c:delete val="0"/>
        <c:axPos val="r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321313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063284724900089"/>
          <c:y val="0.20595246814636195"/>
          <c:w val="0.27337169025647529"/>
          <c:h val="0.51654234146423916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97439574835"/>
          <c:y val="8.496850023200038E-2"/>
          <c:w val="0.49443115832213569"/>
          <c:h val="0.832535764000078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Свободные</c:v>
                </c:pt>
              </c:strCache>
            </c:strRef>
          </c:tx>
          <c:invertIfNegative val="0"/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Переданные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37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Всего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47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4407552"/>
        <c:axId val="34409088"/>
      </c:barChart>
      <c:catAx>
        <c:axId val="344075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4409088"/>
        <c:crossesAt val="0"/>
        <c:auto val="1"/>
        <c:lblAlgn val="ctr"/>
        <c:lblOffset val="100"/>
        <c:noMultiLvlLbl val="0"/>
      </c:catAx>
      <c:valAx>
        <c:axId val="34409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4407552"/>
        <c:crosses val="autoZero"/>
        <c:crossBetween val="between"/>
        <c:majorUnit val="5"/>
      </c:valAx>
    </c:plotArea>
    <c:legend>
      <c:legendPos val="r"/>
      <c:layout/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ИМУЩЕСТВО </a:t>
            </a:r>
          </a:p>
        </c:rich>
      </c:tx>
      <c:layout>
        <c:manualLayout>
          <c:xMode val="edge"/>
          <c:yMode val="edge"/>
          <c:x val="0.24365655388005586"/>
          <c:y val="5.9640575282427519E-4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2020 (590 ед)</c:v>
                </c:pt>
              </c:strCache>
            </c:strRef>
          </c:tx>
          <c:dPt>
            <c:idx val="0"/>
            <c:bubble3D val="0"/>
            <c:explosion val="4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2C2-418B-BE80-B68126EDEA53}"/>
              </c:ext>
            </c:extLst>
          </c:dPt>
          <c:dPt>
            <c:idx val="1"/>
            <c:bubble3D val="0"/>
            <c:explosion val="2"/>
            <c:extLst xmlns:c16r2="http://schemas.microsoft.com/office/drawing/2015/06/chart">
              <c:ext xmlns:c16="http://schemas.microsoft.com/office/drawing/2014/chart" uri="{C3380CC4-5D6E-409C-BE32-E72D297353CC}">
                <c16:uniqueId val="{00000003-F2C2-418B-BE80-B68126EDEA53}"/>
              </c:ext>
            </c:extLst>
          </c:dPt>
          <c:dPt>
            <c:idx val="2"/>
            <c:bubble3D val="0"/>
            <c:explosion val="5"/>
            <c:extLst xmlns:c16r2="http://schemas.microsoft.com/office/drawing/2015/06/chart">
              <c:ext xmlns:c16="http://schemas.microsoft.com/office/drawing/2014/chart" uri="{C3380CC4-5D6E-409C-BE32-E72D297353CC}">
                <c16:uniqueId val="{00000005-F2C2-418B-BE80-B68126EDEA53}"/>
              </c:ext>
            </c:extLst>
          </c:dPt>
          <c:dLbls>
            <c:dLbl>
              <c:idx val="0"/>
              <c:layout>
                <c:manualLayout>
                  <c:x val="6.8689504247114147E-2"/>
                  <c:y val="2.634866315904103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2C2-418B-BE80-B68126EDEA53}"/>
                </c:ext>
              </c:extLst>
            </c:dLbl>
            <c:dLbl>
              <c:idx val="1"/>
              <c:layout>
                <c:manualLayout>
                  <c:x val="-7.8058338564821333E-2"/>
                  <c:y val="-6.398040423719585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5104193141401376E-2"/>
                  <c:y val="2.693281881958611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9943712494654323E-2"/>
                      <c:h val="6.713595018008773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2C2-418B-BE80-B68126EDEA53}"/>
                </c:ext>
              </c:extLst>
            </c:dLbl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Земельные участки</c:v>
                </c:pt>
                <c:pt idx="1">
                  <c:v>Имущество муниципальной казны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6</c:v>
                </c:pt>
                <c:pt idx="1">
                  <c:v>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2C2-418B-BE80-B68126EDEA5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 2020 (599 ед)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F2C2-418B-BE80-B68126EDEA53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F2C2-418B-BE80-B68126EDEA53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F2C2-418B-BE80-B68126EDEA53}"/>
              </c:ext>
            </c:extLst>
          </c:dPt>
          <c:dLbls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Земельные участки</c:v>
                </c:pt>
                <c:pt idx="1">
                  <c:v>Имущество муниципальной казны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F2C2-418B-BE80-B68126EDEA5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план 2021 (703 ед)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F2C2-418B-BE80-B68126EDEA53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F2C2-418B-BE80-B68126EDEA53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F2C2-418B-BE80-B68126EDEA53}"/>
              </c:ext>
            </c:extLst>
          </c:dPt>
          <c:dLbls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Земельные участки</c:v>
                </c:pt>
                <c:pt idx="1">
                  <c:v>Имущество муниципальной казны</c:v>
                </c:pt>
              </c:strCache>
            </c:strRef>
          </c:cat>
          <c:val>
            <c:numRef>
              <c:f>Лист1!$D$2:$D$3</c:f>
              <c:numCache>
                <c:formatCode>0.0</c:formatCode>
                <c:ptCount val="2"/>
                <c:pt idx="0">
                  <c:v>6</c:v>
                </c:pt>
                <c:pt idx="1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F2C2-418B-BE80-B68126EDEA5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план 2021 (703 ед)2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6-F2C2-418B-BE80-B68126EDEA53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8-F2C2-418B-BE80-B68126EDEA53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A-F2C2-418B-BE80-B68126EDEA53}"/>
              </c:ext>
            </c:extLst>
          </c:dPt>
          <c:dLbls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Земельные участки</c:v>
                </c:pt>
                <c:pt idx="1">
                  <c:v>Имущество муниципальной казны</c:v>
                </c:pt>
              </c:strCache>
            </c:strRef>
          </c:cat>
          <c:val>
            <c:numRef>
              <c:f>Лист1!$E$2:$E$3</c:f>
              <c:numCache>
                <c:formatCode>0.0</c:formatCode>
                <c:ptCount val="2"/>
                <c:pt idx="0">
                  <c:v>12</c:v>
                </c:pt>
                <c:pt idx="1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B-F2C2-418B-BE80-B68126EDEA5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.10056287874905513"/>
          <c:y val="0.77435992296550005"/>
          <c:w val="0.83838905935710351"/>
          <c:h val="0.20669472924943999"/>
        </c:manualLayout>
      </c:layout>
      <c:overlay val="0"/>
      <c:txPr>
        <a:bodyPr rot="0" vert="horz"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70" cy="496016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222" y="0"/>
            <a:ext cx="2945870" cy="496016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r">
              <a:defRPr sz="1200"/>
            </a:lvl1pPr>
          </a:lstStyle>
          <a:p>
            <a:fld id="{43744203-3CE5-4810-B818-DAFA9084E43D}" type="datetimeFigureOut">
              <a:rPr lang="ru-RU" smtClean="0"/>
              <a:t>01.12.2021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626"/>
            <a:ext cx="2945870" cy="496015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222" y="9430626"/>
            <a:ext cx="2945870" cy="496015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r">
              <a:defRPr sz="1200"/>
            </a:lvl1pPr>
          </a:lstStyle>
          <a:p>
            <a:fld id="{4DFA4FCF-59C8-4291-B170-B28AE331061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7039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412"/>
          </a:xfrm>
          <a:prstGeom prst="rect">
            <a:avLst/>
          </a:prstGeom>
        </p:spPr>
        <p:txBody>
          <a:bodyPr vert="horz" lIns="91549" tIns="45774" rIns="91549" bIns="45774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2"/>
          </a:xfrm>
          <a:prstGeom prst="rect">
            <a:avLst/>
          </a:prstGeom>
        </p:spPr>
        <p:txBody>
          <a:bodyPr vert="horz" lIns="91549" tIns="45774" rIns="91549" bIns="45774" rtlCol="0"/>
          <a:lstStyle>
            <a:lvl1pPr algn="r">
              <a:defRPr sz="1200"/>
            </a:lvl1pPr>
          </a:lstStyle>
          <a:p>
            <a:fld id="{A2E9CCFD-6A52-46CE-BB31-A0A2772D63C0}" type="datetimeFigureOut">
              <a:rPr lang="ru-RU" smtClean="0"/>
              <a:pPr/>
              <a:t>01.12.2021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9" tIns="45774" rIns="91549" bIns="45774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2"/>
          </a:xfrm>
          <a:prstGeom prst="rect">
            <a:avLst/>
          </a:prstGeom>
        </p:spPr>
        <p:txBody>
          <a:bodyPr vert="horz" lIns="91549" tIns="45774" rIns="91549" bIns="4577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0093"/>
            <a:ext cx="2945659" cy="496412"/>
          </a:xfrm>
          <a:prstGeom prst="rect">
            <a:avLst/>
          </a:prstGeom>
        </p:spPr>
        <p:txBody>
          <a:bodyPr vert="horz" lIns="91549" tIns="45774" rIns="91549" bIns="45774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3"/>
            <a:ext cx="2945659" cy="496412"/>
          </a:xfrm>
          <a:prstGeom prst="rect">
            <a:avLst/>
          </a:prstGeom>
        </p:spPr>
        <p:txBody>
          <a:bodyPr vert="horz" lIns="91549" tIns="45774" rIns="91549" bIns="45774" rtlCol="0" anchor="b"/>
          <a:lstStyle>
            <a:lvl1pPr algn="r">
              <a:defRPr sz="1200"/>
            </a:lvl1pPr>
          </a:lstStyle>
          <a:p>
            <a:fld id="{37F17331-BEF8-43DB-85D6-BC44C57B2EF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2262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17331-BEF8-43DB-85D6-BC44C57B2EF3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8368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2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E50A49-9AE3-4D91-BA5A-F289EE02EB7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86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7BC681-A87F-4441-A3D6-783FBFC0526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A40CE6-00B0-4632-9F11-32DD805E68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50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399" y="154782"/>
            <a:ext cx="2057401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1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832F61-D42F-4093-812D-77D832DA840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B50AFD-F406-4CEA-B5B3-90081C4513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23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2CB91-6A48-4A44-8BDA-F3AAD177ADD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581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30D5C5-ED82-4326-BB7E-4521CFDEDC3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2FC964-0FDD-44DA-B231-1E765BA90E9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7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1" y="900115"/>
            <a:ext cx="4038601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1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A97B1C-2E6D-4C30-A86A-563A6771F0D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389A2-A717-47B2-B10C-FE8A739EB7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908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B2CF1D-8ECA-4919-9D48-B2CA4361AE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3F9AD6-4518-4C9A-ABEB-7CD1C60432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326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CC84DA-F4AD-4249-99BE-A0CA8346ADA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385424-8055-4B0D-B376-2270F09E277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27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C2B0BC-9354-4254-9BE9-AA7BE0BC1C1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6ECB2-A360-4A02-87DB-AEB8E8FFA95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400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2" y="204790"/>
            <a:ext cx="5111749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9CAD4-BBBA-4147-BBBA-01DAF39190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B49FF-8970-43DC-82E6-B0CF587D43D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205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424369-95DF-4990-9AB1-BC6A8D79BD0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6C7144-688A-4CF1-8C5A-72EC827852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48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2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FE50A49-9AE3-4D91-BA5A-F289EE02EB7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959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kortkeros.ru/" TargetMode="External"/><Relationship Id="rId4" Type="http://schemas.openxmlformats.org/officeDocument/2006/relationships/hyperlink" Target="mailto:mokortkeros@mail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kortkeros.ru/predprinimatelstvo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kortkeros.ru/imushchestvennaya-podderzhka-subektov-msp" TargetMode="External"/><Relationship Id="rId4" Type="http://schemas.openxmlformats.org/officeDocument/2006/relationships/hyperlink" Target="http://kortkeros.ru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19669" y="1143340"/>
            <a:ext cx="8744819" cy="2682298"/>
          </a:xfrm>
        </p:spPr>
        <p:txBody>
          <a:bodyPr>
            <a:noAutofit/>
          </a:bodyPr>
          <a:lstStyle/>
          <a:p>
            <a:pPr fontAlgn="base">
              <a:spcAft>
                <a:spcPct val="0"/>
              </a:spcAft>
              <a:defRPr/>
            </a:pPr>
            <a:r>
              <a:rPr lang="ru-RU" sz="2800" b="1" dirty="0" smtClean="0">
                <a:solidFill>
                  <a:srgbClr val="1D45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ИМУЩЕСТВЕННАЯ ПОДДЕРЖКА </a:t>
            </a:r>
            <a:br>
              <a:rPr lang="ru-RU" sz="2800" b="1" dirty="0" smtClean="0">
                <a:solidFill>
                  <a:srgbClr val="1D45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1D45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СУБЪЕКТОВ МСП, САМОЗАНЯТЫХ ГРАЖДАН </a:t>
            </a:r>
            <a:br>
              <a:rPr lang="ru-RU" sz="2800" b="1" dirty="0" smtClean="0">
                <a:solidFill>
                  <a:srgbClr val="1D45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1D45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КОРТКЕРОССКОГО РАЙОНА</a:t>
            </a:r>
            <a:endParaRPr lang="ru-RU" sz="2800" b="1" dirty="0">
              <a:solidFill>
                <a:srgbClr val="1D457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2987825" y="3939902"/>
            <a:ext cx="5857260" cy="972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 anchor="ctr"/>
          <a:lstStyle/>
          <a:p>
            <a:pPr marL="342900" indent="-342900" algn="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Управление имущественных </a:t>
            </a:r>
            <a:r>
              <a:rPr lang="ru-RU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земельных </a:t>
            </a:r>
            <a:r>
              <a:rPr lang="ru-RU" b="1" dirty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 Администрации МР «</a:t>
            </a:r>
            <a:r>
              <a:rPr lang="ru-RU" b="1" dirty="0" err="1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Корткеросский</a:t>
            </a:r>
            <a:r>
              <a:rPr lang="ru-RU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1" dirty="0">
              <a:solidFill>
                <a:srgbClr val="1F497D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caf001\AppData\Local\Temp\7zO4C17020D\Лого_горизонтальный-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679" y="175532"/>
            <a:ext cx="2386616" cy="784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ВедущийЭксперт\Downloads\190_b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2" y="88197"/>
            <a:ext cx="886658" cy="105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946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1407865" y="276817"/>
            <a:ext cx="6336704" cy="591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 anchor="ctr"/>
          <a:lstStyle/>
          <a:p>
            <a:pPr marL="342900" indent="-342900" algn="ctr" eaLnBrk="0" fontAlgn="base" hangingPunct="0">
              <a:spcAft>
                <a:spcPct val="0"/>
              </a:spcAft>
              <a:buFont typeface="Arial" charset="0"/>
              <a:buNone/>
            </a:pPr>
            <a:r>
              <a:rPr lang="ru-RU" sz="2800" b="1" dirty="0" smtClean="0">
                <a:solidFill>
                  <a:srgbClr val="1D457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КОНТАКТЫ</a:t>
            </a:r>
            <a:endParaRPr lang="ru-RU" sz="2800" b="1" dirty="0">
              <a:solidFill>
                <a:srgbClr val="1D4575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ВедущийЭксперт\Downloads\190_b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2" y="88197"/>
            <a:ext cx="886658" cy="105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4217" y="1131590"/>
            <a:ext cx="9144000" cy="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Users\caf001\AppData\Local\Temp\7zO4C17020D\Лого_горизонтальный-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679" y="175532"/>
            <a:ext cx="2386616" cy="784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93284" y="1491630"/>
            <a:ext cx="73658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1A3F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муниципального образования муниципального района «</a:t>
            </a:r>
            <a:r>
              <a:rPr lang="ru-RU" sz="2400" b="1" dirty="0" err="1" smtClean="0">
                <a:solidFill>
                  <a:srgbClr val="1A3F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Корткеросский</a:t>
            </a:r>
            <a:r>
              <a:rPr lang="ru-RU" sz="2400" b="1" dirty="0" smtClean="0">
                <a:solidFill>
                  <a:srgbClr val="1A3F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sz="2400" b="1" dirty="0">
              <a:solidFill>
                <a:srgbClr val="1A3F6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1A3F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Юридический адрес: 168020, </a:t>
            </a:r>
            <a:r>
              <a:rPr lang="ru-RU" sz="2400" b="1" dirty="0">
                <a:solidFill>
                  <a:srgbClr val="1A3F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 Коми, </a:t>
            </a:r>
            <a:r>
              <a:rPr lang="ru-RU" sz="2400" b="1" dirty="0" err="1">
                <a:solidFill>
                  <a:srgbClr val="1A3F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Корткеросский</a:t>
            </a:r>
            <a:r>
              <a:rPr lang="ru-RU" sz="2400" b="1" dirty="0">
                <a:solidFill>
                  <a:srgbClr val="1A3F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1A3F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район, с</a:t>
            </a:r>
            <a:r>
              <a:rPr lang="ru-RU" sz="2400" b="1" dirty="0">
                <a:solidFill>
                  <a:srgbClr val="1A3F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Корткерос, ул. Советская, </a:t>
            </a:r>
            <a:r>
              <a:rPr lang="ru-RU" sz="2400" b="1" dirty="0" smtClean="0">
                <a:solidFill>
                  <a:srgbClr val="1A3F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225</a:t>
            </a:r>
          </a:p>
          <a:p>
            <a:pPr algn="ctr"/>
            <a:r>
              <a:rPr lang="ru-RU" sz="2400" b="1" dirty="0" smtClean="0">
                <a:solidFill>
                  <a:srgbClr val="1A3F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en-US" sz="2400" b="1" dirty="0" smtClean="0">
                <a:solidFill>
                  <a:srgbClr val="1A3F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400" b="1" dirty="0" smtClean="0">
                <a:solidFill>
                  <a:srgbClr val="1A3F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факс: 9-21-65, 9-22-38, 9-98-14,</a:t>
            </a:r>
          </a:p>
          <a:p>
            <a:pPr algn="ctr"/>
            <a:r>
              <a:rPr lang="en-US" sz="2400" b="1" dirty="0" smtClean="0">
                <a:solidFill>
                  <a:srgbClr val="1A3F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en-US" sz="2400" b="1" dirty="0" smtClean="0">
                <a:solidFill>
                  <a:srgbClr val="1A3F6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mokortkeros@mail.ru</a:t>
            </a:r>
            <a:endParaRPr lang="en-US" sz="2400" b="1" dirty="0" smtClean="0">
              <a:solidFill>
                <a:srgbClr val="1A3F6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1A3F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Сайт:</a:t>
            </a:r>
            <a:r>
              <a:rPr lang="en-US" sz="2400" dirty="0" smtClean="0">
                <a:solidFill>
                  <a:srgbClr val="1A3F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1A3F6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</a:t>
            </a:r>
            <a:r>
              <a:rPr lang="en-US" sz="2400" dirty="0">
                <a:solidFill>
                  <a:srgbClr val="1A3F6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://kortkeros.ru/</a:t>
            </a:r>
            <a:endParaRPr lang="ru-RU" sz="2400" dirty="0" smtClean="0">
              <a:solidFill>
                <a:srgbClr val="1A3F6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72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caf001\AppData\Local\Temp\7zO4C17020D\Лого_горизонтальный-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679" y="175532"/>
            <a:ext cx="2386616" cy="784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 bwMode="auto">
          <a:xfrm>
            <a:off x="1187624" y="276817"/>
            <a:ext cx="5904656" cy="591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 anchor="ctr"/>
          <a:lstStyle/>
          <a:p>
            <a:pPr marL="342900" indent="-342900" algn="ctr" eaLnBrk="0" fontAlgn="base" hangingPunct="0">
              <a:spcAft>
                <a:spcPct val="0"/>
              </a:spcAft>
              <a:buFont typeface="Arial" charset="0"/>
              <a:buNone/>
            </a:pPr>
            <a:r>
              <a:rPr lang="ru-RU" sz="1600" b="1" dirty="0" smtClean="0">
                <a:solidFill>
                  <a:srgbClr val="1D457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ПРАВОВОЕ РЕГУЛИРОВАНИЕ ИМУЩЕСТВЕННОЙ</a:t>
            </a:r>
          </a:p>
          <a:p>
            <a:pPr marL="342900" indent="-342900" algn="ctr" eaLnBrk="0" fontAlgn="base" hangingPunct="0">
              <a:spcAft>
                <a:spcPct val="0"/>
              </a:spcAft>
              <a:buFont typeface="Arial" charset="0"/>
              <a:buNone/>
            </a:pPr>
            <a:r>
              <a:rPr lang="ru-RU" sz="1600" b="1" dirty="0" smtClean="0">
                <a:solidFill>
                  <a:srgbClr val="1D457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ПОДДЕРЖКИ СУБЪЕКТОВ </a:t>
            </a:r>
            <a:r>
              <a:rPr lang="ru-RU" sz="1600" b="1" dirty="0">
                <a:solidFill>
                  <a:srgbClr val="1D45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МАЛОГО </a:t>
            </a:r>
          </a:p>
          <a:p>
            <a:pPr marL="342900" indent="-342900" algn="ctr" eaLnBrk="0" fontAlgn="base" hangingPunct="0">
              <a:spcAft>
                <a:spcPct val="0"/>
              </a:spcAft>
              <a:buFont typeface="Arial" charset="0"/>
              <a:buNone/>
            </a:pPr>
            <a:r>
              <a:rPr lang="ru-RU" sz="1600" b="1" dirty="0">
                <a:solidFill>
                  <a:srgbClr val="1D45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СРЕДНЕГО </a:t>
            </a:r>
            <a:r>
              <a:rPr lang="ru-RU" sz="1600" b="1" dirty="0" smtClean="0">
                <a:solidFill>
                  <a:srgbClr val="1D45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ПРЕДПРИНИМАТЕЛЬСТВА,</a:t>
            </a:r>
            <a:r>
              <a:rPr lang="ru-RU" sz="1600" b="1" dirty="0" smtClean="0">
                <a:solidFill>
                  <a:srgbClr val="1D457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САМОЗАНЯТЫХ ГРАЖДАН</a:t>
            </a:r>
            <a:endParaRPr lang="ru-RU" sz="1600" b="1" dirty="0">
              <a:solidFill>
                <a:srgbClr val="1D4575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 bwMode="auto">
          <a:xfrm>
            <a:off x="4576217" y="3653581"/>
            <a:ext cx="4108673" cy="1359068"/>
          </a:xfrm>
          <a:prstGeom prst="flowChartAlternateProcess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Aft>
                <a:spcPct val="0"/>
              </a:spcAft>
              <a:buFont typeface="Arial" charset="0"/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«Поддержка физических лиц, не являющихся индивидуальными предпринимателями и применяющих специальный налоговый режим «Налог на профессиональный доход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 (статья 14.1)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2" name="Блок-схема: альтернативный процесс 21"/>
          <p:cNvSpPr/>
          <p:nvPr/>
        </p:nvSpPr>
        <p:spPr bwMode="auto">
          <a:xfrm>
            <a:off x="403970" y="1339853"/>
            <a:ext cx="8280920" cy="1449631"/>
          </a:xfrm>
          <a:prstGeom prst="flowChartAlternateProcess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 eaLnBrk="0" fontAlgn="base" hangingPunct="0">
              <a:spcAft>
                <a:spcPct val="0"/>
              </a:spcAft>
              <a:buFont typeface="Arial" charset="0"/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Федеральный закон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от 24.07.2007 №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209-ФЗ 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«О развитии малого и среднего предпринимательства в Российской Федерации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2" name="Picture 2" descr="C:\Users\ВедущийЭксперт\Downloads\190_b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2" y="88197"/>
            <a:ext cx="886658" cy="105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4217" y="1131590"/>
            <a:ext cx="9144000" cy="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Блок-схема: альтернативный процесс 7"/>
          <p:cNvSpPr/>
          <p:nvPr/>
        </p:nvSpPr>
        <p:spPr bwMode="auto">
          <a:xfrm>
            <a:off x="403970" y="3653581"/>
            <a:ext cx="4108673" cy="1359068"/>
          </a:xfrm>
          <a:prstGeom prst="flowChartAlternateProcess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Aft>
                <a:spcPct val="0"/>
              </a:spcAft>
              <a:buFont typeface="Arial" charset="0"/>
              <a:buNone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</a:t>
            </a:r>
            <a:r>
              <a:rPr lang="ru-RU" sz="1400" b="1" dirty="0">
                <a:solidFill>
                  <a:schemeClr val="tx1"/>
                </a:solidFill>
              </a:rPr>
              <a:t>Имущественная поддержка субъектов малого и среднего предпринимательства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 (статья 1</a:t>
            </a:r>
            <a:r>
              <a:rPr lang="en-US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8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 bwMode="auto">
          <a:xfrm>
            <a:off x="403970" y="2750716"/>
            <a:ext cx="8280920" cy="679534"/>
          </a:xfrm>
          <a:prstGeom prst="flowChartAlternateProcess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Aft>
                <a:spcPct val="0"/>
              </a:spcAft>
              <a:buFont typeface="Arial" charset="0"/>
              <a:buNone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</a:t>
            </a:r>
            <a:r>
              <a:rPr lang="ru-RU" sz="1400" b="1" dirty="0">
                <a:solidFill>
                  <a:schemeClr val="tx1"/>
                </a:solidFill>
              </a:rPr>
              <a:t>Поддержка субъектов малого и среднего предпринимательства органами государственной власти и органами местного самоуправления, а также корпорацией развития малого и среднего предпринимательства, ее дочерними обществами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 (статья 1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3" name="Прямая со стрелкой 2"/>
          <p:cNvCxnSpPr>
            <a:stCxn id="9" idx="2"/>
            <a:endCxn id="8" idx="0"/>
          </p:cNvCxnSpPr>
          <p:nvPr/>
        </p:nvCxnSpPr>
        <p:spPr>
          <a:xfrm flipH="1">
            <a:off x="2458307" y="3430250"/>
            <a:ext cx="2086123" cy="2233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4556215" y="3430249"/>
            <a:ext cx="2086124" cy="2233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292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auto">
          <a:xfrm>
            <a:off x="1475656" y="233657"/>
            <a:ext cx="5474736" cy="668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 anchor="ctr"/>
          <a:lstStyle/>
          <a:p>
            <a:pPr marL="342900" indent="-342900" algn="ctr" eaLnBrk="0" fontAlgn="base" hangingPunct="0">
              <a:spcAft>
                <a:spcPct val="0"/>
              </a:spcAft>
              <a:buFont typeface="Arial" charset="0"/>
              <a:buNone/>
            </a:pPr>
            <a:r>
              <a:rPr lang="ru-RU" sz="1600" b="1" dirty="0" smtClean="0">
                <a:solidFill>
                  <a:srgbClr val="1D45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ИМУЩЕСТВО ДЛЯ СУБЪЕКТОВ МСП, САМОЗАНЯТЫХ ГРАЖДАН</a:t>
            </a:r>
            <a:endParaRPr lang="ru-RU" sz="1600" b="1" dirty="0">
              <a:solidFill>
                <a:srgbClr val="1D457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2" descr="C:\Users\caf001\AppData\Local\Temp\7zO4C17020D\Лого_горизонтальный-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679" y="175532"/>
            <a:ext cx="2386616" cy="784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ВедущийЭксперт\Downloads\190_b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2" y="88197"/>
            <a:ext cx="886658" cy="105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4217" y="1131590"/>
            <a:ext cx="9144000" cy="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010871145"/>
              </p:ext>
            </p:extLst>
          </p:nvPr>
        </p:nvGraphicFramePr>
        <p:xfrm>
          <a:off x="4283968" y="1995686"/>
          <a:ext cx="4763851" cy="2839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2804574280"/>
              </p:ext>
            </p:extLst>
          </p:nvPr>
        </p:nvGraphicFramePr>
        <p:xfrm>
          <a:off x="307430" y="2024072"/>
          <a:ext cx="3913022" cy="263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23528" y="1491010"/>
            <a:ext cx="3608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объектов в перечнях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64088" y="1353130"/>
            <a:ext cx="2634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объектов,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переданных в аренду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589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2439358387"/>
              </p:ext>
            </p:extLst>
          </p:nvPr>
        </p:nvGraphicFramePr>
        <p:xfrm>
          <a:off x="1979712" y="1347614"/>
          <a:ext cx="4995392" cy="3351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Picture 2" descr="C:\Users\ВедущийЭксперт\Downloads\190_b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2" y="88197"/>
            <a:ext cx="886658" cy="105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4217" y="1131590"/>
            <a:ext cx="9144000" cy="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Users\caf001\AppData\Local\Temp\7zO4C17020D\Лого_горизонтальный-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679" y="175532"/>
            <a:ext cx="2386616" cy="784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 bwMode="auto">
          <a:xfrm>
            <a:off x="1619672" y="318869"/>
            <a:ext cx="5546744" cy="591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 anchor="ctr"/>
          <a:lstStyle/>
          <a:p>
            <a:pPr marL="342900" indent="-342900" algn="ctr" eaLnBrk="0" fontAlgn="base" hangingPunct="0">
              <a:spcAft>
                <a:spcPct val="0"/>
              </a:spcAft>
              <a:buFont typeface="Arial" charset="0"/>
              <a:buNone/>
            </a:pPr>
            <a:r>
              <a:rPr lang="ru-RU" sz="1600" b="1" dirty="0" smtClean="0">
                <a:solidFill>
                  <a:srgbClr val="1D45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МУНИЦИПАЛЬНОГО ИМУЩЕСТВА В ПЕРЕЧНЯХ</a:t>
            </a:r>
            <a:endParaRPr lang="ru-RU" sz="1600" b="1" dirty="0">
              <a:solidFill>
                <a:srgbClr val="1D457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205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 bwMode="auto">
          <a:xfrm>
            <a:off x="2564210" y="251996"/>
            <a:ext cx="4024014" cy="59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 anchor="ctr"/>
          <a:lstStyle/>
          <a:p>
            <a:pPr marL="342900" indent="-342900" algn="ctr" eaLnBrk="0" fontAlgn="base" hangingPunct="0">
              <a:spcAft>
                <a:spcPct val="0"/>
              </a:spcAft>
              <a:buFont typeface="Arial" charset="0"/>
              <a:buNone/>
            </a:pPr>
            <a:r>
              <a:rPr lang="ru-RU" sz="1600" b="1" dirty="0" smtClean="0">
                <a:solidFill>
                  <a:srgbClr val="1D457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РАЗМЕЩЕНИЕ ИНФОРМАЦИИ </a:t>
            </a:r>
            <a:endParaRPr lang="ru-RU" sz="1600" b="1" dirty="0">
              <a:solidFill>
                <a:srgbClr val="1D4575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4" name="Picture 2" descr="C:\Users\caf001\AppData\Local\Temp\7zO4C17020D\Лого_горизонтальный-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679" y="175532"/>
            <a:ext cx="2386616" cy="784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366890" y="3579860"/>
            <a:ext cx="4209327" cy="11059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400" b="1" u="sng" dirty="0" smtClean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en-US" sz="1400" b="1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://kortkeros.ru</a:t>
            </a:r>
            <a:r>
              <a:rPr lang="en-US" sz="1400" b="1" u="sng" dirty="0" smtClean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/</a:t>
            </a:r>
            <a:endParaRPr lang="ru-RU" sz="1400" b="1" u="sng" dirty="0" smtClean="0">
              <a:solidFill>
                <a:srgbClr val="0563C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 smtClean="0">
                <a:solidFill>
                  <a:srgbClr val="1A3F6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Официальный портал муниципального образования муниципального района «</a:t>
            </a:r>
            <a:r>
              <a:rPr lang="ru-RU" sz="1400" b="1" dirty="0" err="1" smtClean="0">
                <a:solidFill>
                  <a:srgbClr val="1A3F6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Корткеросский</a:t>
            </a:r>
            <a:r>
              <a:rPr lang="ru-RU" sz="1400" b="1" dirty="0" smtClean="0">
                <a:solidFill>
                  <a:srgbClr val="1A3F6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1400" b="1" dirty="0">
              <a:solidFill>
                <a:srgbClr val="1A3F6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467679" y="1288999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b="1" dirty="0">
                <a:solidFill>
                  <a:srgbClr val="1D457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</a:t>
            </a:r>
            <a:r>
              <a:rPr lang="en-US" sz="1400" b="1" dirty="0" smtClean="0">
                <a:solidFill>
                  <a:srgbClr val="1D457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kortkeros.ru/imushchestvennaya-podderzhka-subektov-msp</a:t>
            </a:r>
            <a:endParaRPr lang="ru-RU" sz="1400" b="1" dirty="0" smtClean="0">
              <a:solidFill>
                <a:srgbClr val="1D457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rgbClr val="1D457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1D45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Имущественная поддержка субъектов МСП </a:t>
            </a:r>
          </a:p>
        </p:txBody>
      </p:sp>
      <p:pic>
        <p:nvPicPr>
          <p:cNvPr id="1027" name="Picture 3" descr="C:\Users\ВедущийЭксперт\Pictures\Безымянный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48" y="1288999"/>
            <a:ext cx="3797410" cy="2206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ВедущийЭксперт\Downloads\190_bi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2" y="88197"/>
            <a:ext cx="886658" cy="105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4217" y="1131590"/>
            <a:ext cx="9144000" cy="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4591397" y="2715766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b="1" dirty="0">
                <a:solidFill>
                  <a:srgbClr val="1D457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</a:t>
            </a:r>
            <a:r>
              <a:rPr lang="en-US" sz="1400" b="1" dirty="0" smtClean="0">
                <a:solidFill>
                  <a:srgbClr val="1D457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kortkeros.ru/predprinimatelstvo</a:t>
            </a:r>
            <a:endParaRPr lang="ru-RU" sz="1400" b="1" dirty="0" smtClean="0">
              <a:solidFill>
                <a:srgbClr val="1D457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rgbClr val="1D457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1D45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Малый и </a:t>
            </a:r>
            <a:r>
              <a:rPr lang="ru-RU" sz="1400" b="1" dirty="0">
                <a:solidFill>
                  <a:srgbClr val="1D45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400" b="1" dirty="0" smtClean="0">
                <a:solidFill>
                  <a:srgbClr val="1D45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редний бизнес/Предпринимательство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72848" y="3495651"/>
            <a:ext cx="3797410" cy="0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370258" y="1288999"/>
            <a:ext cx="0" cy="2206652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72848" y="1288999"/>
            <a:ext cx="0" cy="2206652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72848" y="1288999"/>
            <a:ext cx="3797410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572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4677984"/>
            <a:ext cx="386880" cy="378042"/>
          </a:xfrm>
        </p:spPr>
        <p:txBody>
          <a:bodyPr/>
          <a:lstStyle/>
          <a:p>
            <a:pPr>
              <a:defRPr/>
            </a:pPr>
            <a:fld id="{C936ECB2-A360-4A02-87DB-AEB8E8FFA954}" type="slidenum">
              <a:rPr lang="ru-RU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pPr>
                <a:defRPr/>
              </a:pPr>
              <a:t>6</a:t>
            </a:fld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1259632" y="88197"/>
            <a:ext cx="5832649" cy="968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 anchor="ctr"/>
          <a:lstStyle/>
          <a:p>
            <a:pPr marL="342900" indent="-342900" algn="ctr" eaLnBrk="0" fontAlgn="base" hangingPunct="0">
              <a:spcAft>
                <a:spcPct val="0"/>
              </a:spcAft>
              <a:buFont typeface="Arial" charset="0"/>
              <a:buNone/>
            </a:pPr>
            <a:r>
              <a:rPr lang="ru-RU" b="1" dirty="0">
                <a:solidFill>
                  <a:srgbClr val="1D457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ПРАВОВОЕ </a:t>
            </a:r>
            <a:r>
              <a:rPr lang="ru-RU" b="1" dirty="0" smtClean="0">
                <a:solidFill>
                  <a:srgbClr val="1D457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РЕГУЛИРОВАНИЕ </a:t>
            </a:r>
          </a:p>
          <a:p>
            <a:pPr marL="342900" indent="-342900" algn="ctr" eaLnBrk="0" fontAlgn="base" hangingPunct="0">
              <a:spcAft>
                <a:spcPct val="0"/>
              </a:spcAft>
              <a:buFont typeface="Arial" charset="0"/>
              <a:buNone/>
            </a:pPr>
            <a:r>
              <a:rPr lang="ru-RU" b="1" dirty="0" smtClean="0">
                <a:solidFill>
                  <a:srgbClr val="1D457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ПРЕДОСТАВЛЕНИЯ МУНИЦИПАЛЬНОГО ИМУЩЕСТВА КОРТКЕРОССКОГО РАЙОНА в В АРЕНДУ</a:t>
            </a:r>
          </a:p>
        </p:txBody>
      </p:sp>
      <p:pic>
        <p:nvPicPr>
          <p:cNvPr id="10" name="Picture 2" descr="C:\Users\caf001\AppData\Local\Temp\7zO4C17020D\Лого_горизонтальный-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679" y="175532"/>
            <a:ext cx="2386616" cy="784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ВедущийЭксперт\Downloads\190_b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2" y="88197"/>
            <a:ext cx="886658" cy="105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4217" y="1131590"/>
            <a:ext cx="9144000" cy="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987119" y="1284758"/>
            <a:ext cx="5910370" cy="112371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lvl="0" indent="-285750" algn="just" fontAlgn="ctr"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от 27.05.2021 № 839 «О внесении изменений в постановление администрации муниципального района «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Корткеросский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от 24 октября 2013 года №2629 «Об утверждении муниципальной программы муниципального образования муниципального района «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Корткеросский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«Развитие экономики» на период до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87119" y="2436527"/>
            <a:ext cx="5910370" cy="91940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lvl="0" indent="-285750" fontAlgn="ctr"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от 29.07.2021  № 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VII-7/8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«Об утверждении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расчета величины годовой арендной платы за пользование муниципальным имуществом муниципального образования муниципального района «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Корткеросский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82109" y="3363838"/>
            <a:ext cx="5910369" cy="153233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lvl="0" indent="-285750" algn="just" fontAlgn="ctr"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МО МР «</a:t>
            </a:r>
            <a:r>
              <a:rPr lang="ru-RU" sz="1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Корткеросский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22.03.2021 № 458 «Об утверждении правил формирования, ведения и обязательного опубликования перечня муниципального имущества муниципального района «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Корткеросский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свободного от прав  третьих лиц (за исключением имущественных прав субъектов малого и среднего предпринимательства), предусмотренного частью 4 статьи 18 Федерального закона «О развитии малого и среднего предпринимательства в Российской Федерации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942" y="2920051"/>
            <a:ext cx="2598002" cy="153233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lvl="0" indent="-285750" fontAlgn="ctr"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b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24.07.2007 № 209-ФЗ </a:t>
            </a:r>
            <a:b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развитии малого и среднего предпринимательства в Российской Федерации»</a:t>
            </a:r>
            <a:endParaRPr lang="ru-RU" sz="1400" b="1" dirty="0">
              <a:solidFill>
                <a:srgbClr val="193D6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4942" y="1864443"/>
            <a:ext cx="2598002" cy="105560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lvl="0" indent="-285750" fontAlgn="ctr"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b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26.07.2006 № 135-ФЗ </a:t>
            </a:r>
            <a:b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защите конкуренции»</a:t>
            </a:r>
            <a:endParaRPr lang="ru-RU" sz="1400" b="1" dirty="0">
              <a:solidFill>
                <a:srgbClr val="193D6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2681833" y="2211710"/>
            <a:ext cx="30528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2483768" y="2922465"/>
            <a:ext cx="50335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682943" y="3670210"/>
            <a:ext cx="299165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3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альтернативный процесс 8"/>
          <p:cNvSpPr/>
          <p:nvPr/>
        </p:nvSpPr>
        <p:spPr>
          <a:xfrm>
            <a:off x="342430" y="3147814"/>
            <a:ext cx="8632626" cy="1754854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rgbClr val="C00000"/>
              </a:buClr>
            </a:pPr>
            <a:r>
              <a:rPr lang="ru-RU" sz="15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Имущественная поддержка </a:t>
            </a:r>
            <a:r>
              <a:rPr lang="ru-RU" sz="15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оказывается  </a:t>
            </a:r>
            <a:br>
              <a:rPr lang="ru-RU" sz="15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требованиями:</a:t>
            </a:r>
          </a:p>
          <a:p>
            <a:pPr algn="ctr">
              <a:buClr>
                <a:srgbClr val="C00000"/>
              </a:buClr>
            </a:pPr>
            <a:endParaRPr lang="ru-RU" sz="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ctr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от 24.07.2007 № </a:t>
            </a:r>
            <a:r>
              <a:rPr lang="ru-RU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209-ФЗ </a:t>
            </a:r>
            <a:endParaRPr lang="ru-RU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874853" y="175532"/>
            <a:ext cx="4929395" cy="879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 anchor="ctr"/>
          <a:lstStyle/>
          <a:p>
            <a:pPr marL="342900" indent="-342900" algn="ctr" eaLnBrk="0" fontAlgn="base" hangingPunct="0">
              <a:spcAft>
                <a:spcPct val="0"/>
              </a:spcAft>
              <a:buFont typeface="Arial" charset="0"/>
              <a:buNone/>
            </a:pPr>
            <a:r>
              <a:rPr lang="ru-RU" b="1" dirty="0">
                <a:solidFill>
                  <a:srgbClr val="1D457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ПОРЯДОК </a:t>
            </a:r>
            <a:r>
              <a:rPr lang="ru-RU" b="1" dirty="0" smtClean="0">
                <a:solidFill>
                  <a:srgbClr val="1D457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ИМУЩЕСТВЕННОЙ</a:t>
            </a:r>
          </a:p>
          <a:p>
            <a:pPr marL="342900" indent="-342900" algn="ctr" eaLnBrk="0" fontAlgn="base" hangingPunct="0">
              <a:spcAft>
                <a:spcPct val="0"/>
              </a:spcAft>
              <a:buFont typeface="Arial" charset="0"/>
              <a:buNone/>
            </a:pPr>
            <a:r>
              <a:rPr lang="ru-RU" b="1" dirty="0" smtClean="0">
                <a:solidFill>
                  <a:srgbClr val="1D457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ПОДДЕРЖКИ</a:t>
            </a:r>
            <a:endParaRPr lang="ru-RU" b="1" dirty="0">
              <a:solidFill>
                <a:srgbClr val="1D4575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 bwMode="auto">
          <a:xfrm>
            <a:off x="1403648" y="1237363"/>
            <a:ext cx="6164689" cy="591127"/>
          </a:xfrm>
          <a:prstGeom prst="flowChartAlternateProcess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 eaLnBrk="0" fontAlgn="base" hangingPunct="0">
              <a:spcAft>
                <a:spcPct val="0"/>
              </a:spcAft>
              <a:buFont typeface="Arial" charset="0"/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Субъекты поддержки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 bwMode="auto">
          <a:xfrm>
            <a:off x="325641" y="2035347"/>
            <a:ext cx="4040452" cy="864095"/>
          </a:xfrm>
          <a:prstGeom prst="flowChartAlternateProcess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малого 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предпринимательства</a:t>
            </a:r>
            <a:endParaRPr lang="ru-RU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 bwMode="auto">
          <a:xfrm>
            <a:off x="4582436" y="2034456"/>
            <a:ext cx="4342485" cy="864096"/>
          </a:xfrm>
          <a:prstGeom prst="flowChartAlternateProcess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лица, не являющиеся индивидуальными предпринимателями и применяющие специальный налоговый режим «Налог на профессиональный доход»</a:t>
            </a:r>
          </a:p>
        </p:txBody>
      </p:sp>
      <p:pic>
        <p:nvPicPr>
          <p:cNvPr id="12" name="Picture 2" descr="C:\Users\ВедущийЭксперт\Downloads\190_b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2" y="88197"/>
            <a:ext cx="886658" cy="105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4217" y="1131590"/>
            <a:ext cx="9144000" cy="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C:\Users\caf001\AppData\Local\Temp\7zO4C17020D\Лого_горизонтальный-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679" y="175532"/>
            <a:ext cx="2386616" cy="784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 стрелкой 3"/>
          <p:cNvCxnSpPr>
            <a:stCxn id="13" idx="2"/>
            <a:endCxn id="15" idx="0"/>
          </p:cNvCxnSpPr>
          <p:nvPr/>
        </p:nvCxnSpPr>
        <p:spPr>
          <a:xfrm flipH="1">
            <a:off x="2345867" y="1828490"/>
            <a:ext cx="2140126" cy="20685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stCxn id="13" idx="2"/>
            <a:endCxn id="16" idx="0"/>
          </p:cNvCxnSpPr>
          <p:nvPr/>
        </p:nvCxnSpPr>
        <p:spPr>
          <a:xfrm>
            <a:off x="4485993" y="1828490"/>
            <a:ext cx="2267686" cy="20596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15" idx="2"/>
          </p:cNvCxnSpPr>
          <p:nvPr/>
        </p:nvCxnSpPr>
        <p:spPr>
          <a:xfrm>
            <a:off x="2345867" y="2899442"/>
            <a:ext cx="0" cy="24837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6" idx="2"/>
          </p:cNvCxnSpPr>
          <p:nvPr/>
        </p:nvCxnSpPr>
        <p:spPr>
          <a:xfrm flipH="1">
            <a:off x="6753678" y="2898552"/>
            <a:ext cx="1" cy="2492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34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лок-схема: альтернативный процесс 6"/>
          <p:cNvSpPr/>
          <p:nvPr/>
        </p:nvSpPr>
        <p:spPr>
          <a:xfrm>
            <a:off x="176229" y="3819376"/>
            <a:ext cx="3662386" cy="782139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4" name="Picture 2" descr="C:\Users\caf001\AppData\Local\Temp\7zO4C17020D\Лого_горизонтальный-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679" y="175532"/>
            <a:ext cx="2386616" cy="784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 bwMode="auto">
          <a:xfrm>
            <a:off x="1401520" y="252213"/>
            <a:ext cx="5402728" cy="591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 anchor="ctr"/>
          <a:lstStyle/>
          <a:p>
            <a:pPr marL="342900" indent="-342900" algn="ctr" eaLnBrk="0" fontAlgn="base" hangingPunct="0">
              <a:spcAft>
                <a:spcPct val="0"/>
              </a:spcAft>
              <a:buFont typeface="Arial" charset="0"/>
              <a:buNone/>
            </a:pPr>
            <a:r>
              <a:rPr lang="ru-RU" b="1" dirty="0" smtClean="0">
                <a:solidFill>
                  <a:srgbClr val="1D457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УСЛОВИЯ ИМУЩЕСТВЕННОЙ ПОДДЕРЖКИ</a:t>
            </a:r>
            <a:endParaRPr lang="ru-RU" b="1" dirty="0">
              <a:solidFill>
                <a:srgbClr val="1D4575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22495" y="3269062"/>
            <a:ext cx="52257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Определена методика расчета арендной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платы :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7222" y="3887278"/>
            <a:ext cx="36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размера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арендной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платы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(Кмсп – 0,5)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572000" y="3819376"/>
            <a:ext cx="4464496" cy="782139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Фиксированная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ставка арендной платы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от вида деятельности и срока регистрации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13509" y="4038788"/>
            <a:ext cx="5806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</a:p>
        </p:txBody>
      </p:sp>
      <p:pic>
        <p:nvPicPr>
          <p:cNvPr id="19" name="Picture 2" descr="C:\Users\ВедущийЭксперт\Downloads\190_b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2" y="88197"/>
            <a:ext cx="886658" cy="105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4217" y="1131590"/>
            <a:ext cx="9144000" cy="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Блок-схема: альтернативный процесс 20"/>
          <p:cNvSpPr/>
          <p:nvPr/>
        </p:nvSpPr>
        <p:spPr bwMode="auto">
          <a:xfrm>
            <a:off x="231684" y="1419622"/>
            <a:ext cx="8689066" cy="1547524"/>
          </a:xfrm>
          <a:prstGeom prst="flowChartAlternateProcess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предоставления имущества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endParaRPr lang="en-US" sz="1600" b="1" dirty="0" smtClean="0">
              <a:solidFill>
                <a:schemeClr val="tx1"/>
              </a:solidFill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аукциона или конкурсных процедур и без согласования антимонопольного органа (является государственной преференцией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льготным ставкам арендной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платы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74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 bwMode="auto">
          <a:xfrm>
            <a:off x="1407865" y="276817"/>
            <a:ext cx="6336704" cy="591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 anchor="ctr"/>
          <a:lstStyle/>
          <a:p>
            <a:pPr marL="342900" indent="-342900" algn="ctr" eaLnBrk="0" fontAlgn="base" hangingPunct="0">
              <a:spcAft>
                <a:spcPct val="0"/>
              </a:spcAft>
              <a:buFont typeface="Arial" charset="0"/>
              <a:buNone/>
            </a:pPr>
            <a:r>
              <a:rPr lang="ru-RU" sz="2000" b="1" dirty="0" smtClean="0">
                <a:solidFill>
                  <a:srgbClr val="1D457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СРОКИ ОКАЗАНИЯ ПОДДЕРЖКИ</a:t>
            </a:r>
            <a:endParaRPr lang="ru-RU" sz="2000" b="1" dirty="0">
              <a:solidFill>
                <a:srgbClr val="1D4575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 bwMode="auto">
          <a:xfrm>
            <a:off x="179511" y="2168563"/>
            <a:ext cx="2016223" cy="744772"/>
          </a:xfrm>
          <a:prstGeom prst="flowChartAlternateProcess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Aft>
                <a:spcPct val="0"/>
              </a:spcAft>
              <a:buFont typeface="Arial" charset="0"/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Подача заявления на предоставление имущества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 bwMode="auto">
          <a:xfrm>
            <a:off x="1685751" y="3944371"/>
            <a:ext cx="2020441" cy="744771"/>
          </a:xfrm>
          <a:prstGeom prst="flowChartAlternateProcess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Aft>
                <a:spcPct val="0"/>
              </a:spcAft>
              <a:buFont typeface="Arial" charset="0"/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Проверка полноты документов и принятие решения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 bwMode="auto">
          <a:xfrm>
            <a:off x="5173009" y="3944370"/>
            <a:ext cx="1867991" cy="744771"/>
          </a:xfrm>
          <a:prstGeom prst="flowChartAlternateProcess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Aft>
                <a:spcPct val="0"/>
              </a:spcAft>
              <a:buFont typeface="Arial" charset="0"/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Направление заявителю проекта договора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7" name="Блок-схема: альтернативный процесс 16"/>
          <p:cNvSpPr/>
          <p:nvPr/>
        </p:nvSpPr>
        <p:spPr bwMode="auto">
          <a:xfrm>
            <a:off x="6651524" y="2141424"/>
            <a:ext cx="2056444" cy="744772"/>
          </a:xfrm>
          <a:prstGeom prst="flowChartAlternateProcess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Aft>
                <a:spcPct val="0"/>
              </a:spcAft>
              <a:buFont typeface="Arial" charset="0"/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Заключение договора аренды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5972" y="2141424"/>
            <a:ext cx="3426511" cy="919401"/>
          </a:xfrm>
          <a:prstGeom prst="flowChartAlternate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дней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" name="Picture 2" descr="C:\Users\ВедущийЭксперт\Downloads\190_b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2" y="88197"/>
            <a:ext cx="886658" cy="105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4217" y="1131590"/>
            <a:ext cx="9144000" cy="0"/>
          </a:xfrm>
          <a:prstGeom prst="line">
            <a:avLst/>
          </a:prstGeom>
          <a:ln w="190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C:\Users\caf001\AppData\Local\Temp\7zO4C17020D\Лого_горизонтальный-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679" y="175532"/>
            <a:ext cx="2386616" cy="784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 стрелкой 3"/>
          <p:cNvCxnSpPr>
            <a:stCxn id="12" idx="3"/>
            <a:endCxn id="13" idx="0"/>
          </p:cNvCxnSpPr>
          <p:nvPr/>
        </p:nvCxnSpPr>
        <p:spPr>
          <a:xfrm>
            <a:off x="2195734" y="2540949"/>
            <a:ext cx="500238" cy="140342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stCxn id="13" idx="3"/>
            <a:endCxn id="16" idx="1"/>
          </p:cNvCxnSpPr>
          <p:nvPr/>
        </p:nvCxnSpPr>
        <p:spPr>
          <a:xfrm flipV="1">
            <a:off x="3706192" y="4316756"/>
            <a:ext cx="1466817" cy="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16" idx="0"/>
            <a:endCxn id="17" idx="1"/>
          </p:cNvCxnSpPr>
          <p:nvPr/>
        </p:nvCxnSpPr>
        <p:spPr>
          <a:xfrm flipV="1">
            <a:off x="6107005" y="2513810"/>
            <a:ext cx="544519" cy="143056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406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25477</TotalTime>
  <Words>472</Words>
  <Application>Microsoft Office PowerPoint</Application>
  <PresentationFormat>Экран (16:9)</PresentationFormat>
  <Paragraphs>69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ИМУЩЕСТВЕННАЯ ПОДДЕРЖКА  СУБЪЕКТОВ МСП, САМОЗАНЯТЫХ ГРАЖДАН  НА ТЕРРИТОРИИ КОРТКЕРОССКОГО РАЙОНА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ВедущийЭксперт</cp:lastModifiedBy>
  <cp:revision>1929</cp:revision>
  <cp:lastPrinted>2021-04-15T13:23:32Z</cp:lastPrinted>
  <dcterms:created xsi:type="dcterms:W3CDTF">2012-12-28T10:23:06Z</dcterms:created>
  <dcterms:modified xsi:type="dcterms:W3CDTF">2021-12-01T08:08:56Z</dcterms:modified>
</cp:coreProperties>
</file>